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56" r:id="rId2"/>
    <p:sldId id="291" r:id="rId3"/>
    <p:sldId id="267" r:id="rId4"/>
    <p:sldId id="303" r:id="rId5"/>
    <p:sldId id="305" r:id="rId6"/>
    <p:sldId id="304" r:id="rId7"/>
    <p:sldId id="315" r:id="rId8"/>
    <p:sldId id="319" r:id="rId9"/>
    <p:sldId id="313" r:id="rId10"/>
    <p:sldId id="268" r:id="rId11"/>
    <p:sldId id="266" r:id="rId12"/>
    <p:sldId id="325" r:id="rId13"/>
    <p:sldId id="335" r:id="rId14"/>
    <p:sldId id="323" r:id="rId15"/>
    <p:sldId id="326" r:id="rId16"/>
    <p:sldId id="327" r:id="rId17"/>
    <p:sldId id="334" r:id="rId18"/>
    <p:sldId id="336" r:id="rId19"/>
    <p:sldId id="328" r:id="rId20"/>
    <p:sldId id="329" r:id="rId21"/>
    <p:sldId id="275" r:id="rId22"/>
    <p:sldId id="263" r:id="rId23"/>
    <p:sldId id="282" r:id="rId24"/>
    <p:sldId id="331" r:id="rId25"/>
    <p:sldId id="337" r:id="rId26"/>
    <p:sldId id="276" r:id="rId27"/>
    <p:sldId id="277" r:id="rId28"/>
    <p:sldId id="332" r:id="rId29"/>
    <p:sldId id="279" r:id="rId30"/>
    <p:sldId id="333" r:id="rId31"/>
    <p:sldId id="289" r:id="rId3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903"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CCFFFF"/>
    <a:srgbClr val="CCFF99"/>
    <a:srgbClr val="FF7C80"/>
    <a:srgbClr val="7A8FFF"/>
    <a:srgbClr val="FF5050"/>
    <a:srgbClr val="FFE7E7"/>
    <a:srgbClr val="CC0000"/>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74447" autoAdjust="0"/>
  </p:normalViewPr>
  <p:slideViewPr>
    <p:cSldViewPr snapToGrid="0" snapToObjects="1">
      <p:cViewPr varScale="1">
        <p:scale>
          <a:sx n="49" d="100"/>
          <a:sy n="49" d="100"/>
        </p:scale>
        <p:origin x="1920" y="42"/>
      </p:cViewPr>
      <p:guideLst>
        <p:guide orient="horz" pos="2115"/>
        <p:guide pos="2903"/>
        <p:guide orient="horz" pos="2183"/>
      </p:guideLst>
    </p:cSldViewPr>
  </p:slideViewPr>
  <p:outlineViewPr>
    <p:cViewPr>
      <p:scale>
        <a:sx n="33" d="100"/>
        <a:sy n="33" d="100"/>
      </p:scale>
      <p:origin x="0" y="-17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0C4B2-5A12-AF40-B819-EDA69B3D6024}" type="datetimeFigureOut">
              <a:rPr kumimoji="1" lang="ja-JP" altLang="en-US" smtClean="0"/>
              <a:t>2020/12/25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B0C45-87F0-DE46-842F-5CFB1F010927}" type="slidenum">
              <a:rPr kumimoji="1" lang="ja-JP" altLang="en-US" smtClean="0"/>
              <a:t>‹#›</a:t>
            </a:fld>
            <a:endParaRPr kumimoji="1" lang="ja-JP" altLang="en-US"/>
          </a:p>
        </p:txBody>
      </p:sp>
    </p:spTree>
    <p:extLst>
      <p:ext uri="{BB962C8B-B14F-4D97-AF65-F5344CB8AC3E}">
        <p14:creationId xmlns:p14="http://schemas.microsoft.com/office/powerpoint/2010/main" val="4273916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a:t>
            </a:fld>
            <a:endParaRPr kumimoji="1" lang="ja-JP" altLang="en-US"/>
          </a:p>
        </p:txBody>
      </p:sp>
    </p:spTree>
    <p:extLst>
      <p:ext uri="{BB962C8B-B14F-4D97-AF65-F5344CB8AC3E}">
        <p14:creationId xmlns:p14="http://schemas.microsoft.com/office/powerpoint/2010/main" val="356783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つの役割はそれぞれ権威</a:t>
            </a:r>
            <a:r>
              <a:rPr kumimoji="1" lang="en-US" altLang="ja-JP" dirty="0"/>
              <a:t>DNS</a:t>
            </a:r>
            <a:r>
              <a:rPr kumimoji="1" lang="ja-JP" altLang="en-US" dirty="0"/>
              <a:t>サーバとキャッシュ</a:t>
            </a:r>
            <a:r>
              <a:rPr kumimoji="1" lang="en-US" altLang="ja-JP" dirty="0"/>
              <a:t>DNS</a:t>
            </a:r>
            <a:r>
              <a:rPr kumimoji="1" lang="ja-JP" altLang="en-US" dirty="0"/>
              <a:t>サーバの二つに分けて機能している。</a:t>
            </a:r>
            <a:endParaRPr kumimoji="1" lang="en-US" altLang="ja-JP" dirty="0"/>
          </a:p>
          <a:p>
            <a:r>
              <a:rPr kumimoji="1" lang="ja-JP" altLang="en-US" dirty="0"/>
              <a:t>対応表を有するのが、権威</a:t>
            </a:r>
            <a:r>
              <a:rPr kumimoji="1" lang="en-US" altLang="ja-JP" dirty="0"/>
              <a:t>DNS</a:t>
            </a:r>
            <a:r>
              <a:rPr kumimoji="1" lang="ja-JP" altLang="en-US" dirty="0"/>
              <a:t>サーバで</a:t>
            </a:r>
            <a:endParaRPr kumimoji="1" lang="en-US" altLang="ja-JP" dirty="0"/>
          </a:p>
          <a:p>
            <a:r>
              <a:rPr kumimoji="1" lang="ja-JP" altLang="en-US" dirty="0"/>
              <a:t>利用者の要求に応じてドメイン名から</a:t>
            </a:r>
            <a:r>
              <a:rPr kumimoji="1" lang="en-US" altLang="ja-JP" dirty="0"/>
              <a:t>IP</a:t>
            </a:r>
            <a:r>
              <a:rPr kumimoji="1" lang="ja-JP" altLang="en-US" dirty="0"/>
              <a:t>アドレスを探し出す </a:t>
            </a:r>
            <a:r>
              <a:rPr kumimoji="1" lang="en-US" altLang="ja-JP" dirty="0"/>
              <a:t>(</a:t>
            </a:r>
            <a:r>
              <a:rPr kumimoji="1" lang="ja-JP" altLang="en-US" dirty="0"/>
              <a:t>名前解決をする</a:t>
            </a:r>
            <a:r>
              <a:rPr kumimoji="1" lang="en-US" altLang="ja-JP" dirty="0"/>
              <a:t>)</a:t>
            </a:r>
            <a:r>
              <a:rPr kumimoji="1" lang="ja-JP" altLang="en-US" dirty="0"/>
              <a:t>のがキャッシュ</a:t>
            </a:r>
            <a:r>
              <a:rPr kumimoji="1" lang="en-US" altLang="ja-JP" dirty="0"/>
              <a:t>DNS</a:t>
            </a:r>
            <a:r>
              <a:rPr kumimoji="1" lang="ja-JP" altLang="en-US" dirty="0"/>
              <a:t>サーバです。</a:t>
            </a:r>
            <a:endParaRPr kumimoji="1" lang="en-US" altLang="ja-JP" dirty="0"/>
          </a:p>
          <a:p>
            <a:r>
              <a:rPr kumimoji="1" lang="ja-JP" altLang="en-US" dirty="0"/>
              <a:t>それぞれを詳しく説明していきます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正確には，これまで話してきた</a:t>
            </a:r>
            <a:r>
              <a:rPr kumimoji="1" lang="en-US" altLang="ja-JP" dirty="0"/>
              <a:t>DNS</a:t>
            </a:r>
            <a:r>
              <a:rPr kumimoji="1" lang="ja-JP" altLang="en-US" dirty="0"/>
              <a:t>サーバは権威</a:t>
            </a:r>
            <a:r>
              <a:rPr kumimoji="1" lang="en-US" altLang="ja-JP" dirty="0"/>
              <a:t>DNS(</a:t>
            </a:r>
            <a:r>
              <a:rPr kumimoji="1" lang="ja-JP" altLang="en-US" dirty="0"/>
              <a:t>ゾーンに対して権限があることからそう呼ばれる</a:t>
            </a:r>
            <a:r>
              <a:rPr kumimoji="1" lang="en-US" altLang="ja-JP" dirty="0"/>
              <a:t>)</a:t>
            </a:r>
            <a:r>
              <a:rPr kumimoji="1" lang="ja-JP" altLang="en-US" dirty="0"/>
              <a:t>サーバというもの</a:t>
            </a:r>
            <a:endParaRPr kumimoji="1" lang="en-US" altLang="ja-JP" dirty="0"/>
          </a:p>
          <a:p>
            <a:r>
              <a:rPr kumimoji="1" lang="ja-JP" altLang="en-US" dirty="0"/>
              <a:t>これがあるだけではサーバが対応表を持っているだけで，その情報を探し出す主体が存在しない</a:t>
            </a:r>
            <a:endParaRPr kumimoji="1" lang="en-US" altLang="ja-JP" dirty="0"/>
          </a:p>
          <a:p>
            <a:r>
              <a:rPr kumimoji="1" lang="ja-JP" altLang="en-US" dirty="0"/>
              <a:t>自分ではゾーン情報を管理しないが，ドメイン名を打ち込んだコンピュータの利用者，つまりクライアントに対して対応する</a:t>
            </a:r>
            <a:r>
              <a:rPr kumimoji="1" lang="en-US" altLang="ja-JP" dirty="0"/>
              <a:t>IP</a:t>
            </a:r>
            <a:r>
              <a:rPr kumimoji="1" lang="ja-JP" altLang="en-US" dirty="0"/>
              <a:t>アドレスを探し出して届ける（これを名前解決という）はたらきをするのがキャッシュ</a:t>
            </a:r>
            <a:r>
              <a:rPr kumimoji="1" lang="en-US" altLang="ja-JP" dirty="0"/>
              <a:t>DNS</a:t>
            </a:r>
            <a:r>
              <a:rPr kumimoji="1" lang="ja-JP" altLang="en-US" dirty="0"/>
              <a:t>サーバである（キャッシュの由来</a:t>
            </a:r>
            <a:r>
              <a:rPr kumimoji="1" lang="en-US" altLang="ja-JP" dirty="0"/>
              <a:t>: </a:t>
            </a:r>
            <a:r>
              <a:rPr kumimoji="1" lang="ja-JP" altLang="en-US" dirty="0"/>
              <a:t>一度探し出してきたドメイン名情報を一定期間保持し，同一のドメイン名の</a:t>
            </a:r>
            <a:r>
              <a:rPr kumimoji="1" lang="en-US" altLang="ja-JP" dirty="0"/>
              <a:t>IP</a:t>
            </a:r>
            <a:r>
              <a:rPr kumimoji="1" lang="ja-JP" altLang="en-US" dirty="0"/>
              <a:t>アドレスが必要になった際わざわざ探す手間を省くということをやっている．その一時保存する仕組みがキャッシュと呼ばれることに由来）</a:t>
            </a:r>
            <a:endParaRPr kumimoji="1" lang="en-US" altLang="ja-JP" dirty="0"/>
          </a:p>
          <a:p>
            <a:r>
              <a:rPr kumimoji="1" lang="ja-JP" altLang="en-US" dirty="0"/>
              <a:t>この２つのサーバが連携してはじめて</a:t>
            </a:r>
            <a:r>
              <a:rPr kumimoji="1" lang="en-US" altLang="ja-JP" dirty="0"/>
              <a:t>DNS</a:t>
            </a:r>
            <a:r>
              <a:rPr kumimoji="1" lang="ja-JP" altLang="en-US" dirty="0"/>
              <a:t>が機能する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12</a:t>
            </a:fld>
            <a:endParaRPr kumimoji="1" lang="ja-JP" altLang="en-US"/>
          </a:p>
        </p:txBody>
      </p:sp>
    </p:spTree>
    <p:extLst>
      <p:ext uri="{BB962C8B-B14F-4D97-AF65-F5344CB8AC3E}">
        <p14:creationId xmlns:p14="http://schemas.microsoft.com/office/powerpoint/2010/main" val="414761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権威</a:t>
            </a:r>
            <a:r>
              <a:rPr kumimoji="1" lang="en-US" altLang="ja-JP" dirty="0"/>
              <a:t>DNS</a:t>
            </a:r>
            <a:r>
              <a:rPr kumimoji="1" lang="ja-JP" altLang="en-US" dirty="0"/>
              <a:t>サーバは管理する</a:t>
            </a:r>
            <a:r>
              <a:rPr lang="ja-JP" altLang="en-US" sz="1200" dirty="0"/>
              <a:t>ゾーンのドメイン名・</a:t>
            </a:r>
            <a:r>
              <a:rPr lang="en-US" altLang="ja-JP" sz="1200" dirty="0"/>
              <a:t>IP </a:t>
            </a:r>
            <a:r>
              <a:rPr lang="ja-JP" altLang="en-US" sz="1200" dirty="0"/>
              <a:t>アドレス対応表と委任情報を有する、という役割を担います。</a:t>
            </a:r>
            <a:endParaRPr lang="en-US" altLang="ja-JP"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t>ゾーンとは各サーバの管理すべき領域のことを差し、様々な</a:t>
            </a:r>
            <a:r>
              <a:rPr lang="en-US" altLang="ja-JP" sz="1200" dirty="0"/>
              <a:t>DNS</a:t>
            </a:r>
            <a:r>
              <a:rPr lang="ja-JP" altLang="en-US" sz="1200" dirty="0"/>
              <a:t>サーバが各々のゾーンを管理することで、キャッシュサーバが探す負担を分割し、効率よく探せるようになります。</a:t>
            </a:r>
            <a:endParaRPr lang="en-US" altLang="ja-JP"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t>ではゾーンがどのように決定されるか、詳しく見てみます。</a:t>
            </a:r>
            <a:endParaRPr lang="en-US" altLang="ja-JP"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13</a:t>
            </a:fld>
            <a:endParaRPr kumimoji="1" lang="ja-JP" altLang="en-US"/>
          </a:p>
        </p:txBody>
      </p:sp>
    </p:spTree>
    <p:extLst>
      <p:ext uri="{BB962C8B-B14F-4D97-AF65-F5344CB8AC3E}">
        <p14:creationId xmlns:p14="http://schemas.microsoft.com/office/powerpoint/2010/main" val="28878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ゾーンがどのように決定されるか、知るためにまず</a:t>
            </a:r>
            <a:endParaRPr kumimoji="1" lang="en-US" altLang="ja-JP" dirty="0"/>
          </a:p>
          <a:p>
            <a:r>
              <a:rPr kumimoji="1" lang="ja-JP" altLang="en-US" dirty="0"/>
              <a:t>委任という概念を知っておく必要がある</a:t>
            </a:r>
            <a:endParaRPr kumimoji="1" lang="en-US" altLang="ja-JP" dirty="0"/>
          </a:p>
          <a:p>
            <a:r>
              <a:rPr kumimoji="1" lang="ja-JP" altLang="en-US" dirty="0"/>
              <a:t>まず委任の説明から</a:t>
            </a:r>
            <a:endParaRPr kumimoji="1" lang="en-US" altLang="ja-JP" dirty="0"/>
          </a:p>
          <a:p>
            <a:r>
              <a:rPr kumimoji="1" lang="ja-JP" altLang="en-US" dirty="0"/>
              <a:t>委任の定義</a:t>
            </a:r>
            <a:endParaRPr kumimoji="1" lang="en-US" altLang="ja-JP" dirty="0"/>
          </a:p>
          <a:p>
            <a:r>
              <a:rPr kumimoji="1" lang="ja-JP" altLang="en-US" dirty="0"/>
              <a:t>例えば</a:t>
            </a:r>
            <a:r>
              <a:rPr kumimoji="1" lang="en-US" altLang="ja-JP" dirty="0" err="1"/>
              <a:t>jp</a:t>
            </a:r>
            <a:r>
              <a:rPr kumimoji="1" lang="ja-JP" altLang="en-US" dirty="0"/>
              <a:t>ドメインがあってその下に</a:t>
            </a:r>
            <a:r>
              <a:rPr kumimoji="1" lang="en-US" altLang="ja-JP" dirty="0"/>
              <a:t>example.jp</a:t>
            </a:r>
            <a:r>
              <a:rPr kumimoji="1" lang="ja-JP" altLang="en-US" dirty="0"/>
              <a:t>ドメインがある場合を考えます。</a:t>
            </a:r>
            <a:endParaRPr kumimoji="1" lang="en-US" altLang="ja-JP" dirty="0"/>
          </a:p>
          <a:p>
            <a:r>
              <a:rPr kumimoji="1" lang="en-US" altLang="ja-JP" dirty="0" err="1"/>
              <a:t>Jp</a:t>
            </a:r>
            <a:r>
              <a:rPr kumimoji="1" lang="ja-JP" altLang="en-US" dirty="0"/>
              <a:t>ドメインの</a:t>
            </a:r>
            <a:r>
              <a:rPr kumimoji="1" lang="en-US" altLang="ja-JP" dirty="0" err="1"/>
              <a:t>dns</a:t>
            </a:r>
            <a:r>
              <a:rPr kumimoji="1" lang="ja-JP" altLang="en-US" dirty="0"/>
              <a:t>サーバからの</a:t>
            </a:r>
            <a:r>
              <a:rPr kumimoji="1" lang="en-US" altLang="ja-JP" dirty="0"/>
              <a:t>example.jp</a:t>
            </a:r>
            <a:r>
              <a:rPr kumimoji="1" lang="ja-JP" altLang="en-US" dirty="0"/>
              <a:t>ドメインへの委任というと，</a:t>
            </a:r>
            <a:endParaRPr kumimoji="1" lang="en-US" altLang="ja-JP" dirty="0"/>
          </a:p>
          <a:p>
            <a:r>
              <a:rPr kumimoji="1" lang="en-US" altLang="ja-JP" dirty="0" err="1"/>
              <a:t>jp</a:t>
            </a:r>
            <a:r>
              <a:rPr kumimoji="1" lang="ja-JP" altLang="en-US" dirty="0"/>
              <a:t>ドメインの</a:t>
            </a:r>
            <a:r>
              <a:rPr kumimoji="1" lang="en-US" altLang="ja-JP" dirty="0" err="1"/>
              <a:t>dns</a:t>
            </a:r>
            <a:r>
              <a:rPr kumimoji="1" lang="ja-JP" altLang="en-US" dirty="0"/>
              <a:t>サーバが，</a:t>
            </a:r>
            <a:r>
              <a:rPr kumimoji="1" lang="en-US" altLang="ja-JP" dirty="0"/>
              <a:t>example.jp</a:t>
            </a:r>
            <a:r>
              <a:rPr kumimoji="1" lang="ja-JP" altLang="en-US" dirty="0"/>
              <a:t>ドメインのサーバに，</a:t>
            </a:r>
            <a:endParaRPr kumimoji="1" lang="en-US" altLang="ja-JP" dirty="0"/>
          </a:p>
          <a:p>
            <a:r>
              <a:rPr kumimoji="1" lang="en-US" altLang="ja-JP" dirty="0"/>
              <a:t>example.jp</a:t>
            </a:r>
            <a:r>
              <a:rPr kumimoji="1" lang="ja-JP" altLang="en-US" dirty="0"/>
              <a:t>以下のドメインに属するコンピュータの名前・アドレス対応情報の</a:t>
            </a:r>
            <a:endParaRPr kumimoji="1" lang="en-US" altLang="ja-JP" dirty="0"/>
          </a:p>
          <a:p>
            <a:r>
              <a:rPr kumimoji="1" lang="ja-JP" altLang="en-US" dirty="0"/>
              <a:t>管理を任せることを意味します。この一連を委任といいます。</a:t>
            </a:r>
            <a:endParaRPr kumimoji="1" lang="en-US" altLang="ja-JP" dirty="0"/>
          </a:p>
          <a:p>
            <a:r>
              <a:rPr kumimoji="1" lang="ja-JP" altLang="en-US" dirty="0"/>
              <a:t>つまり、まとめると</a:t>
            </a:r>
            <a:endParaRPr kumimoji="1" lang="en-US" altLang="ja-JP" dirty="0"/>
          </a:p>
          <a:p>
            <a:r>
              <a:rPr kumimoji="1" lang="ja-JP" altLang="en-US" dirty="0"/>
              <a:t>これまで自分がもっていた権限を一つ下のドメインにあるサーバに譲り，自分の管理範囲から除外する</a:t>
            </a:r>
            <a:endParaRPr kumimoji="1" lang="en-US" altLang="ja-JP" dirty="0"/>
          </a:p>
          <a:p>
            <a:r>
              <a:rPr kumimoji="1" lang="ja-JP" altLang="en-US" dirty="0"/>
              <a:t>ことを委任するといいます。</a:t>
            </a:r>
            <a:endParaRPr kumimoji="1" lang="en-US" altLang="ja-JP" dirty="0"/>
          </a:p>
          <a:p>
            <a:r>
              <a:rPr kumimoji="1" lang="ja-JP" altLang="en-US" dirty="0"/>
              <a:t>委任は一方的に権利を譲るだけでなく，委任を受けた側から委任をした側に対して登録が必要。</a:t>
            </a:r>
            <a:endParaRPr kumimoji="1" lang="en-US" altLang="ja-JP" dirty="0"/>
          </a:p>
          <a:p>
            <a:r>
              <a:rPr kumimoji="1" lang="ja-JP" altLang="en-US" dirty="0"/>
              <a:t>登録とはあなたの委任により</a:t>
            </a:r>
            <a:r>
              <a:rPr kumimoji="1" lang="en-US" altLang="ja-JP" dirty="0"/>
              <a:t>example.jp</a:t>
            </a:r>
            <a:r>
              <a:rPr kumimoji="1" lang="ja-JP" altLang="en-US" dirty="0"/>
              <a:t>を管轄しているのは私ですという委任情報を</a:t>
            </a:r>
            <a:r>
              <a:rPr kumimoji="1" lang="en-US" altLang="ja-JP" dirty="0" err="1"/>
              <a:t>jp</a:t>
            </a:r>
            <a:r>
              <a:rPr kumimoji="1" lang="ja-JP" altLang="en-US" dirty="0"/>
              <a:t>ドメインのサーバ</a:t>
            </a:r>
            <a:endParaRPr kumimoji="1" lang="en-US" altLang="ja-JP" dirty="0"/>
          </a:p>
          <a:p>
            <a:r>
              <a:rPr kumimoji="1" lang="ja-JP" altLang="en-US" dirty="0"/>
              <a:t>に登録することです。</a:t>
            </a:r>
            <a:endParaRPr kumimoji="1" lang="en-US" altLang="ja-JP" dirty="0"/>
          </a:p>
          <a:p>
            <a:r>
              <a:rPr kumimoji="1" lang="ja-JP" altLang="en-US" dirty="0"/>
              <a:t>この委任と登録がセットとなって，</a:t>
            </a:r>
            <a:r>
              <a:rPr kumimoji="1" lang="en-US" altLang="ja-JP" dirty="0"/>
              <a:t>DNS</a:t>
            </a:r>
            <a:r>
              <a:rPr kumimoji="1" lang="ja-JP" altLang="en-US" dirty="0"/>
              <a:t>の機能を維持している</a:t>
            </a:r>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14</a:t>
            </a:fld>
            <a:endParaRPr kumimoji="1" lang="ja-JP" altLang="en-US"/>
          </a:p>
        </p:txBody>
      </p:sp>
    </p:spTree>
    <p:extLst>
      <p:ext uri="{BB962C8B-B14F-4D97-AF65-F5344CB8AC3E}">
        <p14:creationId xmlns:p14="http://schemas.microsoft.com/office/powerpoint/2010/main" val="354725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ゾーンとは管理権限の及ぶ範囲のことですが、それはそれぞれの</a:t>
            </a:r>
            <a:r>
              <a:rPr kumimoji="1" lang="en-US" altLang="ja-JP" dirty="0"/>
              <a:t>DNS</a:t>
            </a:r>
            <a:r>
              <a:rPr kumimoji="1" lang="ja-JP" altLang="en-US" dirty="0"/>
              <a:t>サーバでの委任登録の関係によって指定されます。</a:t>
            </a:r>
            <a:endParaRPr kumimoji="1" lang="en-US" altLang="ja-JP" dirty="0"/>
          </a:p>
          <a:p>
            <a:r>
              <a:rPr kumimoji="1" lang="ja-JP" altLang="en-US" dirty="0"/>
              <a:t>そうした委任と登録によってゾーンは世界中で階層構造を形成してます。</a:t>
            </a:r>
            <a:endParaRPr kumimoji="1" lang="en-US" altLang="ja-JP" dirty="0"/>
          </a:p>
          <a:p>
            <a:endParaRPr kumimoji="1" lang="en-US" altLang="ja-JP" dirty="0"/>
          </a:p>
          <a:p>
            <a:r>
              <a:rPr kumimoji="1" lang="ja-JP" altLang="en-US" dirty="0"/>
              <a:t>委任⇔登録の関係は特別で、</a:t>
            </a:r>
            <a:r>
              <a:rPr kumimoji="1" lang="en-US" altLang="ja-JP" dirty="0"/>
              <a:t>zone</a:t>
            </a:r>
            <a:r>
              <a:rPr kumimoji="1" lang="ja-JP" altLang="en-US" dirty="0"/>
              <a:t>ファイル内に、</a:t>
            </a:r>
            <a:r>
              <a:rPr kumimoji="1" lang="en-US" altLang="ja-JP" dirty="0"/>
              <a:t>NS</a:t>
            </a:r>
            <a:r>
              <a:rPr kumimoji="1" lang="ja-JP" altLang="en-US" dirty="0"/>
              <a:t>という印をつけて保存することで、委任した</a:t>
            </a:r>
            <a:r>
              <a:rPr kumimoji="1" lang="en-US" altLang="ja-JP" dirty="0"/>
              <a:t>DNS</a:t>
            </a:r>
            <a:r>
              <a:rPr kumimoji="1" lang="ja-JP" altLang="en-US" dirty="0"/>
              <a:t>サーバをゾーンから外します。</a:t>
            </a:r>
            <a:endParaRPr kumimoji="1" lang="en-US" altLang="ja-JP" dirty="0"/>
          </a:p>
          <a:p>
            <a:endParaRPr kumimoji="1" lang="en-US" altLang="ja-JP" dirty="0"/>
          </a:p>
          <a:p>
            <a:r>
              <a:rPr kumimoji="1" lang="ja-JP" altLang="en-US" dirty="0"/>
              <a:t>ドメイン名空間が階層構造をもつからできる管理体制</a:t>
            </a:r>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15</a:t>
            </a:fld>
            <a:endParaRPr kumimoji="1" lang="ja-JP" altLang="en-US"/>
          </a:p>
        </p:txBody>
      </p:sp>
    </p:spTree>
    <p:extLst>
      <p:ext uri="{BB962C8B-B14F-4D97-AF65-F5344CB8AC3E}">
        <p14:creationId xmlns:p14="http://schemas.microsoft.com/office/powerpoint/2010/main" val="253705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16</a:t>
            </a:fld>
            <a:endParaRPr kumimoji="1" lang="ja-JP" altLang="en-US"/>
          </a:p>
        </p:txBody>
      </p:sp>
    </p:spTree>
    <p:extLst>
      <p:ext uri="{BB962C8B-B14F-4D97-AF65-F5344CB8AC3E}">
        <p14:creationId xmlns:p14="http://schemas.microsoft.com/office/powerpoint/2010/main" val="288786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17</a:t>
            </a:fld>
            <a:endParaRPr kumimoji="1" lang="ja-JP" altLang="en-US"/>
          </a:p>
        </p:txBody>
      </p:sp>
    </p:spTree>
    <p:extLst>
      <p:ext uri="{BB962C8B-B14F-4D97-AF65-F5344CB8AC3E}">
        <p14:creationId xmlns:p14="http://schemas.microsoft.com/office/powerpoint/2010/main" val="339239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次に、自分ではゾーン情報を管理しないが，ドメイン名を打ち込んだコンピュータの利用者，つまりクライアントに対して対応する</a:t>
            </a:r>
            <a:r>
              <a:rPr kumimoji="1" lang="en-US" altLang="ja-JP" dirty="0"/>
              <a:t>IP</a:t>
            </a:r>
            <a:r>
              <a:rPr kumimoji="1" lang="ja-JP" altLang="en-US" dirty="0"/>
              <a:t>アドレスを探し出して届ける（これを名前解決という）はたらきをするのがキャッシュ</a:t>
            </a:r>
            <a:r>
              <a:rPr kumimoji="1" lang="en-US" altLang="ja-JP" dirty="0"/>
              <a:t>DNS</a:t>
            </a:r>
            <a:r>
              <a:rPr kumimoji="1" lang="ja-JP" altLang="en-US" dirty="0"/>
              <a:t>サーバである（キャッシュの由来</a:t>
            </a:r>
            <a:r>
              <a:rPr kumimoji="1" lang="en-US" altLang="ja-JP" dirty="0"/>
              <a:t>: </a:t>
            </a:r>
            <a:r>
              <a:rPr kumimoji="1" lang="ja-JP" altLang="en-US" dirty="0"/>
              <a:t>一度探し出してきたドメイン名情報を一定期間保持し，同一のドメイン名の</a:t>
            </a:r>
            <a:r>
              <a:rPr kumimoji="1" lang="en-US" altLang="ja-JP" dirty="0"/>
              <a:t>IP</a:t>
            </a:r>
            <a:r>
              <a:rPr kumimoji="1" lang="ja-JP" altLang="en-US" dirty="0"/>
              <a:t>アドレスが必要になった際わざわざ探す手間を省くということをやっている．その一時保存する仕組みがキャッシュと呼ばれることに由来）</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18</a:t>
            </a:fld>
            <a:endParaRPr kumimoji="1" lang="ja-JP" altLang="en-US"/>
          </a:p>
        </p:txBody>
      </p:sp>
    </p:spTree>
    <p:extLst>
      <p:ext uri="{BB962C8B-B14F-4D97-AF65-F5344CB8AC3E}">
        <p14:creationId xmlns:p14="http://schemas.microsoft.com/office/powerpoint/2010/main" val="3953843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この</a:t>
            </a:r>
            <a:r>
              <a:rPr kumimoji="1" lang="en-US" altLang="ja-JP" dirty="0"/>
              <a:t>2</a:t>
            </a:r>
            <a:r>
              <a:rPr kumimoji="1" lang="ja-JP" altLang="en-US" dirty="0"/>
              <a:t>つの</a:t>
            </a:r>
            <a:r>
              <a:rPr kumimoji="1" lang="en-US" altLang="ja-JP" dirty="0"/>
              <a:t>DNS</a:t>
            </a:r>
            <a:r>
              <a:rPr kumimoji="1" lang="ja-JP" altLang="en-US" dirty="0"/>
              <a:t>サーバが協力して名前解決を行う流れをみてみる</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キャッシュ</a:t>
            </a:r>
            <a:r>
              <a:rPr kumimoji="1" lang="en-US" altLang="ja-JP" dirty="0"/>
              <a:t>DNS</a:t>
            </a:r>
            <a:r>
              <a:rPr kumimoji="1" lang="ja-JP" altLang="en-US" dirty="0"/>
              <a:t>サーバ，権威</a:t>
            </a:r>
            <a:r>
              <a:rPr kumimoji="1" lang="en-US" altLang="ja-JP" dirty="0"/>
              <a:t>DNS</a:t>
            </a:r>
            <a:r>
              <a:rPr kumimoji="1" lang="ja-JP" altLang="en-US" dirty="0"/>
              <a:t>サーバの確認</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権威</a:t>
            </a:r>
            <a:r>
              <a:rPr kumimoji="1" lang="en-US" altLang="ja-JP" dirty="0"/>
              <a:t>DNS</a:t>
            </a:r>
            <a:r>
              <a:rPr kumimoji="1" lang="ja-JP" altLang="en-US" dirty="0"/>
              <a:t>サーバはツリー構造に配置され，上位ドメインからの委任によって自身のドメイン</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をゾーンとして管理</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ネームサーバ</a:t>
            </a:r>
            <a:r>
              <a:rPr kumimoji="1" lang="en-US" altLang="ja-JP" dirty="0"/>
              <a:t>=DNS</a:t>
            </a:r>
            <a:r>
              <a:rPr kumimoji="1" lang="ja-JP" altLang="en-US" dirty="0"/>
              <a:t>サーバ</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スタブリゾルバ</a:t>
            </a:r>
            <a:r>
              <a:rPr kumimoji="1" lang="en-US" altLang="ja-JP" dirty="0"/>
              <a:t>(</a:t>
            </a:r>
            <a:r>
              <a:rPr kumimoji="1" lang="ja-JP" altLang="en-US" dirty="0"/>
              <a:t>クライアントの</a:t>
            </a:r>
            <a:r>
              <a:rPr kumimoji="1" lang="en-US" altLang="ja-JP" dirty="0"/>
              <a:t>OS</a:t>
            </a:r>
            <a:r>
              <a:rPr kumimoji="1" lang="ja-JP" altLang="en-US" dirty="0"/>
              <a:t>に付随するプログラムで，クライアントが所属するネットワークのキャッシュ</a:t>
            </a:r>
            <a:r>
              <a:rPr kumimoji="1" lang="en-US" altLang="ja-JP" dirty="0"/>
              <a:t>DNS</a:t>
            </a:r>
            <a:r>
              <a:rPr kumimoji="1" lang="ja-JP" altLang="en-US" dirty="0"/>
              <a:t>サーバの</a:t>
            </a:r>
            <a:r>
              <a:rPr kumimoji="1" lang="en-US" altLang="ja-JP" dirty="0"/>
              <a:t>IP</a:t>
            </a:r>
            <a:r>
              <a:rPr kumimoji="1" lang="ja-JP" altLang="en-US" dirty="0"/>
              <a:t>アドレスを知っている</a:t>
            </a:r>
            <a:r>
              <a:rPr kumimoji="1" lang="en-US" altLang="ja-JP" dirty="0"/>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依頼を受けたキャッシュ</a:t>
            </a:r>
            <a:r>
              <a:rPr kumimoji="1" lang="en-US" altLang="ja-JP" dirty="0" err="1"/>
              <a:t>dns</a:t>
            </a:r>
            <a:r>
              <a:rPr kumimoji="1" lang="ja-JP" altLang="en-US" dirty="0"/>
              <a:t>サーバはまずドメイン名空間のなす階層構造のスタート地点であるルートドメインの権威</a:t>
            </a:r>
            <a:r>
              <a:rPr kumimoji="1" lang="en-US" altLang="ja-JP" dirty="0" err="1"/>
              <a:t>dns</a:t>
            </a:r>
            <a:r>
              <a:rPr kumimoji="1" lang="ja-JP" altLang="en-US" dirty="0"/>
              <a:t>サーバに聞く</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19</a:t>
            </a:fld>
            <a:endParaRPr kumimoji="1" lang="ja-JP" altLang="en-US"/>
          </a:p>
        </p:txBody>
      </p:sp>
    </p:spTree>
    <p:extLst>
      <p:ext uri="{BB962C8B-B14F-4D97-AF65-F5344CB8AC3E}">
        <p14:creationId xmlns:p14="http://schemas.microsoft.com/office/powerpoint/2010/main" val="302865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こういう仕組みをとることのメリットは何か？</a:t>
            </a:r>
            <a:endParaRPr kumimoji="1" lang="en-US" altLang="ja-JP" dirty="0"/>
          </a:p>
          <a:p>
            <a:r>
              <a:rPr kumimoji="1" lang="ja-JP" altLang="en-US" dirty="0"/>
              <a:t>一意性：仮にドメイン名空間が階層化されていない場合，</a:t>
            </a:r>
            <a:r>
              <a:rPr kumimoji="1" lang="en-US" altLang="ja-JP" dirty="0"/>
              <a:t>www</a:t>
            </a:r>
            <a:r>
              <a:rPr kumimoji="1" lang="en-US" altLang="ja-JP" baseline="0" dirty="0"/>
              <a:t> </a:t>
            </a:r>
            <a:r>
              <a:rPr kumimoji="1" lang="ja-JP" altLang="en-US" baseline="0" dirty="0"/>
              <a:t>や </a:t>
            </a:r>
            <a:r>
              <a:rPr kumimoji="1" lang="en-US" altLang="ja-JP" baseline="0" dirty="0"/>
              <a:t>mail </a:t>
            </a:r>
            <a:r>
              <a:rPr kumimoji="1" lang="ja-JP" altLang="en-US" baseline="0" dirty="0"/>
              <a:t>という名前のコンピュータがインターネット上でただ１つしか存在してはいけないことになる．一方階層化</a:t>
            </a:r>
            <a:r>
              <a:rPr kumimoji="1" lang="ja-JP" altLang="en-US" dirty="0"/>
              <a:t>していれば，同一ドメイン内に存在しなければ</a:t>
            </a:r>
            <a:r>
              <a:rPr kumimoji="1" lang="en-US" altLang="ja-JP" dirty="0"/>
              <a:t>www </a:t>
            </a:r>
            <a:r>
              <a:rPr kumimoji="1" lang="ja-JP" altLang="en-US" dirty="0"/>
              <a:t>や </a:t>
            </a:r>
            <a:r>
              <a:rPr kumimoji="1" lang="en-US" altLang="ja-JP" dirty="0"/>
              <a:t>mail </a:t>
            </a:r>
            <a:r>
              <a:rPr kumimoji="1" lang="ja-JP" altLang="en-US" dirty="0"/>
              <a:t>という名前のコンピュータがいくらあってもそれよりも上の階層</a:t>
            </a:r>
            <a:r>
              <a:rPr kumimoji="1" lang="en-US" altLang="ja-JP" dirty="0"/>
              <a:t>(</a:t>
            </a:r>
            <a:r>
              <a:rPr kumimoji="1" lang="ja-JP" altLang="en-US" dirty="0"/>
              <a:t>ドメイン名のより右側</a:t>
            </a:r>
            <a:r>
              <a:rPr kumimoji="1" lang="en-US" altLang="ja-JP" dirty="0"/>
              <a:t>)</a:t>
            </a:r>
            <a:r>
              <a:rPr kumimoji="1" lang="ja-JP" altLang="en-US" dirty="0"/>
              <a:t>で区別がつくので名前の重複が起こらない．これにより，</a:t>
            </a:r>
            <a:r>
              <a:rPr kumimoji="1" lang="en-US" altLang="ja-JP" dirty="0"/>
              <a:t>www</a:t>
            </a:r>
            <a:r>
              <a:rPr kumimoji="1" lang="ja-JP" altLang="en-US" dirty="0"/>
              <a:t>や</a:t>
            </a:r>
            <a:r>
              <a:rPr kumimoji="1" lang="en-US" altLang="ja-JP" dirty="0"/>
              <a:t>mail</a:t>
            </a:r>
            <a:r>
              <a:rPr kumimoji="1" lang="ja-JP" altLang="en-US" dirty="0"/>
              <a:t>という共通概念を表す名前をインターネット上の組織がそれぞれ使えてうれしい</a:t>
            </a:r>
            <a:endParaRPr kumimoji="1" lang="en-US" altLang="ja-JP" dirty="0"/>
          </a:p>
          <a:p>
            <a:r>
              <a:rPr kumimoji="1" lang="ja-JP" altLang="en-US" dirty="0"/>
              <a:t>管理者負担：</a:t>
            </a:r>
            <a:r>
              <a:rPr kumimoji="1" lang="en-US" altLang="ja-JP" dirty="0"/>
              <a:t>DNS</a:t>
            </a:r>
            <a:r>
              <a:rPr kumimoji="1" lang="ja-JP" altLang="en-US" dirty="0"/>
              <a:t>以前にも名前とアドレスを対応管理する仕組みがあったが，そこでは</a:t>
            </a:r>
            <a:r>
              <a:rPr kumimoji="1" lang="ja-JP" altLang="en-US" dirty="0" err="1"/>
              <a:t>そべての</a:t>
            </a:r>
            <a:r>
              <a:rPr kumimoji="1" lang="ja-JP" altLang="en-US" dirty="0"/>
              <a:t>情報を一カ所で管理していた</a:t>
            </a:r>
            <a:r>
              <a:rPr kumimoji="1" lang="en-US" altLang="ja-JP" dirty="0"/>
              <a:t>(</a:t>
            </a:r>
            <a:r>
              <a:rPr kumimoji="1" lang="ja-JP" altLang="en-US" dirty="0"/>
              <a:t>たった１つの対応表でインターネット上の全コンピュータに関する情報を管理してた</a:t>
            </a:r>
            <a:r>
              <a:rPr kumimoji="1" lang="en-US" altLang="ja-JP" dirty="0"/>
              <a:t>)</a:t>
            </a:r>
            <a:r>
              <a:rPr kumimoji="1" lang="ja-JP" altLang="en-US" dirty="0" err="1"/>
              <a:t>．</a:t>
            </a:r>
            <a:r>
              <a:rPr kumimoji="1" lang="ja-JP" altLang="en-US" dirty="0"/>
              <a:t>当初はうまくいってたが，利用者の爆発的増加で機能しなくなり</a:t>
            </a:r>
            <a:r>
              <a:rPr kumimoji="1" lang="en-US" altLang="ja-JP" dirty="0"/>
              <a:t>DNS</a:t>
            </a:r>
            <a:r>
              <a:rPr kumimoji="1" lang="ja-JP" altLang="en-US" dirty="0"/>
              <a:t>に世代交代したという歴史がある．</a:t>
            </a:r>
            <a:r>
              <a:rPr kumimoji="1" lang="en-US" altLang="ja-JP" dirty="0"/>
              <a:t>DNS</a:t>
            </a:r>
            <a:r>
              <a:rPr kumimoji="1" lang="ja-JP" altLang="en-US" dirty="0"/>
              <a:t>では名前空間を委任によってどんどん分割できるので，１管理者あたりの負担が増え続ける事態は避けられる</a:t>
            </a:r>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20</a:t>
            </a:fld>
            <a:endParaRPr kumimoji="1" lang="ja-JP" altLang="en-US"/>
          </a:p>
        </p:txBody>
      </p:sp>
    </p:spTree>
    <p:extLst>
      <p:ext uri="{BB962C8B-B14F-4D97-AF65-F5344CB8AC3E}">
        <p14:creationId xmlns:p14="http://schemas.microsoft.com/office/powerpoint/2010/main" val="77495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DHCP</a:t>
            </a:r>
            <a:r>
              <a:rPr kumimoji="1" lang="ja-JP" altLang="en-US" dirty="0"/>
              <a:t>：動的ホスト構成プロトコル</a:t>
            </a:r>
            <a:endParaRPr kumimoji="1" lang="en-US" altLang="ja-JP" dirty="0"/>
          </a:p>
          <a:p>
            <a:r>
              <a:rPr kumimoji="1" lang="ja-JP" altLang="en-US" dirty="0"/>
              <a:t>必要な情報</a:t>
            </a:r>
            <a:r>
              <a:rPr kumimoji="1" lang="en-US" altLang="ja-JP" dirty="0"/>
              <a:t>: IP</a:t>
            </a:r>
            <a:r>
              <a:rPr kumimoji="1" lang="ja-JP" altLang="en-US" dirty="0"/>
              <a:t>アドレス、それに付随するサブネットマスク</a:t>
            </a:r>
            <a:r>
              <a:rPr kumimoji="1" lang="en-US" altLang="ja-JP" dirty="0"/>
              <a:t>(IP</a:t>
            </a:r>
            <a:r>
              <a:rPr kumimoji="1" lang="ja-JP" altLang="en-US" dirty="0"/>
              <a:t>アドレスの先頭から何ビットをネットワークアドレスに使用するかを定義する</a:t>
            </a:r>
            <a:r>
              <a:rPr kumimoji="1" lang="en-US" altLang="ja-JP" dirty="0"/>
              <a:t>32</a:t>
            </a:r>
            <a:r>
              <a:rPr kumimoji="1" lang="ja-JP" altLang="en-US" dirty="0"/>
              <a:t>ビットの数値</a:t>
            </a:r>
            <a:r>
              <a:rPr kumimoji="1" lang="en-US" altLang="ja-JP" dirty="0"/>
              <a:t>)</a:t>
            </a:r>
            <a:r>
              <a:rPr kumimoji="1" lang="ja-JP" altLang="en-US" dirty="0" err="1"/>
              <a:t>、</a:t>
            </a:r>
            <a:r>
              <a:rPr kumimoji="1" lang="ja-JP" altLang="en-US" dirty="0"/>
              <a:t>ホスト名など</a:t>
            </a:r>
            <a:endParaRPr kumimoji="1" lang="en-US" altLang="ja-JP" dirty="0"/>
          </a:p>
          <a:p>
            <a:endParaRPr kumimoji="1" lang="en-US" altLang="ja-JP" dirty="0"/>
          </a:p>
          <a:p>
            <a:r>
              <a:rPr kumimoji="1" lang="ja-JP" altLang="en-US" dirty="0"/>
              <a:t>サブネットマスク</a:t>
            </a:r>
            <a:r>
              <a:rPr kumimoji="1" lang="en-US" altLang="ja-JP" dirty="0"/>
              <a:t>: IP</a:t>
            </a:r>
            <a:r>
              <a:rPr kumimoji="1" lang="ja-JP" altLang="en-US" dirty="0"/>
              <a:t>アドレスの先頭から何ビットをネットワークアドレスに使用するかを定義する</a:t>
            </a:r>
            <a:r>
              <a:rPr kumimoji="1" lang="en-US" altLang="ja-JP" dirty="0"/>
              <a:t>32</a:t>
            </a:r>
            <a:r>
              <a:rPr kumimoji="1" lang="ja-JP" altLang="en-US" dirty="0"/>
              <a:t>ビットの数値</a:t>
            </a:r>
            <a:endParaRPr kumimoji="1" lang="en-US" altLang="ja-JP" dirty="0"/>
          </a:p>
          <a:p>
            <a:r>
              <a:rPr kumimoji="1" lang="ja-JP" altLang="en-US" dirty="0"/>
              <a:t>ネットワークアドレス</a:t>
            </a:r>
            <a:r>
              <a:rPr kumimoji="1" lang="en-US" altLang="ja-JP" dirty="0"/>
              <a:t>:</a:t>
            </a:r>
            <a:r>
              <a:rPr kumimoji="1" lang="en-US" altLang="ja-JP" baseline="0" dirty="0"/>
              <a:t> IP</a:t>
            </a:r>
            <a:r>
              <a:rPr kumimoji="1" lang="ja-JP" altLang="en-US" baseline="0" dirty="0"/>
              <a:t>アドレスを構成するビット列のうち、サブネットを識別するのに使われる部分</a:t>
            </a:r>
            <a:r>
              <a:rPr kumimoji="1" lang="en-US" altLang="ja-JP" baseline="0" dirty="0"/>
              <a:t>. (</a:t>
            </a:r>
            <a:r>
              <a:rPr kumimoji="1" lang="ja-JP" altLang="en-US" baseline="0" dirty="0"/>
              <a:t>サブネット内でのコンピュータ自身のアドレス→ホストアドレス</a:t>
            </a:r>
            <a:r>
              <a:rPr kumimoji="1" lang="en-US" altLang="ja-JP" baseline="0" dirty="0"/>
              <a:t>)</a:t>
            </a:r>
          </a:p>
          <a:p>
            <a:r>
              <a:rPr kumimoji="1" lang="ja-JP" altLang="en-US" baseline="0" dirty="0"/>
              <a:t>サブネット</a:t>
            </a:r>
            <a:r>
              <a:rPr kumimoji="1" lang="en-US" altLang="ja-JP" baseline="0" dirty="0"/>
              <a:t>: </a:t>
            </a:r>
            <a:r>
              <a:rPr kumimoji="1" lang="ja-JP" altLang="en-US" baseline="0" dirty="0"/>
              <a:t>大きなネットワークを複数の小さなネットワークに分割して管理する</a:t>
            </a:r>
            <a:r>
              <a:rPr kumimoji="1" lang="en-US" altLang="ja-JP" baseline="0" dirty="0"/>
              <a:t>(</a:t>
            </a:r>
            <a:r>
              <a:rPr kumimoji="1" lang="ja-JP" altLang="en-US" baseline="0" dirty="0"/>
              <a:t>管理や回線資源の分配のため</a:t>
            </a:r>
            <a:r>
              <a:rPr kumimoji="1" lang="en-US" altLang="ja-JP" baseline="0" dirty="0"/>
              <a:t>)</a:t>
            </a:r>
            <a:r>
              <a:rPr kumimoji="1" lang="ja-JP" altLang="en-US" baseline="0" dirty="0"/>
              <a:t>際の管理単位となる小さなネットワーク</a:t>
            </a:r>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22</a:t>
            </a:fld>
            <a:endParaRPr kumimoji="1" lang="ja-JP" altLang="en-US"/>
          </a:p>
        </p:txBody>
      </p:sp>
    </p:spTree>
    <p:extLst>
      <p:ext uri="{BB962C8B-B14F-4D97-AF65-F5344CB8AC3E}">
        <p14:creationId xmlns:p14="http://schemas.microsoft.com/office/powerpoint/2010/main" val="183546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ちょっとこっちにきてください</a:t>
            </a:r>
            <a:endParaRPr kumimoji="1" lang="en-US" altLang="ja-JP" dirty="0"/>
          </a:p>
          <a:p>
            <a:r>
              <a:rPr kumimoji="1" lang="ja-JP" altLang="en-US" dirty="0"/>
              <a:t>誰が言われたかわからない</a:t>
            </a:r>
            <a:endParaRPr kumimoji="1" lang="en-US" altLang="ja-JP" dirty="0"/>
          </a:p>
          <a:p>
            <a:r>
              <a:rPr kumimoji="1" lang="ja-JP" altLang="en-US" dirty="0"/>
              <a:t>人間なら目とかでわかるかもしれない</a:t>
            </a:r>
            <a:endParaRPr kumimoji="1" lang="en-US" altLang="ja-JP" dirty="0"/>
          </a:p>
          <a:p>
            <a:r>
              <a:rPr kumimoji="1" lang="ja-JP" altLang="en-US" dirty="0"/>
              <a:t>しかしコンピュータはどの対象に対してデータを送るか</a:t>
            </a:r>
            <a:endParaRPr kumimoji="1" lang="en-US" altLang="ja-JP" dirty="0"/>
          </a:p>
          <a:p>
            <a:r>
              <a:rPr kumimoji="1" lang="ja-JP" altLang="en-US" dirty="0"/>
              <a:t>どこに対して返事をすればよいのか</a:t>
            </a:r>
            <a:endParaRPr kumimoji="1" lang="en-US" altLang="ja-JP" dirty="0"/>
          </a:p>
          <a:p>
            <a:r>
              <a:rPr kumimoji="1" lang="ja-JP" altLang="en-US" dirty="0"/>
              <a:t>明確に特定する識別子が必要</a:t>
            </a:r>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4</a:t>
            </a:fld>
            <a:endParaRPr kumimoji="1" lang="ja-JP" altLang="en-US"/>
          </a:p>
        </p:txBody>
      </p:sp>
    </p:spTree>
    <p:extLst>
      <p:ext uri="{BB962C8B-B14F-4D97-AF65-F5344CB8AC3E}">
        <p14:creationId xmlns:p14="http://schemas.microsoft.com/office/powerpoint/2010/main" val="304287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まず、クライアント側から、自分の</a:t>
            </a:r>
            <a:r>
              <a:rPr kumimoji="1" lang="en-US" altLang="ja-JP" dirty="0"/>
              <a:t>IP</a:t>
            </a:r>
            <a:r>
              <a:rPr kumimoji="1" lang="ja-JP" altLang="en-US" dirty="0"/>
              <a:t>アドレスの割り当てを</a:t>
            </a:r>
            <a:r>
              <a:rPr kumimoji="1" lang="en-US" altLang="ja-JP" dirty="0"/>
              <a:t>255.255.255.255</a:t>
            </a:r>
            <a:r>
              <a:rPr kumimoji="1" lang="ja-JP" altLang="en-US" dirty="0"/>
              <a:t>に要求します。</a:t>
            </a:r>
            <a:endParaRPr kumimoji="1" lang="en-US" altLang="ja-JP" dirty="0"/>
          </a:p>
          <a:p>
            <a:r>
              <a:rPr kumimoji="1" lang="ja-JP" altLang="en-US" dirty="0"/>
              <a:t>この時、</a:t>
            </a:r>
            <a:r>
              <a:rPr kumimoji="1" lang="en-US" altLang="ja-JP" dirty="0"/>
              <a:t>DHCP</a:t>
            </a:r>
            <a:r>
              <a:rPr kumimoji="1" lang="ja-JP" altLang="en-US" dirty="0"/>
              <a:t>サーバがどこにあるか分からないため、ネットワーク上のすべての</a:t>
            </a:r>
            <a:r>
              <a:rPr kumimoji="1" lang="en-US" altLang="ja-JP" dirty="0" err="1"/>
              <a:t>ip</a:t>
            </a:r>
            <a:r>
              <a:rPr kumimoji="1" lang="ja-JP" altLang="en-US" dirty="0"/>
              <a:t>アドレスにパケットを送信する</a:t>
            </a:r>
            <a:endParaRPr kumimoji="1" lang="en-US" altLang="ja-JP" dirty="0"/>
          </a:p>
          <a:p>
            <a:r>
              <a:rPr kumimoji="1" lang="ja-JP" altLang="en-US" dirty="0"/>
              <a:t>すると</a:t>
            </a:r>
            <a:r>
              <a:rPr kumimoji="1" lang="en-US" altLang="ja-JP" dirty="0"/>
              <a:t>DHCP</a:t>
            </a:r>
            <a:r>
              <a:rPr kumimoji="1" lang="ja-JP" altLang="en-US" dirty="0"/>
              <a:t>サーバのみが、反応して、空いている</a:t>
            </a:r>
            <a:r>
              <a:rPr kumimoji="1" lang="en-US" altLang="ja-JP" dirty="0"/>
              <a:t>IP</a:t>
            </a:r>
            <a:r>
              <a:rPr kumimoji="1" lang="ja-JP" altLang="en-US" dirty="0"/>
              <a:t>アドレスをクライアントに貸し出しします。</a:t>
            </a:r>
            <a:endParaRPr kumimoji="1" lang="en-US" altLang="ja-JP" dirty="0"/>
          </a:p>
          <a:p>
            <a:r>
              <a:rPr kumimoji="1" lang="ja-JP" altLang="en-US" dirty="0"/>
              <a:t>その後、</a:t>
            </a:r>
            <a:r>
              <a:rPr lang="ja-JP" altLang="en-US" dirty="0"/>
              <a:t>借りた </a:t>
            </a:r>
            <a:r>
              <a:rPr lang="en-US" altLang="ja-JP" dirty="0"/>
              <a:t>IP </a:t>
            </a:r>
            <a:r>
              <a:rPr lang="ja-JP" altLang="en-US" dirty="0"/>
              <a:t>アドレスが既に使われていないか</a:t>
            </a:r>
            <a:r>
              <a:rPr lang="en-US" altLang="ja-JP" dirty="0"/>
              <a:t>255.255.255.255 </a:t>
            </a:r>
            <a:r>
              <a:rPr lang="ja-JP" altLang="en-US" dirty="0"/>
              <a:t>に確認します。</a:t>
            </a:r>
            <a:endParaRPr lang="en-US" altLang="ja-JP" dirty="0"/>
          </a:p>
          <a:p>
            <a:r>
              <a:rPr lang="ja-JP" altLang="en-US" dirty="0"/>
              <a:t>すでに使われているなら、当該アドレスの利用停止をサーバに申請することで、クライアントと</a:t>
            </a:r>
            <a:r>
              <a:rPr lang="en-US" altLang="ja-JP" dirty="0"/>
              <a:t>IP</a:t>
            </a:r>
            <a:r>
              <a:rPr lang="ja-JP" altLang="en-US" dirty="0"/>
              <a:t>アドレスが</a:t>
            </a:r>
            <a:r>
              <a:rPr lang="en-US" altLang="ja-JP" dirty="0"/>
              <a:t>1</a:t>
            </a:r>
            <a:r>
              <a:rPr lang="ja-JP" altLang="en-US" dirty="0"/>
              <a:t>対</a:t>
            </a:r>
            <a:r>
              <a:rPr lang="en-US" altLang="ja-JP" dirty="0"/>
              <a:t>1</a:t>
            </a:r>
            <a:r>
              <a:rPr lang="ja-JP" altLang="en-US" dirty="0"/>
              <a:t>に対応します。</a:t>
            </a:r>
            <a:endParaRPr lang="en-US" altLang="ja-JP" dirty="0"/>
          </a:p>
          <a:p>
            <a:endParaRPr lang="en-US" altLang="ja-JP" dirty="0"/>
          </a:p>
          <a:p>
            <a:endParaRPr kumimoji="1" lang="en-US" altLang="ja-JP" dirty="0"/>
          </a:p>
          <a:p>
            <a:endParaRPr kumimoji="1" lang="en-US" altLang="ja-JP" dirty="0"/>
          </a:p>
          <a:p>
            <a:endParaRPr kumimoji="1" lang="en-US" altLang="ja-JP" dirty="0"/>
          </a:p>
          <a:p>
            <a:r>
              <a:rPr kumimoji="1" lang="ja-JP" altLang="en-US" dirty="0"/>
              <a:t>・この段階ではまだ </a:t>
            </a:r>
            <a:r>
              <a:rPr kumimoji="1" lang="en-US" altLang="ja-JP" dirty="0" err="1"/>
              <a:t>ip</a:t>
            </a:r>
            <a:r>
              <a:rPr kumimoji="1" lang="en-US" altLang="ja-JP" dirty="0"/>
              <a:t> </a:t>
            </a:r>
            <a:r>
              <a:rPr kumimoji="1" lang="ja-JP" altLang="en-US" dirty="0"/>
              <a:t>アドレス割り当てられてないのに，何で通信できる？</a:t>
            </a:r>
            <a:endParaRPr kumimoji="1" lang="en-US" altLang="ja-JP" dirty="0"/>
          </a:p>
          <a:p>
            <a:r>
              <a:rPr kumimoji="1" lang="ja-JP" altLang="en-US" dirty="0"/>
              <a:t>まず</a:t>
            </a:r>
            <a:r>
              <a:rPr kumimoji="1" lang="en-US" altLang="ja-JP" dirty="0" err="1"/>
              <a:t>ip</a:t>
            </a:r>
            <a:r>
              <a:rPr kumimoji="1" lang="ja-JP" altLang="en-US" dirty="0"/>
              <a:t>アドレスを取得するときには</a:t>
            </a:r>
            <a:r>
              <a:rPr kumimoji="1" lang="en-US" altLang="ja-JP" dirty="0"/>
              <a:t>,</a:t>
            </a:r>
            <a:r>
              <a:rPr kumimoji="1" lang="ja-JP" altLang="en-US" dirty="0"/>
              <a:t>　ネットワーク上のすべての</a:t>
            </a:r>
            <a:r>
              <a:rPr kumimoji="1" lang="en-US" altLang="ja-JP" dirty="0" err="1"/>
              <a:t>ip</a:t>
            </a:r>
            <a:r>
              <a:rPr kumimoji="1" lang="ja-JP" altLang="en-US" dirty="0"/>
              <a:t>アドレスに </a:t>
            </a:r>
            <a:r>
              <a:rPr kumimoji="1" lang="en-US" altLang="ja-JP" dirty="0"/>
              <a:t>255.255.255.255(</a:t>
            </a:r>
            <a:r>
              <a:rPr kumimoji="1" lang="ja-JP" altLang="en-US" dirty="0"/>
              <a:t>リミテッドブロードキャストアドレス</a:t>
            </a:r>
            <a:r>
              <a:rPr kumimoji="1" lang="en-US" altLang="ja-JP" dirty="0"/>
              <a:t>) </a:t>
            </a:r>
            <a:r>
              <a:rPr kumimoji="1" lang="ja-JP" altLang="en-US" dirty="0"/>
              <a:t>というパケットを送信</a:t>
            </a:r>
            <a:r>
              <a:rPr kumimoji="1" lang="en-US" altLang="ja-JP" dirty="0"/>
              <a:t>(</a:t>
            </a:r>
            <a:r>
              <a:rPr kumimoji="1" lang="ja-JP" altLang="en-US" dirty="0"/>
              <a:t>ブロードキャスト通信</a:t>
            </a:r>
            <a:r>
              <a:rPr kumimoji="1" lang="en-US" altLang="ja-JP" dirty="0"/>
              <a:t>)</a:t>
            </a:r>
            <a:r>
              <a:rPr kumimoji="1" lang="ja-JP" altLang="en-US" dirty="0"/>
              <a:t>すると </a:t>
            </a:r>
            <a:r>
              <a:rPr kumimoji="1" lang="en-US" altLang="ja-JP" dirty="0" err="1"/>
              <a:t>dhcp</a:t>
            </a:r>
            <a:r>
              <a:rPr kumimoji="1" lang="ja-JP" altLang="en-US" dirty="0"/>
              <a:t>　サーバだけはその取り込み処理を行ってくれる</a:t>
            </a:r>
            <a:r>
              <a:rPr kumimoji="1" lang="en-US" altLang="ja-JP" dirty="0"/>
              <a:t>. </a:t>
            </a:r>
          </a:p>
          <a:p>
            <a:r>
              <a:rPr kumimoji="1" lang="en-US" altLang="ja-JP" dirty="0" err="1"/>
              <a:t>Dhcp</a:t>
            </a:r>
            <a:r>
              <a:rPr kumimoji="1" lang="ja-JP" altLang="en-US" dirty="0"/>
              <a:t>サーバはクライアントへの割り当て候補となる</a:t>
            </a:r>
            <a:r>
              <a:rPr kumimoji="1" lang="en-US" altLang="ja-JP" dirty="0" err="1"/>
              <a:t>ip</a:t>
            </a:r>
            <a:r>
              <a:rPr kumimoji="1" lang="ja-JP" altLang="en-US" dirty="0"/>
              <a:t>アドレスを返信するが，宛先の</a:t>
            </a:r>
            <a:r>
              <a:rPr kumimoji="1" lang="en-US" altLang="ja-JP" dirty="0" err="1"/>
              <a:t>ip</a:t>
            </a:r>
            <a:r>
              <a:rPr kumimoji="1" lang="ja-JP" altLang="en-US" dirty="0"/>
              <a:t>アドレスはまだ存在していないが</a:t>
            </a:r>
            <a:r>
              <a:rPr kumimoji="1" lang="en-US" altLang="ja-JP" dirty="0"/>
              <a:t>, </a:t>
            </a:r>
            <a:r>
              <a:rPr kumimoji="1" lang="ja-JP" altLang="en-US" dirty="0"/>
              <a:t>送信元の</a:t>
            </a:r>
            <a:r>
              <a:rPr kumimoji="1" lang="en-US" altLang="ja-JP" dirty="0"/>
              <a:t>MAC</a:t>
            </a:r>
            <a:r>
              <a:rPr kumimoji="1" lang="ja-JP" altLang="en-US" dirty="0"/>
              <a:t>アドレスはわかるので</a:t>
            </a:r>
            <a:r>
              <a:rPr kumimoji="1" lang="en-US" altLang="ja-JP" dirty="0"/>
              <a:t>, </a:t>
            </a:r>
            <a:r>
              <a:rPr kumimoji="1" lang="ja-JP" altLang="en-US" dirty="0"/>
              <a:t>それ宛にユニキャスト通信で返信する</a:t>
            </a:r>
            <a:r>
              <a:rPr kumimoji="1" lang="en-US" altLang="ja-JP" dirty="0"/>
              <a:t>. </a:t>
            </a:r>
          </a:p>
          <a:p>
            <a:r>
              <a:rPr kumimoji="1" lang="ja-JP" altLang="en-US" dirty="0"/>
              <a:t>・なぜ </a:t>
            </a:r>
            <a:r>
              <a:rPr kumimoji="1" lang="en-US" altLang="ja-JP" dirty="0"/>
              <a:t>255.255.255.255</a:t>
            </a:r>
            <a:r>
              <a:rPr kumimoji="1" lang="en-US" altLang="ja-JP" baseline="0" dirty="0"/>
              <a:t> ?</a:t>
            </a:r>
          </a:p>
          <a:p>
            <a:r>
              <a:rPr kumimoji="1" lang="ja-JP" altLang="en-US" baseline="0" dirty="0"/>
              <a:t>全てのビットが１</a:t>
            </a:r>
            <a:endParaRPr kumimoji="1" lang="en-US" altLang="ja-JP" baseline="0" dirty="0"/>
          </a:p>
          <a:p>
            <a:r>
              <a:rPr kumimoji="1" lang="en-US" altLang="ja-JP" dirty="0"/>
              <a:t>11111111.11111111.11111111.11111111</a:t>
            </a:r>
          </a:p>
          <a:p>
            <a:endParaRPr kumimoji="1" lang="en-US" altLang="ja-JP" dirty="0"/>
          </a:p>
          <a:p>
            <a:r>
              <a:rPr kumimoji="1" lang="ja-JP" altLang="en-US" dirty="0"/>
              <a:t>最初はクライアントには</a:t>
            </a:r>
            <a:r>
              <a:rPr kumimoji="1" lang="en-US" altLang="ja-JP" dirty="0" err="1"/>
              <a:t>dhcp</a:t>
            </a:r>
            <a:r>
              <a:rPr kumimoji="1" lang="ja-JP" altLang="en-US" dirty="0"/>
              <a:t>サーバのアドレスがわからないので，ネットワーク上のすべての</a:t>
            </a:r>
            <a:r>
              <a:rPr kumimoji="1" lang="en-US" altLang="ja-JP" dirty="0" err="1"/>
              <a:t>ip</a:t>
            </a:r>
            <a:r>
              <a:rPr kumimoji="1" lang="ja-JP" altLang="en-US" dirty="0"/>
              <a:t>アドレスにパケットを送信する．その結果無関係のノードはそれを無視するが</a:t>
            </a:r>
            <a:r>
              <a:rPr kumimoji="1" lang="en-US" altLang="ja-JP" dirty="0" err="1"/>
              <a:t>dhcp</a:t>
            </a:r>
            <a:r>
              <a:rPr kumimoji="1" lang="ja-JP" altLang="en-US" dirty="0"/>
              <a:t>サーバはパケットの取り込み処理を行う．</a:t>
            </a:r>
            <a:r>
              <a:rPr kumimoji="1" lang="en-US" altLang="ja-JP" dirty="0" err="1"/>
              <a:t>Dhcp</a:t>
            </a:r>
            <a:r>
              <a:rPr kumimoji="1" lang="ja-JP" altLang="en-US" dirty="0"/>
              <a:t>サーバはクライアントへの割り当て候補となる</a:t>
            </a:r>
            <a:r>
              <a:rPr kumimoji="1" lang="en-US" altLang="ja-JP" dirty="0" err="1"/>
              <a:t>ip</a:t>
            </a:r>
            <a:r>
              <a:rPr kumimoji="1" lang="ja-JP" altLang="en-US" dirty="0"/>
              <a:t>アドレスを返信するが，宛先の</a:t>
            </a:r>
            <a:r>
              <a:rPr kumimoji="1" lang="en-US" altLang="ja-JP" dirty="0" err="1"/>
              <a:t>ip</a:t>
            </a:r>
            <a:r>
              <a:rPr kumimoji="1" lang="ja-JP" altLang="en-US" dirty="0"/>
              <a:t>アドレスはまだ存在していないためまたもブロードキャストアドレスをセットする．ブロードキャストは同一ネットワーク内にしか届かないことから，クライアントは</a:t>
            </a:r>
            <a:r>
              <a:rPr kumimoji="1" lang="en-US" altLang="ja-JP" dirty="0" err="1"/>
              <a:t>dhcp</a:t>
            </a:r>
            <a:r>
              <a:rPr kumimoji="1" lang="ja-JP" altLang="en-US" dirty="0"/>
              <a:t>サーバと同じネットワーク内に存在しなければならないという制約がある</a:t>
            </a:r>
            <a:r>
              <a:rPr kumimoji="1" lang="en-US" altLang="ja-JP" dirty="0"/>
              <a:t>(</a:t>
            </a:r>
            <a:r>
              <a:rPr kumimoji="1" lang="ja-JP" altLang="en-US" dirty="0"/>
              <a:t>これを打破する方法も実はある</a:t>
            </a:r>
            <a:r>
              <a:rPr kumimoji="1" lang="en-US" altLang="ja-JP" dirty="0"/>
              <a:t>)</a:t>
            </a:r>
            <a:r>
              <a:rPr kumimoji="1" lang="ja-JP" altLang="en-US" dirty="0" err="1"/>
              <a:t>．</a:t>
            </a:r>
            <a:r>
              <a:rPr kumimoji="1" lang="en-US" altLang="ja-JP" dirty="0" err="1"/>
              <a:t>Dhcp</a:t>
            </a:r>
            <a:r>
              <a:rPr kumimoji="1" lang="ja-JP" altLang="en-US" dirty="0"/>
              <a:t>から候補を受け取ったクライアントは次にこれを正式に取得できるよう要求する．特に問題が無ければ</a:t>
            </a:r>
            <a:r>
              <a:rPr kumimoji="1" lang="en-US" altLang="ja-JP" dirty="0" err="1"/>
              <a:t>dhcp</a:t>
            </a:r>
            <a:r>
              <a:rPr kumimoji="1" lang="ja-JP" altLang="en-US" baseline="0" dirty="0"/>
              <a:t>サーバは当該アドレスを貸し出す．この際サブネットマスクや貸出期間などの諸情報も通知する．</a:t>
            </a:r>
            <a:endParaRPr kumimoji="1" lang="en-US" altLang="ja-JP" baseline="0" dirty="0"/>
          </a:p>
          <a:p>
            <a:endParaRPr kumimoji="1" lang="en-US" altLang="ja-JP" baseline="0" dirty="0"/>
          </a:p>
          <a:p>
            <a:r>
              <a:rPr kumimoji="1" lang="en-US" altLang="ja-JP" baseline="0" dirty="0" err="1"/>
              <a:t>Dhcp</a:t>
            </a:r>
            <a:r>
              <a:rPr kumimoji="1" lang="ja-JP" altLang="en-US" baseline="0" dirty="0"/>
              <a:t>のメッセージは</a:t>
            </a:r>
            <a:r>
              <a:rPr kumimoji="1" lang="en-US" altLang="ja-JP" baseline="0" dirty="0" err="1"/>
              <a:t>udp</a:t>
            </a:r>
            <a:r>
              <a:rPr kumimoji="1" lang="ja-JP" altLang="en-US" baseline="0" dirty="0"/>
              <a:t>でやり取りされる．</a:t>
            </a:r>
            <a:endParaRPr kumimoji="1" lang="en-US" altLang="ja-JP" baseline="0" dirty="0"/>
          </a:p>
          <a:p>
            <a:endParaRPr kumimoji="1" lang="en-US" altLang="ja-JP" baseline="0" dirty="0"/>
          </a:p>
          <a:p>
            <a:r>
              <a:rPr kumimoji="1" lang="ja-JP" altLang="en-US" baseline="0" dirty="0"/>
              <a:t>もし同一ネットワークに複数の</a:t>
            </a:r>
            <a:r>
              <a:rPr kumimoji="1" lang="en-US" altLang="ja-JP" baseline="0" dirty="0" err="1"/>
              <a:t>dhcp</a:t>
            </a:r>
            <a:r>
              <a:rPr kumimoji="1" lang="ja-JP" altLang="en-US" baseline="0" dirty="0"/>
              <a:t>があるとどうなるか．</a:t>
            </a:r>
            <a:r>
              <a:rPr kumimoji="1" lang="en-US" altLang="ja-JP" baseline="0" dirty="0" err="1"/>
              <a:t>Dhcp</a:t>
            </a:r>
            <a:r>
              <a:rPr kumimoji="1" lang="ja-JP" altLang="en-US" baseline="0" dirty="0"/>
              <a:t>はブロードキャストでやり取りするため，</a:t>
            </a:r>
            <a:r>
              <a:rPr kumimoji="1" lang="en-US" altLang="ja-JP" baseline="0" dirty="0"/>
              <a:t>discover </a:t>
            </a:r>
            <a:r>
              <a:rPr kumimoji="1" lang="ja-JP" altLang="en-US" baseline="0" dirty="0"/>
              <a:t>は全</a:t>
            </a:r>
            <a:r>
              <a:rPr kumimoji="1" lang="en-US" altLang="ja-JP" baseline="0" dirty="0" err="1"/>
              <a:t>dhcp</a:t>
            </a:r>
            <a:r>
              <a:rPr kumimoji="1" lang="ja-JP" altLang="en-US" baseline="0" dirty="0"/>
              <a:t>によって処理され，オファーもそれらすべてから返ってくる．クライアントは一番先に到達したオファーを受けて</a:t>
            </a:r>
            <a:r>
              <a:rPr kumimoji="1" lang="en-US" altLang="ja-JP" baseline="0" dirty="0"/>
              <a:t>request</a:t>
            </a:r>
            <a:r>
              <a:rPr kumimoji="1" lang="ja-JP" altLang="en-US" baseline="0" dirty="0"/>
              <a:t>する（要は早い者勝ち）．</a:t>
            </a:r>
            <a:endParaRPr kumimoji="1" lang="en-US" altLang="ja-JP" baseline="0" dirty="0"/>
          </a:p>
          <a:p>
            <a:endParaRPr kumimoji="1" lang="en-US" altLang="ja-JP" baseline="0" dirty="0"/>
          </a:p>
          <a:p>
            <a:r>
              <a:rPr kumimoji="1" lang="en-US" altLang="ja-JP" baseline="0" dirty="0" err="1"/>
              <a:t>Dhcp</a:t>
            </a:r>
            <a:r>
              <a:rPr kumimoji="1" lang="en-US" altLang="ja-JP" baseline="0" dirty="0"/>
              <a:t> </a:t>
            </a:r>
            <a:r>
              <a:rPr kumimoji="1" lang="ja-JP" altLang="en-US" baseline="0" dirty="0"/>
              <a:t>リレーエージェントという機能が動作しているノードについては，同一ネットワークにない</a:t>
            </a:r>
            <a:r>
              <a:rPr kumimoji="1" lang="en-US" altLang="ja-JP" baseline="0" dirty="0" err="1"/>
              <a:t>dhcp</a:t>
            </a:r>
            <a:r>
              <a:rPr kumimoji="1" lang="ja-JP" altLang="en-US" baseline="0" dirty="0"/>
              <a:t>サーバからもリースを受けられる．ただし要事前登録．</a:t>
            </a:r>
            <a:endParaRPr kumimoji="1" lang="en-US" altLang="ja-JP" baseline="0" dirty="0"/>
          </a:p>
          <a:p>
            <a:endParaRPr kumimoji="1" lang="en-US" altLang="ja-JP" baseline="0" dirty="0"/>
          </a:p>
          <a:p>
            <a:r>
              <a:rPr kumimoji="1" lang="ja-JP" altLang="en-US" dirty="0"/>
              <a:t>サブネットマスク</a:t>
            </a:r>
            <a:r>
              <a:rPr kumimoji="1" lang="en-US" altLang="ja-JP" dirty="0"/>
              <a:t>: IP</a:t>
            </a:r>
            <a:r>
              <a:rPr kumimoji="1" lang="ja-JP" altLang="en-US" dirty="0"/>
              <a:t>アドレスの先頭から何ビットをネットワークアドレスに使用するかを定義する</a:t>
            </a:r>
            <a:r>
              <a:rPr kumimoji="1" lang="en-US" altLang="ja-JP" dirty="0"/>
              <a:t>32</a:t>
            </a:r>
            <a:r>
              <a:rPr kumimoji="1" lang="ja-JP" altLang="en-US" dirty="0"/>
              <a:t>ビットの数値</a:t>
            </a:r>
            <a:endParaRPr kumimoji="1" lang="en-US" altLang="ja-JP" dirty="0"/>
          </a:p>
          <a:p>
            <a:r>
              <a:rPr kumimoji="1" lang="ja-JP" altLang="en-US" dirty="0"/>
              <a:t>ネットワークアドレス</a:t>
            </a:r>
            <a:r>
              <a:rPr kumimoji="1" lang="en-US" altLang="ja-JP" dirty="0"/>
              <a:t>:</a:t>
            </a:r>
            <a:r>
              <a:rPr kumimoji="1" lang="en-US" altLang="ja-JP" baseline="0" dirty="0"/>
              <a:t> IP</a:t>
            </a:r>
            <a:r>
              <a:rPr kumimoji="1" lang="ja-JP" altLang="en-US" baseline="0" dirty="0"/>
              <a:t>アドレスを構成するビット列のうち、サブネットを識別するのに使われる部分</a:t>
            </a:r>
            <a:r>
              <a:rPr kumimoji="1" lang="en-US" altLang="ja-JP" baseline="0" dirty="0"/>
              <a:t>. (</a:t>
            </a:r>
            <a:r>
              <a:rPr kumimoji="1" lang="ja-JP" altLang="en-US" baseline="0" dirty="0"/>
              <a:t>サブネット内でのコンピュータ自身のアドレス→ホストアドレス</a:t>
            </a:r>
            <a:r>
              <a:rPr kumimoji="1" lang="en-US" altLang="ja-JP" baseline="0" dirty="0"/>
              <a:t>)</a:t>
            </a:r>
          </a:p>
          <a:p>
            <a:r>
              <a:rPr kumimoji="1" lang="ja-JP" altLang="en-US" baseline="0" dirty="0"/>
              <a:t>サブネット</a:t>
            </a:r>
            <a:r>
              <a:rPr kumimoji="1" lang="en-US" altLang="ja-JP" baseline="0" dirty="0"/>
              <a:t>: </a:t>
            </a:r>
            <a:r>
              <a:rPr kumimoji="1" lang="ja-JP" altLang="en-US" baseline="0" dirty="0"/>
              <a:t>大きなネットワークを複数の小さなネットワークに分割して管理する</a:t>
            </a:r>
            <a:r>
              <a:rPr kumimoji="1" lang="en-US" altLang="ja-JP" baseline="0" dirty="0"/>
              <a:t>(</a:t>
            </a:r>
            <a:r>
              <a:rPr kumimoji="1" lang="ja-JP" altLang="en-US" baseline="0" dirty="0"/>
              <a:t>管理や回線資源の分配のため</a:t>
            </a:r>
            <a:r>
              <a:rPr kumimoji="1" lang="en-US" altLang="ja-JP" baseline="0" dirty="0"/>
              <a:t>)</a:t>
            </a:r>
            <a:r>
              <a:rPr kumimoji="1" lang="ja-JP" altLang="en-US" baseline="0" dirty="0"/>
              <a:t>際の管理単位となる小さなネットワーク</a:t>
            </a:r>
            <a:endParaRPr kumimoji="1" lang="ja-JP" altLang="en-US"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23</a:t>
            </a:fld>
            <a:endParaRPr kumimoji="1" lang="ja-JP" altLang="en-US"/>
          </a:p>
        </p:txBody>
      </p:sp>
    </p:spTree>
    <p:extLst>
      <p:ext uri="{BB962C8B-B14F-4D97-AF65-F5344CB8AC3E}">
        <p14:creationId xmlns:p14="http://schemas.microsoft.com/office/powerpoint/2010/main" val="299327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静的割り当ては、</a:t>
            </a:r>
            <a:r>
              <a:rPr kumimoji="1" lang="en-US" altLang="ja-JP" dirty="0"/>
              <a:t>MAC</a:t>
            </a:r>
            <a:r>
              <a:rPr kumimoji="1" lang="ja-JP" altLang="en-US" dirty="0"/>
              <a:t>アドレスと</a:t>
            </a:r>
            <a:r>
              <a:rPr kumimoji="1" lang="en-US" altLang="ja-JP" dirty="0"/>
              <a:t>IP</a:t>
            </a:r>
            <a:r>
              <a:rPr kumimoji="1" lang="ja-JP" altLang="en-US" dirty="0"/>
              <a:t>アドレスの対応法を予め有し、各接続で変わらない決められた</a:t>
            </a:r>
            <a:r>
              <a:rPr kumimoji="1" lang="en-US" altLang="ja-JP" dirty="0"/>
              <a:t>IP</a:t>
            </a:r>
            <a:r>
              <a:rPr kumimoji="1" lang="ja-JP" altLang="en-US" dirty="0"/>
              <a:t>アドレスをクライアントに割り当てます。</a:t>
            </a:r>
            <a:endParaRPr kumimoji="1" lang="en-US" altLang="ja-JP" dirty="0"/>
          </a:p>
          <a:p>
            <a:r>
              <a:rPr lang="ja-JP" altLang="en-US" dirty="0"/>
              <a:t>割り当たる </a:t>
            </a:r>
            <a:r>
              <a:rPr lang="en-US" altLang="ja-JP" dirty="0"/>
              <a:t>IP </a:t>
            </a:r>
            <a:r>
              <a:rPr lang="ja-JP" altLang="en-US" dirty="0"/>
              <a:t>アドレスはクライアント毎に固有で重複することは通常ない。</a:t>
            </a:r>
            <a:endParaRPr lang="en-US" altLang="ja-JP" dirty="0"/>
          </a:p>
          <a:p>
            <a:endParaRPr kumimoji="1" lang="en-US" altLang="ja-JP" dirty="0"/>
          </a:p>
          <a:p>
            <a:endParaRPr kumimoji="1" lang="en-US" altLang="ja-JP" dirty="0"/>
          </a:p>
          <a:p>
            <a:r>
              <a:rPr kumimoji="1" lang="ja-JP" altLang="en-US" dirty="0"/>
              <a:t>・この段階ではまだ </a:t>
            </a:r>
            <a:r>
              <a:rPr kumimoji="1" lang="en-US" altLang="ja-JP" dirty="0" err="1"/>
              <a:t>ip</a:t>
            </a:r>
            <a:r>
              <a:rPr kumimoji="1" lang="en-US" altLang="ja-JP" dirty="0"/>
              <a:t> </a:t>
            </a:r>
            <a:r>
              <a:rPr kumimoji="1" lang="ja-JP" altLang="en-US" dirty="0"/>
              <a:t>アドレス割り当てられてないのに，何で通信できる？</a:t>
            </a:r>
            <a:endParaRPr kumimoji="1" lang="en-US" altLang="ja-JP" dirty="0"/>
          </a:p>
          <a:p>
            <a:r>
              <a:rPr kumimoji="1" lang="ja-JP" altLang="en-US" dirty="0"/>
              <a:t>まず</a:t>
            </a:r>
            <a:r>
              <a:rPr kumimoji="1" lang="en-US" altLang="ja-JP" dirty="0" err="1"/>
              <a:t>ip</a:t>
            </a:r>
            <a:r>
              <a:rPr kumimoji="1" lang="ja-JP" altLang="en-US" dirty="0"/>
              <a:t>アドレスを取得するときには</a:t>
            </a:r>
            <a:r>
              <a:rPr kumimoji="1" lang="en-US" altLang="ja-JP" dirty="0"/>
              <a:t>,</a:t>
            </a:r>
            <a:r>
              <a:rPr kumimoji="1" lang="ja-JP" altLang="en-US" dirty="0"/>
              <a:t>　ネットワーク上のすべての</a:t>
            </a:r>
            <a:r>
              <a:rPr kumimoji="1" lang="en-US" altLang="ja-JP" dirty="0" err="1"/>
              <a:t>ip</a:t>
            </a:r>
            <a:r>
              <a:rPr kumimoji="1" lang="ja-JP" altLang="en-US" dirty="0"/>
              <a:t>アドレスに </a:t>
            </a:r>
            <a:r>
              <a:rPr kumimoji="1" lang="en-US" altLang="ja-JP" dirty="0"/>
              <a:t>255.255.255.255(</a:t>
            </a:r>
            <a:r>
              <a:rPr kumimoji="1" lang="ja-JP" altLang="en-US" dirty="0"/>
              <a:t>リミテッドブロードキャストアドレス</a:t>
            </a:r>
            <a:r>
              <a:rPr kumimoji="1" lang="en-US" altLang="ja-JP" dirty="0"/>
              <a:t>) </a:t>
            </a:r>
            <a:r>
              <a:rPr kumimoji="1" lang="ja-JP" altLang="en-US" dirty="0"/>
              <a:t>というパケットを送信</a:t>
            </a:r>
            <a:r>
              <a:rPr kumimoji="1" lang="en-US" altLang="ja-JP" dirty="0"/>
              <a:t>(</a:t>
            </a:r>
            <a:r>
              <a:rPr kumimoji="1" lang="ja-JP" altLang="en-US" dirty="0"/>
              <a:t>ブロードキャスト通信</a:t>
            </a:r>
            <a:r>
              <a:rPr kumimoji="1" lang="en-US" altLang="ja-JP" dirty="0"/>
              <a:t>)</a:t>
            </a:r>
            <a:r>
              <a:rPr kumimoji="1" lang="ja-JP" altLang="en-US" dirty="0"/>
              <a:t>すると </a:t>
            </a:r>
            <a:r>
              <a:rPr kumimoji="1" lang="en-US" altLang="ja-JP" dirty="0" err="1"/>
              <a:t>dhcp</a:t>
            </a:r>
            <a:r>
              <a:rPr kumimoji="1" lang="ja-JP" altLang="en-US" dirty="0"/>
              <a:t>　サーバだけはその取り込み処理を行ってくれる</a:t>
            </a:r>
            <a:r>
              <a:rPr kumimoji="1" lang="en-US" altLang="ja-JP" dirty="0"/>
              <a:t>. </a:t>
            </a:r>
          </a:p>
          <a:p>
            <a:r>
              <a:rPr kumimoji="1" lang="en-US" altLang="ja-JP" dirty="0" err="1"/>
              <a:t>Dhcp</a:t>
            </a:r>
            <a:r>
              <a:rPr kumimoji="1" lang="ja-JP" altLang="en-US" dirty="0"/>
              <a:t>サーバはクライアントへの割り当て候補となる</a:t>
            </a:r>
            <a:r>
              <a:rPr kumimoji="1" lang="en-US" altLang="ja-JP" dirty="0" err="1"/>
              <a:t>ip</a:t>
            </a:r>
            <a:r>
              <a:rPr kumimoji="1" lang="ja-JP" altLang="en-US" dirty="0"/>
              <a:t>アドレスを返信するが，宛先の</a:t>
            </a:r>
            <a:r>
              <a:rPr kumimoji="1" lang="en-US" altLang="ja-JP" dirty="0" err="1"/>
              <a:t>ip</a:t>
            </a:r>
            <a:r>
              <a:rPr kumimoji="1" lang="ja-JP" altLang="en-US" dirty="0"/>
              <a:t>アドレスはまだ存在していないが</a:t>
            </a:r>
            <a:r>
              <a:rPr kumimoji="1" lang="en-US" altLang="ja-JP" dirty="0"/>
              <a:t>, </a:t>
            </a:r>
            <a:r>
              <a:rPr kumimoji="1" lang="ja-JP" altLang="en-US" dirty="0"/>
              <a:t>送信元の</a:t>
            </a:r>
            <a:r>
              <a:rPr kumimoji="1" lang="en-US" altLang="ja-JP" dirty="0"/>
              <a:t>MAC</a:t>
            </a:r>
            <a:r>
              <a:rPr kumimoji="1" lang="ja-JP" altLang="en-US" dirty="0"/>
              <a:t>アドレスはわかるので</a:t>
            </a:r>
            <a:r>
              <a:rPr kumimoji="1" lang="en-US" altLang="ja-JP" dirty="0"/>
              <a:t>, </a:t>
            </a:r>
            <a:r>
              <a:rPr kumimoji="1" lang="ja-JP" altLang="en-US" dirty="0"/>
              <a:t>それ宛にユニキャスト通信で返信する</a:t>
            </a:r>
            <a:r>
              <a:rPr kumimoji="1" lang="en-US" altLang="ja-JP" dirty="0"/>
              <a:t>. </a:t>
            </a:r>
          </a:p>
          <a:p>
            <a:endParaRPr kumimoji="1" lang="en-US" altLang="ja-JP" dirty="0"/>
          </a:p>
          <a:p>
            <a:r>
              <a:rPr kumimoji="1" lang="ja-JP" altLang="en-US" dirty="0"/>
              <a:t>・なぜ </a:t>
            </a:r>
            <a:r>
              <a:rPr kumimoji="1" lang="en-US" altLang="ja-JP" dirty="0"/>
              <a:t>255.255.255.255</a:t>
            </a:r>
            <a:r>
              <a:rPr kumimoji="1" lang="en-US" altLang="ja-JP" baseline="0" dirty="0"/>
              <a:t> ?</a:t>
            </a:r>
          </a:p>
          <a:p>
            <a:r>
              <a:rPr kumimoji="1" lang="ja-JP" altLang="en-US" baseline="0" dirty="0"/>
              <a:t>全てのビットが１</a:t>
            </a:r>
            <a:endParaRPr kumimoji="1" lang="en-US" altLang="ja-JP" baseline="0" dirty="0"/>
          </a:p>
          <a:p>
            <a:r>
              <a:rPr kumimoji="1" lang="en-US" altLang="ja-JP" dirty="0"/>
              <a:t>11111111.11111111.11111111.11111111</a:t>
            </a:r>
          </a:p>
          <a:p>
            <a:endParaRPr kumimoji="1" lang="en-US" altLang="ja-JP" dirty="0"/>
          </a:p>
          <a:p>
            <a:r>
              <a:rPr kumimoji="1" lang="ja-JP" altLang="en-US" dirty="0"/>
              <a:t>最初はクライアントには</a:t>
            </a:r>
            <a:r>
              <a:rPr kumimoji="1" lang="en-US" altLang="ja-JP" dirty="0" err="1"/>
              <a:t>dhcp</a:t>
            </a:r>
            <a:r>
              <a:rPr kumimoji="1" lang="ja-JP" altLang="en-US" dirty="0"/>
              <a:t>サーバのアドレスがわからないので，ネットワーク上のすべての</a:t>
            </a:r>
            <a:r>
              <a:rPr kumimoji="1" lang="en-US" altLang="ja-JP" dirty="0" err="1"/>
              <a:t>ip</a:t>
            </a:r>
            <a:r>
              <a:rPr kumimoji="1" lang="ja-JP" altLang="en-US" dirty="0"/>
              <a:t>アドレスにパケットを送信する．その結果無関係のノードはそれを無視するが</a:t>
            </a:r>
            <a:r>
              <a:rPr kumimoji="1" lang="en-US" altLang="ja-JP" dirty="0" err="1"/>
              <a:t>dhcp</a:t>
            </a:r>
            <a:r>
              <a:rPr kumimoji="1" lang="ja-JP" altLang="en-US" dirty="0"/>
              <a:t>サーバはパケットの取り込み処理を行う．</a:t>
            </a:r>
            <a:r>
              <a:rPr kumimoji="1" lang="en-US" altLang="ja-JP" dirty="0" err="1"/>
              <a:t>Dhcp</a:t>
            </a:r>
            <a:r>
              <a:rPr kumimoji="1" lang="ja-JP" altLang="en-US" dirty="0"/>
              <a:t>サーバはクライアントへの割り当て候補となる</a:t>
            </a:r>
            <a:r>
              <a:rPr kumimoji="1" lang="en-US" altLang="ja-JP" dirty="0" err="1"/>
              <a:t>ip</a:t>
            </a:r>
            <a:r>
              <a:rPr kumimoji="1" lang="ja-JP" altLang="en-US" dirty="0"/>
              <a:t>アドレスを返信するが，宛先の</a:t>
            </a:r>
            <a:r>
              <a:rPr kumimoji="1" lang="en-US" altLang="ja-JP" dirty="0" err="1"/>
              <a:t>ip</a:t>
            </a:r>
            <a:r>
              <a:rPr kumimoji="1" lang="ja-JP" altLang="en-US" dirty="0"/>
              <a:t>アドレスはまだ存在していないためまたもブロードキャストアドレスをセットする．ブロードキャストは同一ネットワーク内にしか届かないことから，クライアントは</a:t>
            </a:r>
            <a:r>
              <a:rPr kumimoji="1" lang="en-US" altLang="ja-JP" dirty="0" err="1"/>
              <a:t>dhcp</a:t>
            </a:r>
            <a:r>
              <a:rPr kumimoji="1" lang="ja-JP" altLang="en-US" dirty="0"/>
              <a:t>サーバと同じネットワーク内に存在しなければならないという制約がある</a:t>
            </a:r>
            <a:r>
              <a:rPr kumimoji="1" lang="en-US" altLang="ja-JP" dirty="0"/>
              <a:t>(</a:t>
            </a:r>
            <a:r>
              <a:rPr kumimoji="1" lang="ja-JP" altLang="en-US" dirty="0"/>
              <a:t>これを打破する方法も実はある</a:t>
            </a:r>
            <a:r>
              <a:rPr kumimoji="1" lang="en-US" altLang="ja-JP" dirty="0"/>
              <a:t>)</a:t>
            </a:r>
            <a:r>
              <a:rPr kumimoji="1" lang="ja-JP" altLang="en-US" dirty="0" err="1"/>
              <a:t>．</a:t>
            </a:r>
            <a:r>
              <a:rPr kumimoji="1" lang="en-US" altLang="ja-JP" dirty="0" err="1"/>
              <a:t>Dhcp</a:t>
            </a:r>
            <a:r>
              <a:rPr kumimoji="1" lang="ja-JP" altLang="en-US" dirty="0"/>
              <a:t>から候補を受け取ったクライアントは次にこれを正式に取得できるよう要求する．特に問題が無ければ</a:t>
            </a:r>
            <a:r>
              <a:rPr kumimoji="1" lang="en-US" altLang="ja-JP" dirty="0" err="1"/>
              <a:t>dhcp</a:t>
            </a:r>
            <a:r>
              <a:rPr kumimoji="1" lang="ja-JP" altLang="en-US" baseline="0" dirty="0"/>
              <a:t>サーバは当該アドレスを貸し出す．この際サブネットマスクや貸出期間などの諸情報も通知する．</a:t>
            </a:r>
            <a:endParaRPr kumimoji="1" lang="en-US" altLang="ja-JP" baseline="0" dirty="0"/>
          </a:p>
          <a:p>
            <a:endParaRPr kumimoji="1" lang="en-US" altLang="ja-JP" baseline="0" dirty="0"/>
          </a:p>
          <a:p>
            <a:r>
              <a:rPr kumimoji="1" lang="en-US" altLang="ja-JP" baseline="0" dirty="0" err="1"/>
              <a:t>Dhcp</a:t>
            </a:r>
            <a:r>
              <a:rPr kumimoji="1" lang="ja-JP" altLang="en-US" baseline="0" dirty="0"/>
              <a:t>のメッセージは</a:t>
            </a:r>
            <a:r>
              <a:rPr kumimoji="1" lang="en-US" altLang="ja-JP" baseline="0" dirty="0" err="1"/>
              <a:t>udp</a:t>
            </a:r>
            <a:r>
              <a:rPr kumimoji="1" lang="ja-JP" altLang="en-US" baseline="0" dirty="0"/>
              <a:t>でやり取りされる．</a:t>
            </a:r>
            <a:endParaRPr kumimoji="1" lang="en-US" altLang="ja-JP" baseline="0" dirty="0"/>
          </a:p>
          <a:p>
            <a:endParaRPr kumimoji="1" lang="en-US" altLang="ja-JP" baseline="0" dirty="0"/>
          </a:p>
          <a:p>
            <a:r>
              <a:rPr kumimoji="1" lang="ja-JP" altLang="en-US" baseline="0" dirty="0"/>
              <a:t>もし同一ネットワークに複数の</a:t>
            </a:r>
            <a:r>
              <a:rPr kumimoji="1" lang="en-US" altLang="ja-JP" baseline="0" dirty="0" err="1"/>
              <a:t>dhcp</a:t>
            </a:r>
            <a:r>
              <a:rPr kumimoji="1" lang="ja-JP" altLang="en-US" baseline="0" dirty="0"/>
              <a:t>があるとどうなるか．</a:t>
            </a:r>
            <a:r>
              <a:rPr kumimoji="1" lang="en-US" altLang="ja-JP" baseline="0" dirty="0" err="1"/>
              <a:t>Dhcp</a:t>
            </a:r>
            <a:r>
              <a:rPr kumimoji="1" lang="ja-JP" altLang="en-US" baseline="0" dirty="0"/>
              <a:t>はブロードキャストでやり取りするため，</a:t>
            </a:r>
            <a:r>
              <a:rPr kumimoji="1" lang="en-US" altLang="ja-JP" baseline="0" dirty="0"/>
              <a:t>discover </a:t>
            </a:r>
            <a:r>
              <a:rPr kumimoji="1" lang="ja-JP" altLang="en-US" baseline="0" dirty="0"/>
              <a:t>は全</a:t>
            </a:r>
            <a:r>
              <a:rPr kumimoji="1" lang="en-US" altLang="ja-JP" baseline="0" dirty="0" err="1"/>
              <a:t>dhcp</a:t>
            </a:r>
            <a:r>
              <a:rPr kumimoji="1" lang="ja-JP" altLang="en-US" baseline="0" dirty="0"/>
              <a:t>によって処理され，オファーもそれらすべてから返ってくる．クライアントは一番先に到達したオファーを受けて</a:t>
            </a:r>
            <a:r>
              <a:rPr kumimoji="1" lang="en-US" altLang="ja-JP" baseline="0" dirty="0"/>
              <a:t>request</a:t>
            </a:r>
            <a:r>
              <a:rPr kumimoji="1" lang="ja-JP" altLang="en-US" baseline="0" dirty="0"/>
              <a:t>する（要は早い者勝ち）．</a:t>
            </a:r>
            <a:endParaRPr kumimoji="1" lang="en-US" altLang="ja-JP" baseline="0" dirty="0"/>
          </a:p>
          <a:p>
            <a:endParaRPr kumimoji="1" lang="en-US" altLang="ja-JP" baseline="0" dirty="0"/>
          </a:p>
          <a:p>
            <a:r>
              <a:rPr kumimoji="1" lang="en-US" altLang="ja-JP" baseline="0" dirty="0" err="1"/>
              <a:t>Dhcp</a:t>
            </a:r>
            <a:r>
              <a:rPr kumimoji="1" lang="en-US" altLang="ja-JP" baseline="0" dirty="0"/>
              <a:t> </a:t>
            </a:r>
            <a:r>
              <a:rPr kumimoji="1" lang="ja-JP" altLang="en-US" baseline="0" dirty="0"/>
              <a:t>リレーエージェントという機能が動作しているノードについては，同一ネットワークにない</a:t>
            </a:r>
            <a:r>
              <a:rPr kumimoji="1" lang="en-US" altLang="ja-JP" baseline="0" dirty="0" err="1"/>
              <a:t>dhcp</a:t>
            </a:r>
            <a:r>
              <a:rPr kumimoji="1" lang="ja-JP" altLang="en-US" baseline="0" dirty="0"/>
              <a:t>サーバからもリースを受けられる．ただし要事前登録．</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24</a:t>
            </a:fld>
            <a:endParaRPr kumimoji="1" lang="ja-JP" altLang="en-US"/>
          </a:p>
        </p:txBody>
      </p:sp>
    </p:spTree>
    <p:extLst>
      <p:ext uri="{BB962C8B-B14F-4D97-AF65-F5344CB8AC3E}">
        <p14:creationId xmlns:p14="http://schemas.microsoft.com/office/powerpoint/2010/main" val="124804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DHCP</a:t>
            </a:r>
            <a:r>
              <a:rPr kumimoji="1" lang="ja-JP" altLang="en-US" dirty="0"/>
              <a:t>：動的ホスト構成プロトコル</a:t>
            </a:r>
            <a:endParaRPr kumimoji="1" lang="en-US" altLang="ja-JP" dirty="0"/>
          </a:p>
          <a:p>
            <a:r>
              <a:rPr kumimoji="1" lang="ja-JP" altLang="en-US" dirty="0"/>
              <a:t>必要な情報</a:t>
            </a:r>
            <a:r>
              <a:rPr kumimoji="1" lang="en-US" altLang="ja-JP" dirty="0"/>
              <a:t>: IP</a:t>
            </a:r>
            <a:r>
              <a:rPr kumimoji="1" lang="ja-JP" altLang="en-US" dirty="0"/>
              <a:t>アドレス、それに付随するサブネットマスク</a:t>
            </a:r>
            <a:r>
              <a:rPr kumimoji="1" lang="en-US" altLang="ja-JP" dirty="0"/>
              <a:t>(IP</a:t>
            </a:r>
            <a:r>
              <a:rPr kumimoji="1" lang="ja-JP" altLang="en-US" dirty="0"/>
              <a:t>アドレスの先頭から何ビットをネットワークアドレスに使用するかを定義する</a:t>
            </a:r>
            <a:r>
              <a:rPr kumimoji="1" lang="en-US" altLang="ja-JP" dirty="0"/>
              <a:t>32</a:t>
            </a:r>
            <a:r>
              <a:rPr kumimoji="1" lang="ja-JP" altLang="en-US" dirty="0"/>
              <a:t>ビットの数値</a:t>
            </a:r>
            <a:r>
              <a:rPr kumimoji="1" lang="en-US" altLang="ja-JP" dirty="0"/>
              <a:t>)</a:t>
            </a:r>
            <a:r>
              <a:rPr kumimoji="1" lang="ja-JP" altLang="en-US" dirty="0" err="1"/>
              <a:t>、</a:t>
            </a:r>
            <a:r>
              <a:rPr kumimoji="1" lang="ja-JP" altLang="en-US" dirty="0"/>
              <a:t>ホスト名など</a:t>
            </a:r>
            <a:endParaRPr kumimoji="1" lang="en-US" altLang="ja-JP" dirty="0"/>
          </a:p>
          <a:p>
            <a:endParaRPr kumimoji="1" lang="en-US" altLang="ja-JP" dirty="0"/>
          </a:p>
          <a:p>
            <a:r>
              <a:rPr kumimoji="1" lang="ja-JP" altLang="en-US" dirty="0"/>
              <a:t>サブネットマスク</a:t>
            </a:r>
            <a:r>
              <a:rPr kumimoji="1" lang="en-US" altLang="ja-JP" dirty="0"/>
              <a:t>: IP</a:t>
            </a:r>
            <a:r>
              <a:rPr kumimoji="1" lang="ja-JP" altLang="en-US" dirty="0"/>
              <a:t>アドレスの先頭から何ビットをネットワークアドレスに使用するかを定義する</a:t>
            </a:r>
            <a:r>
              <a:rPr kumimoji="1" lang="en-US" altLang="ja-JP" dirty="0"/>
              <a:t>32</a:t>
            </a:r>
            <a:r>
              <a:rPr kumimoji="1" lang="ja-JP" altLang="en-US" dirty="0"/>
              <a:t>ビットの数値</a:t>
            </a:r>
            <a:endParaRPr kumimoji="1" lang="en-US" altLang="ja-JP" dirty="0"/>
          </a:p>
          <a:p>
            <a:r>
              <a:rPr kumimoji="1" lang="ja-JP" altLang="en-US" dirty="0"/>
              <a:t>ネットワークアドレス</a:t>
            </a:r>
            <a:r>
              <a:rPr kumimoji="1" lang="en-US" altLang="ja-JP" dirty="0"/>
              <a:t>:</a:t>
            </a:r>
            <a:r>
              <a:rPr kumimoji="1" lang="en-US" altLang="ja-JP" baseline="0" dirty="0"/>
              <a:t> IP</a:t>
            </a:r>
            <a:r>
              <a:rPr kumimoji="1" lang="ja-JP" altLang="en-US" baseline="0" dirty="0"/>
              <a:t>アドレスを構成するビット列のうち、サブネットを識別するのに使われる部分</a:t>
            </a:r>
            <a:r>
              <a:rPr kumimoji="1" lang="en-US" altLang="ja-JP" baseline="0" dirty="0"/>
              <a:t>. (</a:t>
            </a:r>
            <a:r>
              <a:rPr kumimoji="1" lang="ja-JP" altLang="en-US" baseline="0" dirty="0"/>
              <a:t>サブネット内でのコンピュータ自身のアドレス→ホストアドレス</a:t>
            </a:r>
            <a:r>
              <a:rPr kumimoji="1" lang="en-US" altLang="ja-JP" baseline="0" dirty="0"/>
              <a:t>)</a:t>
            </a:r>
          </a:p>
          <a:p>
            <a:r>
              <a:rPr kumimoji="1" lang="ja-JP" altLang="en-US" baseline="0" dirty="0"/>
              <a:t>サブネット</a:t>
            </a:r>
            <a:r>
              <a:rPr kumimoji="1" lang="en-US" altLang="ja-JP" baseline="0" dirty="0"/>
              <a:t>: </a:t>
            </a:r>
            <a:r>
              <a:rPr kumimoji="1" lang="ja-JP" altLang="en-US" baseline="0" dirty="0"/>
              <a:t>大きなネットワークを複数の小さなネットワークに分割して管理する</a:t>
            </a:r>
            <a:r>
              <a:rPr kumimoji="1" lang="en-US" altLang="ja-JP" baseline="0" dirty="0"/>
              <a:t>(</a:t>
            </a:r>
            <a:r>
              <a:rPr kumimoji="1" lang="ja-JP" altLang="en-US" baseline="0" dirty="0"/>
              <a:t>管理や回線資源の分配のため</a:t>
            </a:r>
            <a:r>
              <a:rPr kumimoji="1" lang="en-US" altLang="ja-JP" baseline="0" dirty="0"/>
              <a:t>)</a:t>
            </a:r>
            <a:r>
              <a:rPr kumimoji="1" lang="ja-JP" altLang="en-US" baseline="0" dirty="0"/>
              <a:t>際の管理単位となる小さなネットワーク</a:t>
            </a:r>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25</a:t>
            </a:fld>
            <a:endParaRPr kumimoji="1" lang="ja-JP" altLang="en-US"/>
          </a:p>
        </p:txBody>
      </p:sp>
    </p:spTree>
    <p:extLst>
      <p:ext uri="{BB962C8B-B14F-4D97-AF65-F5344CB8AC3E}">
        <p14:creationId xmlns:p14="http://schemas.microsoft.com/office/powerpoint/2010/main" val="29309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権威</a:t>
            </a:r>
            <a:r>
              <a:rPr kumimoji="1" lang="en-US" altLang="ja-JP" dirty="0" err="1"/>
              <a:t>dns</a:t>
            </a:r>
            <a:r>
              <a:rPr kumimoji="1" lang="ja-JP" altLang="en-US" dirty="0"/>
              <a:t>サーバが</a:t>
            </a:r>
            <a:endParaRPr kumimoji="1" lang="en-US" altLang="ja-JP" dirty="0"/>
          </a:p>
          <a:p>
            <a:endParaRPr kumimoji="1" lang="en-US" altLang="ja-JP" dirty="0"/>
          </a:p>
          <a:p>
            <a:r>
              <a:rPr kumimoji="1" lang="en-US" altLang="ja-JP" dirty="0"/>
              <a:t>1</a:t>
            </a:r>
            <a:r>
              <a:rPr kumimoji="1" lang="en-US" altLang="ja-JP" baseline="30000" dirty="0"/>
              <a:t>st</a:t>
            </a:r>
            <a:r>
              <a:rPr kumimoji="1" lang="en-US" altLang="ja-JP" baseline="0" dirty="0"/>
              <a:t> </a:t>
            </a:r>
            <a:r>
              <a:rPr kumimoji="1" lang="ja-JP" altLang="en-US" baseline="0" dirty="0"/>
              <a:t>オリジナルのゾーン情報をもつ</a:t>
            </a:r>
            <a:endParaRPr kumimoji="1" lang="en-US" altLang="ja-JP" baseline="0" dirty="0"/>
          </a:p>
          <a:p>
            <a:r>
              <a:rPr kumimoji="1" lang="en-US" altLang="ja-JP" baseline="0" dirty="0"/>
              <a:t>2nd 1</a:t>
            </a:r>
            <a:r>
              <a:rPr kumimoji="1" lang="en-US" altLang="ja-JP" baseline="30000" dirty="0"/>
              <a:t>st</a:t>
            </a:r>
            <a:r>
              <a:rPr kumimoji="1" lang="ja-JP" altLang="en-US" baseline="0" dirty="0"/>
              <a:t>からゾーン情報の複製を受け取る</a:t>
            </a:r>
            <a:endParaRPr kumimoji="1" lang="en-US" altLang="ja-JP" baseline="0" dirty="0"/>
          </a:p>
          <a:p>
            <a:r>
              <a:rPr kumimoji="1" lang="en-US" altLang="ja-JP" baseline="0" dirty="0"/>
              <a:t>1st</a:t>
            </a:r>
            <a:r>
              <a:rPr kumimoji="1" lang="ja-JP" altLang="en-US" baseline="0" dirty="0"/>
              <a:t>の負担を減らすために</a:t>
            </a:r>
            <a:r>
              <a:rPr kumimoji="1" lang="en-US" altLang="ja-JP" baseline="0" dirty="0"/>
              <a:t>2nd</a:t>
            </a:r>
            <a:r>
              <a:rPr kumimoji="1" lang="ja-JP" altLang="en-US" baseline="0" dirty="0"/>
              <a:t>で</a:t>
            </a:r>
            <a:r>
              <a:rPr kumimoji="1" lang="en-US" altLang="ja-JP" baseline="0" dirty="0"/>
              <a:t>DHCP</a:t>
            </a:r>
            <a:r>
              <a:rPr kumimoji="1" lang="ja-JP" altLang="en-US" baseline="0" dirty="0"/>
              <a:t>を担う</a:t>
            </a:r>
            <a:endParaRPr kumimoji="1" lang="en-US" altLang="ja-JP" baseline="0" dirty="0"/>
          </a:p>
          <a:p>
            <a:r>
              <a:rPr kumimoji="1" lang="en-US" altLang="ja-JP" baseline="0" dirty="0"/>
              <a:t>gate-</a:t>
            </a:r>
            <a:r>
              <a:rPr kumimoji="1" lang="en-US" altLang="ja-JP" baseline="0" dirty="0" err="1"/>
              <a:t>touroku</a:t>
            </a:r>
            <a:r>
              <a:rPr kumimoji="1" lang="en-US" altLang="ja-JP" baseline="0" dirty="0"/>
              <a:t> system </a:t>
            </a:r>
            <a:r>
              <a:rPr kumimoji="1" lang="ja-JP" altLang="en-US" baseline="0" dirty="0"/>
              <a:t>からデータベースをもらって，</a:t>
            </a:r>
            <a:r>
              <a:rPr kumimoji="1" lang="en-US" altLang="ja-JP" baseline="0" dirty="0" err="1"/>
              <a:t>epDNS</a:t>
            </a:r>
            <a:r>
              <a:rPr kumimoji="1" lang="ja-JP" altLang="en-US" baseline="0" dirty="0"/>
              <a:t>でゾーンファイルをスクリプトを用いて作成する．</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27</a:t>
            </a:fld>
            <a:endParaRPr kumimoji="1" lang="ja-JP" altLang="en-US"/>
          </a:p>
        </p:txBody>
      </p:sp>
    </p:spTree>
    <p:extLst>
      <p:ext uri="{BB962C8B-B14F-4D97-AF65-F5344CB8AC3E}">
        <p14:creationId xmlns:p14="http://schemas.microsoft.com/office/powerpoint/2010/main" val="1559685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28</a:t>
            </a:fld>
            <a:endParaRPr kumimoji="1" lang="ja-JP" altLang="en-US"/>
          </a:p>
        </p:txBody>
      </p:sp>
    </p:spTree>
    <p:extLst>
      <p:ext uri="{BB962C8B-B14F-4D97-AF65-F5344CB8AC3E}">
        <p14:creationId xmlns:p14="http://schemas.microsoft.com/office/powerpoint/2010/main" val="3148048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29</a:t>
            </a:fld>
            <a:endParaRPr kumimoji="1" lang="ja-JP" altLang="en-US"/>
          </a:p>
        </p:txBody>
      </p:sp>
    </p:spTree>
    <p:extLst>
      <p:ext uri="{BB962C8B-B14F-4D97-AF65-F5344CB8AC3E}">
        <p14:creationId xmlns:p14="http://schemas.microsoft.com/office/powerpoint/2010/main" val="316655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31</a:t>
            </a:fld>
            <a:endParaRPr kumimoji="1" lang="ja-JP" altLang="en-US"/>
          </a:p>
        </p:txBody>
      </p:sp>
    </p:spTree>
    <p:extLst>
      <p:ext uri="{BB962C8B-B14F-4D97-AF65-F5344CB8AC3E}">
        <p14:creationId xmlns:p14="http://schemas.microsoft.com/office/powerpoint/2010/main" val="309806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コンピュータはその識別子として </a:t>
            </a:r>
            <a:r>
              <a:rPr kumimoji="1" lang="en-US" altLang="ja-JP" dirty="0"/>
              <a:t>IP</a:t>
            </a:r>
            <a:r>
              <a:rPr kumimoji="1" lang="ja-JP" altLang="en-US" dirty="0"/>
              <a:t>アドレスというものを使う</a:t>
            </a:r>
            <a:endParaRPr kumimoji="1" lang="en-US" altLang="ja-JP" dirty="0"/>
          </a:p>
          <a:p>
            <a:r>
              <a:rPr kumimoji="1" lang="en-US" altLang="ja-JP" dirty="0"/>
              <a:t>133~~</a:t>
            </a:r>
            <a:r>
              <a:rPr kumimoji="1" lang="en-US" altLang="ja-JP" baseline="0" dirty="0"/>
              <a:t> </a:t>
            </a:r>
            <a:r>
              <a:rPr kumimoji="1" lang="ja-JP" altLang="en-US" baseline="0" dirty="0"/>
              <a:t>とか</a:t>
            </a:r>
            <a:endParaRPr kumimoji="1" lang="en-US" altLang="ja-JP" dirty="0"/>
          </a:p>
          <a:p>
            <a:r>
              <a:rPr kumimoji="1" lang="ja-JP" altLang="en-US" dirty="0"/>
              <a:t>住所的な？</a:t>
            </a:r>
            <a:endParaRPr kumimoji="1" lang="en-US" altLang="ja-JP" dirty="0"/>
          </a:p>
          <a:p>
            <a:r>
              <a:rPr kumimoji="1" lang="en-US" altLang="ja-JP" dirty="0"/>
              <a:t>133.87.45.70 </a:t>
            </a:r>
            <a:r>
              <a:rPr kumimoji="1" lang="ja-JP" altLang="en-US" dirty="0"/>
              <a:t>に対して</a:t>
            </a:r>
            <a:r>
              <a:rPr kumimoji="1" lang="en-US" altLang="ja-JP" dirty="0"/>
              <a:t>133.87.45.66</a:t>
            </a:r>
            <a:r>
              <a:rPr kumimoji="1" lang="ja-JP" altLang="en-US" dirty="0"/>
              <a:t>からデータを送信するよ</a:t>
            </a:r>
            <a:endParaRPr kumimoji="1" lang="en-US" altLang="ja-JP" dirty="0"/>
          </a:p>
          <a:p>
            <a:r>
              <a:rPr kumimoji="1" lang="ja-JP" altLang="en-US" dirty="0"/>
              <a:t>指定，提示可能に</a:t>
            </a:r>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5</a:t>
            </a:fld>
            <a:endParaRPr kumimoji="1" lang="ja-JP" altLang="en-US"/>
          </a:p>
        </p:txBody>
      </p:sp>
    </p:spTree>
    <p:extLst>
      <p:ext uri="{BB962C8B-B14F-4D97-AF65-F5344CB8AC3E}">
        <p14:creationId xmlns:p14="http://schemas.microsoft.com/office/powerpoint/2010/main" val="129219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IP</a:t>
            </a:r>
            <a:r>
              <a:rPr kumimoji="1" lang="ja-JP" altLang="en-US" dirty="0"/>
              <a:t>アドレスの実体は２進数で書かれた</a:t>
            </a:r>
            <a:r>
              <a:rPr kumimoji="1" lang="en-US" altLang="ja-JP" dirty="0"/>
              <a:t>32</a:t>
            </a:r>
            <a:r>
              <a:rPr kumimoji="1" lang="ja-JP" altLang="en-US" dirty="0"/>
              <a:t>文字の数字</a:t>
            </a:r>
            <a:endParaRPr kumimoji="1" lang="en-US" altLang="ja-JP" dirty="0"/>
          </a:p>
          <a:p>
            <a:r>
              <a:rPr kumimoji="1" lang="ja-JP" altLang="en-US" dirty="0"/>
              <a:t>前で見せたのは便宜上１０進数で表記し直したもの</a:t>
            </a:r>
            <a:endParaRPr kumimoji="1" lang="en-US" altLang="ja-JP" dirty="0"/>
          </a:p>
          <a:p>
            <a:r>
              <a:rPr kumimoji="1" lang="ja-JP" altLang="en-US" dirty="0"/>
              <a:t>通信相手ごとに異なる</a:t>
            </a:r>
            <a:r>
              <a:rPr kumimoji="1" lang="en-US" altLang="ja-JP" dirty="0"/>
              <a:t>32</a:t>
            </a:r>
            <a:r>
              <a:rPr kumimoji="1" lang="ja-JP" altLang="en-US" dirty="0"/>
              <a:t>桁の数字を１つ１つ扱うのは人間にとって結構ツラ</a:t>
            </a:r>
            <a:r>
              <a:rPr kumimoji="1" lang="ja-JP" altLang="en-US" dirty="0" err="1"/>
              <a:t>い</a:t>
            </a:r>
            <a:endParaRPr kumimoji="1" lang="en-US" altLang="ja-JP" dirty="0"/>
          </a:p>
          <a:p>
            <a:r>
              <a:rPr kumimoji="1" lang="en-US" altLang="ja-JP" dirty="0"/>
              <a:t>	</a:t>
            </a:r>
            <a:r>
              <a:rPr kumimoji="1" lang="ja-JP" altLang="en-US" dirty="0"/>
              <a:t>およそ意味のない文字列で，覚えづらい</a:t>
            </a:r>
            <a:endParaRPr kumimoji="1" lang="en-US" altLang="ja-JP" dirty="0"/>
          </a:p>
          <a:p>
            <a:r>
              <a:rPr kumimoji="1" lang="en-US" altLang="ja-JP" dirty="0"/>
              <a:t>	</a:t>
            </a:r>
            <a:r>
              <a:rPr kumimoji="1" lang="ja-JP" altLang="en-US" dirty="0"/>
              <a:t>覚えてたとしても打ち間違えやすい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6</a:t>
            </a:fld>
            <a:endParaRPr kumimoji="1" lang="ja-JP" altLang="en-US"/>
          </a:p>
        </p:txBody>
      </p:sp>
    </p:spTree>
    <p:extLst>
      <p:ext uri="{BB962C8B-B14F-4D97-AF65-F5344CB8AC3E}">
        <p14:creationId xmlns:p14="http://schemas.microsoft.com/office/powerpoint/2010/main" val="178919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だから人間が使う用として名前をつけることにします。</a:t>
            </a:r>
            <a:endParaRPr kumimoji="1" lang="en-US" altLang="ja-JP" dirty="0"/>
          </a:p>
          <a:p>
            <a:r>
              <a:rPr kumimoji="1" lang="ja-JP" altLang="en-US" dirty="0"/>
              <a:t>この名前を「ドメイン名」と呼びます。</a:t>
            </a:r>
            <a:endParaRPr kumimoji="1" lang="en-US" altLang="ja-JP" dirty="0"/>
          </a:p>
          <a:p>
            <a:r>
              <a:rPr kumimoji="1" lang="ja-JP" altLang="en-US" dirty="0"/>
              <a:t>現在のインターネットではドメイン名なるものが使用されている</a:t>
            </a:r>
            <a:endParaRPr kumimoji="1" lang="en-US" altLang="ja-JP" dirty="0"/>
          </a:p>
          <a:p>
            <a:r>
              <a:rPr kumimoji="1" lang="en-US" altLang="ja-JP" dirty="0"/>
              <a:t>	</a:t>
            </a:r>
            <a:r>
              <a:rPr kumimoji="1" lang="ja-JP" altLang="en-US" dirty="0"/>
              <a:t>こういう</a:t>
            </a:r>
            <a:r>
              <a:rPr kumimoji="1" lang="ja-JP" altLang="en-US" dirty="0" err="1"/>
              <a:t>形してる</a:t>
            </a:r>
            <a:endParaRPr kumimoji="1" lang="en-US" altLang="ja-JP" dirty="0"/>
          </a:p>
          <a:p>
            <a:r>
              <a:rPr kumimoji="1" lang="ja-JP" altLang="en-US" dirty="0"/>
              <a:t>これも </a:t>
            </a:r>
            <a:r>
              <a:rPr kumimoji="1" lang="en-US" altLang="ja-JP" dirty="0"/>
              <a:t>IP </a:t>
            </a:r>
            <a:r>
              <a:rPr kumimoji="1" lang="ja-JP" altLang="en-US" dirty="0"/>
              <a:t>アドレス同様そのコンピュータのインターネット上の所在を示す</a:t>
            </a:r>
            <a:endParaRPr kumimoji="1" lang="en-US" altLang="ja-JP" dirty="0"/>
          </a:p>
          <a:p>
            <a:r>
              <a:rPr kumimoji="1" lang="ja-JP" altLang="en-US" dirty="0"/>
              <a:t>数字より記憶しやすく間違えにくい</a:t>
            </a:r>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7</a:t>
            </a:fld>
            <a:endParaRPr kumimoji="1" lang="ja-JP" altLang="en-US"/>
          </a:p>
        </p:txBody>
      </p:sp>
    </p:spTree>
    <p:extLst>
      <p:ext uri="{BB962C8B-B14F-4D97-AF65-F5344CB8AC3E}">
        <p14:creationId xmlns:p14="http://schemas.microsoft.com/office/powerpoint/2010/main" val="107764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ドメイン名という言葉がでてきたのでここで説明</a:t>
            </a:r>
            <a:endParaRPr kumimoji="1" lang="en-US" altLang="ja-JP" dirty="0"/>
          </a:p>
          <a:p>
            <a:r>
              <a:rPr kumimoji="1" lang="ja-JP" altLang="en-US" dirty="0"/>
              <a:t>例として前のスライドででてきた </a:t>
            </a:r>
            <a:r>
              <a:rPr kumimoji="1" lang="en-US" altLang="ja-JP" dirty="0"/>
              <a:t>yellow~~ </a:t>
            </a:r>
            <a:r>
              <a:rPr kumimoji="1" lang="ja-JP" altLang="en-US" dirty="0"/>
              <a:t>を使って説明</a:t>
            </a:r>
            <a:endParaRPr kumimoji="1" lang="en-US" altLang="ja-JP" dirty="0"/>
          </a:p>
          <a:p>
            <a:r>
              <a:rPr kumimoji="1" lang="ja-JP" altLang="en-US" dirty="0"/>
              <a:t>ピリオドで区切られたいくつかの要素（ラベル）からできている</a:t>
            </a:r>
            <a:endParaRPr kumimoji="1" lang="en-US" altLang="ja-JP" dirty="0"/>
          </a:p>
          <a:p>
            <a:r>
              <a:rPr kumimoji="1" lang="ja-JP" altLang="en-US" dirty="0"/>
              <a:t>これは階層構造になっていて，右から左に見ていくとだんだん</a:t>
            </a:r>
            <a:endParaRPr kumimoji="1" lang="en-US" altLang="ja-JP" dirty="0"/>
          </a:p>
          <a:p>
            <a:r>
              <a:rPr kumimoji="1" lang="ja-JP" altLang="en-US" dirty="0"/>
              <a:t>ネットワーク上のどこに位置するのかが絞り込まれていき，</a:t>
            </a:r>
            <a:endParaRPr kumimoji="1" lang="en-US" altLang="ja-JP" dirty="0"/>
          </a:p>
          <a:p>
            <a:r>
              <a:rPr kumimoji="1" lang="ja-JP" altLang="en-US" dirty="0"/>
              <a:t>左端まで読むと一意に対象をとく</a:t>
            </a:r>
            <a:r>
              <a:rPr kumimoji="1" lang="ja-JP" altLang="en-US" dirty="0" err="1"/>
              <a:t>て</a:t>
            </a:r>
            <a:r>
              <a:rPr kumimoji="1" lang="ja-JP" altLang="en-US" dirty="0"/>
              <a:t>いできるようになってる</a:t>
            </a:r>
            <a:endParaRPr kumimoji="1" lang="en-US" altLang="ja-JP" dirty="0"/>
          </a:p>
          <a:p>
            <a:r>
              <a:rPr kumimoji="1" lang="ja-JP" altLang="en-US" dirty="0"/>
              <a:t>左に行くほど範囲が狭まるのは英語圏の住所表記と同じ</a:t>
            </a:r>
            <a:endParaRPr kumimoji="1" lang="en-US" altLang="ja-JP" dirty="0"/>
          </a:p>
          <a:p>
            <a:r>
              <a:rPr kumimoji="1" lang="ja-JP" altLang="en-US" dirty="0"/>
              <a:t>階層構造のイメージは図でみるとつかみやすく，</a:t>
            </a:r>
            <a:endParaRPr kumimoji="1" lang="en-US" altLang="ja-JP" dirty="0"/>
          </a:p>
          <a:p>
            <a:r>
              <a:rPr kumimoji="1" lang="ja-JP" altLang="en-US" dirty="0"/>
              <a:t>最初はルートという全ドメイン名共通のスタート地点から出発</a:t>
            </a:r>
            <a:endParaRPr kumimoji="1" lang="en-US" altLang="ja-JP" dirty="0"/>
          </a:p>
          <a:p>
            <a:r>
              <a:rPr kumimoji="1" lang="ja-JP" altLang="en-US" dirty="0"/>
              <a:t>～～の中の～～の中の～～というコンピュータであるという具合に決まる</a:t>
            </a:r>
            <a:endParaRPr kumimoji="1" lang="en-US" altLang="ja-JP" dirty="0"/>
          </a:p>
          <a:p>
            <a:endParaRPr kumimoji="1" lang="en-US" altLang="ja-JP" dirty="0"/>
          </a:p>
          <a:p>
            <a:r>
              <a:rPr kumimoji="1" lang="ja-JP" altLang="en-US" dirty="0"/>
              <a:t>ルートサーバは全世界に</a:t>
            </a:r>
            <a:r>
              <a:rPr kumimoji="1" lang="en-US" altLang="ja-JP" dirty="0"/>
              <a:t>13</a:t>
            </a:r>
            <a:r>
              <a:rPr kumimoji="1" lang="ja-JP" altLang="en-US" dirty="0"/>
              <a:t>台配置されている　国際非営利団体が管理調整を行っている</a:t>
            </a:r>
            <a:endParaRPr kumimoji="1" lang="en-US" altLang="ja-JP" dirty="0"/>
          </a:p>
          <a:p>
            <a:r>
              <a:rPr kumimoji="1" lang="ja-JP" altLang="en-US" dirty="0"/>
              <a:t>ほとんどがアメリカ</a:t>
            </a:r>
            <a:endParaRPr kumimoji="1" lang="en-US" altLang="ja-JP" dirty="0"/>
          </a:p>
          <a:p>
            <a:r>
              <a:rPr kumimoji="1" lang="ja-JP" altLang="en-US" dirty="0"/>
              <a:t>東京にもある</a:t>
            </a:r>
            <a:endParaRPr kumimoji="1" lang="en-US" altLang="ja-JP" dirty="0"/>
          </a:p>
          <a:p>
            <a:endParaRPr kumimoji="1" lang="en-US" altLang="ja-JP" dirty="0"/>
          </a:p>
          <a:p>
            <a:r>
              <a:rPr kumimoji="1" lang="ja-JP" altLang="en-US" dirty="0"/>
              <a:t>＊上位下位 </a:t>
            </a:r>
            <a:r>
              <a:rPr kumimoji="1" lang="en-US" altLang="ja-JP" dirty="0" err="1"/>
              <a:t>tld</a:t>
            </a:r>
            <a:r>
              <a:rPr kumimoji="1" lang="en-US" altLang="ja-JP" dirty="0"/>
              <a:t> </a:t>
            </a:r>
            <a:r>
              <a:rPr kumimoji="1" lang="en-US" altLang="ja-JP" dirty="0" err="1"/>
              <a:t>sld</a:t>
            </a:r>
            <a:r>
              <a:rPr kumimoji="1" lang="en-US" altLang="ja-JP" dirty="0"/>
              <a:t> </a:t>
            </a:r>
            <a:r>
              <a:rPr kumimoji="1" lang="ja-JP" altLang="en-US" dirty="0"/>
              <a:t>とかも適当に話に挟む</a:t>
            </a:r>
            <a:endParaRPr kumimoji="1" lang="en-US" altLang="ja-JP" dirty="0"/>
          </a:p>
          <a:p>
            <a:endParaRPr kumimoji="1" lang="en-US" altLang="ja-JP" dirty="0"/>
          </a:p>
          <a:p>
            <a:r>
              <a:rPr kumimoji="1" lang="ja-JP" altLang="en-US" sz="1200" dirty="0"/>
              <a:t>右から左へ向けて</a:t>
            </a:r>
            <a:endParaRPr kumimoji="1" lang="en-US" altLang="ja-JP" sz="1200" dirty="0"/>
          </a:p>
          <a:p>
            <a:r>
              <a:rPr lang="ja-JP" altLang="en-US" sz="1200" dirty="0"/>
              <a:t>だんだん階層が</a:t>
            </a:r>
            <a:endParaRPr lang="en-US" altLang="ja-JP" sz="1200" dirty="0"/>
          </a:p>
          <a:p>
            <a:r>
              <a:rPr kumimoji="1" lang="ja-JP" altLang="en-US" sz="1200" dirty="0"/>
              <a:t>深くな</a:t>
            </a:r>
            <a:r>
              <a:rPr lang="ja-JP" altLang="en-US" sz="1200" dirty="0"/>
              <a:t>り，最後に</a:t>
            </a:r>
            <a:endParaRPr lang="en-US" altLang="ja-JP" sz="1200" dirty="0"/>
          </a:p>
          <a:p>
            <a:r>
              <a:rPr kumimoji="1" lang="ja-JP" altLang="en-US" sz="1200" dirty="0"/>
              <a:t>対象が特定される</a:t>
            </a:r>
          </a:p>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8</a:t>
            </a:fld>
            <a:endParaRPr kumimoji="1" lang="ja-JP" altLang="en-US"/>
          </a:p>
        </p:txBody>
      </p:sp>
    </p:spTree>
    <p:extLst>
      <p:ext uri="{BB962C8B-B14F-4D97-AF65-F5344CB8AC3E}">
        <p14:creationId xmlns:p14="http://schemas.microsoft.com/office/powerpoint/2010/main" val="203323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ここまでをまとめると、</a:t>
            </a:r>
            <a:endParaRPr kumimoji="1" lang="en-US" altLang="ja-JP" dirty="0"/>
          </a:p>
          <a:p>
            <a:r>
              <a:rPr kumimoji="1" lang="ja-JP" altLang="en-US" dirty="0"/>
              <a:t>コンピュータは識別子として</a:t>
            </a:r>
            <a:r>
              <a:rPr kumimoji="1" lang="en-US" altLang="ja-JP" dirty="0"/>
              <a:t>IP</a:t>
            </a:r>
            <a:r>
              <a:rPr kumimoji="1" lang="ja-JP" altLang="en-US" dirty="0"/>
              <a:t>アドレスをつかい</a:t>
            </a:r>
            <a:endParaRPr kumimoji="1" lang="en-US" altLang="ja-JP" dirty="0"/>
          </a:p>
          <a:p>
            <a:r>
              <a:rPr kumimoji="1" lang="ja-JP" altLang="en-US" dirty="0"/>
              <a:t>人間はドメイン名を使う</a:t>
            </a:r>
            <a:endParaRPr kumimoji="1" lang="en-US" altLang="ja-JP" dirty="0"/>
          </a:p>
          <a:p>
            <a:r>
              <a:rPr kumimoji="1" lang="ja-JP" altLang="en-US" dirty="0"/>
              <a:t>そこで２つの識別子を結び付け</a:t>
            </a:r>
            <a:endParaRPr kumimoji="1" lang="en-US" altLang="ja-JP" dirty="0"/>
          </a:p>
          <a:p>
            <a:r>
              <a:rPr kumimoji="1" lang="ja-JP" altLang="en-US" dirty="0"/>
              <a:t>人間がドメイン名で指定した対象を</a:t>
            </a:r>
            <a:endParaRPr kumimoji="1" lang="en-US" altLang="ja-JP" dirty="0"/>
          </a:p>
          <a:p>
            <a:r>
              <a:rPr kumimoji="1" lang="ja-JP" altLang="en-US" dirty="0"/>
              <a:t>コンピュータが通信で実際に使う</a:t>
            </a:r>
            <a:r>
              <a:rPr kumimoji="1" lang="en-US" altLang="ja-JP" dirty="0"/>
              <a:t>IP</a:t>
            </a:r>
            <a:r>
              <a:rPr kumimoji="1" lang="ja-JP" altLang="en-US" dirty="0"/>
              <a:t>アドレスに変換する仕組みが必要に</a:t>
            </a:r>
            <a:endParaRPr kumimoji="1" lang="en-US" altLang="ja-JP" dirty="0"/>
          </a:p>
          <a:p>
            <a:r>
              <a:rPr kumimoji="1" lang="ja-JP" altLang="en-US" dirty="0"/>
              <a:t>それが</a:t>
            </a:r>
            <a:r>
              <a:rPr kumimoji="1" lang="en-US" altLang="ja-JP" dirty="0"/>
              <a:t>DNS</a:t>
            </a:r>
            <a:r>
              <a:rPr kumimoji="1" lang="ja-JP" altLang="en-US" dirty="0"/>
              <a:t>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9</a:t>
            </a:fld>
            <a:endParaRPr kumimoji="1" lang="ja-JP" altLang="en-US"/>
          </a:p>
        </p:txBody>
      </p:sp>
    </p:spTree>
    <p:extLst>
      <p:ext uri="{BB962C8B-B14F-4D97-AF65-F5344CB8AC3E}">
        <p14:creationId xmlns:p14="http://schemas.microsoft.com/office/powerpoint/2010/main" val="266343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かくして</a:t>
            </a:r>
            <a:r>
              <a:rPr kumimoji="1" lang="en-US" altLang="ja-JP" dirty="0"/>
              <a:t>DNS</a:t>
            </a:r>
            <a:r>
              <a:rPr kumimoji="1" lang="ja-JP" altLang="en-US" dirty="0"/>
              <a:t>が必要とされるが</a:t>
            </a:r>
            <a:endParaRPr kumimoji="1" lang="en-US" altLang="ja-JP" dirty="0"/>
          </a:p>
          <a:p>
            <a:r>
              <a:rPr kumimoji="1" lang="en-US" altLang="ja-JP" dirty="0"/>
              <a:t>DNS</a:t>
            </a:r>
            <a:r>
              <a:rPr kumimoji="1" lang="ja-JP" altLang="en-US" dirty="0"/>
              <a:t>とはどのような仕組みをもち，どのように機能するかを</a:t>
            </a:r>
            <a:endParaRPr kumimoji="1" lang="en-US" altLang="ja-JP" dirty="0"/>
          </a:p>
          <a:p>
            <a:r>
              <a:rPr kumimoji="1" lang="ja-JP" altLang="en-US" dirty="0"/>
              <a:t>ここから紹介する</a:t>
            </a:r>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10</a:t>
            </a:fld>
            <a:endParaRPr kumimoji="1" lang="ja-JP" altLang="en-US"/>
          </a:p>
        </p:txBody>
      </p:sp>
    </p:spTree>
    <p:extLst>
      <p:ext uri="{BB962C8B-B14F-4D97-AF65-F5344CB8AC3E}">
        <p14:creationId xmlns:p14="http://schemas.microsoft.com/office/powerpoint/2010/main" val="297480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DNS</a:t>
            </a:r>
            <a:r>
              <a:rPr kumimoji="1" lang="ja-JP" altLang="en-US" dirty="0"/>
              <a:t>頭文字説明</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t>DNS</a:t>
            </a:r>
            <a:r>
              <a:rPr kumimoji="1" lang="ja-JP" altLang="en-US" sz="1200" dirty="0"/>
              <a:t>とはドメイン名</a:t>
            </a:r>
            <a:r>
              <a:rPr lang="ja-JP" altLang="en-US" sz="1200" dirty="0"/>
              <a:t>を </a:t>
            </a:r>
            <a:r>
              <a:rPr lang="en-US" altLang="ja-JP" sz="1200" dirty="0"/>
              <a:t>IP </a:t>
            </a:r>
            <a:r>
              <a:rPr lang="ja-JP" altLang="en-US" sz="1200" dirty="0"/>
              <a:t>アドレスに</a:t>
            </a:r>
            <a:r>
              <a:rPr kumimoji="1" lang="ja-JP" altLang="en-US" sz="1200" dirty="0"/>
              <a:t>対応づけて，インターネットでドメイン名を利用できるようにする仕組み</a:t>
            </a:r>
            <a:endParaRPr kumimoji="1" lang="en-US" altLang="ja-JP" sz="12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t>具体的な処理の内容は、対応</a:t>
            </a:r>
            <a:r>
              <a:rPr lang="ja-JP" altLang="en-US" sz="1200" dirty="0"/>
              <a:t>表の管理と対応づけ、と対応関係を教える、ということでそれによって通信を可能にする</a:t>
            </a:r>
            <a:endParaRPr kumimoji="1" lang="en-US" altLang="ja-JP" dirty="0"/>
          </a:p>
        </p:txBody>
      </p:sp>
      <p:sp>
        <p:nvSpPr>
          <p:cNvPr id="4" name="スライド番号プレースホルダー 3"/>
          <p:cNvSpPr>
            <a:spLocks noGrp="1"/>
          </p:cNvSpPr>
          <p:nvPr>
            <p:ph type="sldNum" sz="quarter" idx="10"/>
          </p:nvPr>
        </p:nvSpPr>
        <p:spPr/>
        <p:txBody>
          <a:bodyPr/>
          <a:lstStyle/>
          <a:p>
            <a:fld id="{89AB0C45-87F0-DE46-842F-5CFB1F010927}" type="slidenum">
              <a:rPr kumimoji="1" lang="ja-JP" altLang="en-US" smtClean="0"/>
              <a:t>11</a:t>
            </a:fld>
            <a:endParaRPr kumimoji="1" lang="ja-JP" altLang="en-US"/>
          </a:p>
        </p:txBody>
      </p:sp>
    </p:spTree>
    <p:extLst>
      <p:ext uri="{BB962C8B-B14F-4D97-AF65-F5344CB8AC3E}">
        <p14:creationId xmlns:p14="http://schemas.microsoft.com/office/powerpoint/2010/main" val="182124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3B36E6-3548-D74D-B4DD-FEE3877DB119}" type="datetimeFigureOut">
              <a:rPr kumimoji="1" lang="ja-JP" altLang="en-US" smtClean="0"/>
              <a:t>2020/12/25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9312-17D4-BE4D-B6D4-0FEA308904DF}"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23B36E6-3548-D74D-B4DD-FEE3877DB119}" type="datetimeFigureOut">
              <a:rPr kumimoji="1" lang="ja-JP" altLang="en-US" smtClean="0"/>
              <a:t>2020/12/25</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F599312-17D4-BE4D-B6D4-0FEA308904D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fif"/></Relationships>
</file>

<file path=ppt/slides/_rels/slide16.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fi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f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ja.wikipedia.org/wiki/%E3%83%A1%E3%82%A4%E3%83%B3%E3%83%9A%E3%83%BC%E3%82%B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o-akuma.directorz.jp/blog/category/dns%E3%81%A3%E3%81%A6%E4%BD%95%EF%BC%9F/page/2/" TargetMode="External"/><Relationship Id="rId4" Type="http://schemas.openxmlformats.org/officeDocument/2006/relationships/hyperlink" Target="https://www.nic.ad.jp/ja/newsletter/No22/080.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f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ormAutofit/>
          </a:bodyPr>
          <a:lstStyle/>
          <a:p>
            <a:r>
              <a:rPr kumimoji="1" lang="ja-JP" altLang="en-US" dirty="0"/>
              <a:t>北海道大学</a:t>
            </a:r>
            <a:r>
              <a:rPr kumimoji="1" lang="en-US" altLang="ja-JP" dirty="0"/>
              <a:t> </a:t>
            </a:r>
            <a:r>
              <a:rPr kumimoji="1" lang="ja-JP" altLang="en-US" dirty="0"/>
              <a:t>理学院</a:t>
            </a:r>
            <a:endParaRPr kumimoji="1" lang="en-US" altLang="ja-JP" dirty="0"/>
          </a:p>
          <a:p>
            <a:r>
              <a:rPr lang="ja-JP" altLang="en-US" dirty="0"/>
              <a:t>宇宙理学専攻</a:t>
            </a:r>
            <a:r>
              <a:rPr lang="en-US" altLang="ja-JP" dirty="0"/>
              <a:t> M1</a:t>
            </a:r>
          </a:p>
          <a:p>
            <a:r>
              <a:rPr lang="ja-JP" altLang="en-US" dirty="0"/>
              <a:t>秋葉　洋哉</a:t>
            </a:r>
            <a:endParaRPr lang="en-US" altLang="ja-JP" dirty="0"/>
          </a:p>
        </p:txBody>
      </p:sp>
      <p:sp>
        <p:nvSpPr>
          <p:cNvPr id="4" name="タイトル 3"/>
          <p:cNvSpPr>
            <a:spLocks noGrp="1"/>
          </p:cNvSpPr>
          <p:nvPr>
            <p:ph type="ctrTitle"/>
          </p:nvPr>
        </p:nvSpPr>
        <p:spPr/>
        <p:txBody>
          <a:bodyPr/>
          <a:lstStyle/>
          <a:p>
            <a:r>
              <a:rPr lang="en-US" altLang="ja-JP" cap="none" dirty="0" err="1">
                <a:latin typeface="+mn-lt"/>
              </a:rPr>
              <a:t>epDNS</a:t>
            </a:r>
            <a:r>
              <a:rPr lang="en-US" altLang="ja-JP" cap="none" dirty="0">
                <a:latin typeface="+mn-lt"/>
              </a:rPr>
              <a:t> </a:t>
            </a:r>
            <a:r>
              <a:rPr lang="ja-JP" altLang="en-US" cap="none" dirty="0">
                <a:latin typeface="+mn-lt"/>
              </a:rPr>
              <a:t>サーバ</a:t>
            </a:r>
            <a:endParaRPr kumimoji="1" lang="ja-JP" altLang="en-US" cap="none" dirty="0">
              <a:latin typeface="+mn-lt"/>
            </a:endParaRPr>
          </a:p>
        </p:txBody>
      </p:sp>
    </p:spTree>
    <p:extLst>
      <p:ext uri="{BB962C8B-B14F-4D97-AF65-F5344CB8AC3E}">
        <p14:creationId xmlns:p14="http://schemas.microsoft.com/office/powerpoint/2010/main" val="357580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3700"/>
            <a:ext cx="8229600" cy="990600"/>
          </a:xfrm>
        </p:spPr>
        <p:txBody>
          <a:bodyPr>
            <a:normAutofit/>
          </a:bodyPr>
          <a:lstStyle/>
          <a:p>
            <a:pPr algn="ctr"/>
            <a:r>
              <a:rPr kumimoji="1" lang="en-US" altLang="ja-JP" sz="4800" dirty="0"/>
              <a:t>DNS</a:t>
            </a:r>
            <a:r>
              <a:rPr kumimoji="1" lang="ja-JP" altLang="en-US" sz="4800" dirty="0"/>
              <a:t>の</a:t>
            </a:r>
            <a:r>
              <a:rPr lang="ja-JP" altLang="en-US" sz="4800" dirty="0"/>
              <a:t>しく</a:t>
            </a:r>
            <a:r>
              <a:rPr kumimoji="1" lang="ja-JP" altLang="en-US" sz="4800" dirty="0"/>
              <a:t>み</a:t>
            </a:r>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84145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DNS</a:t>
            </a:r>
            <a:r>
              <a:rPr lang="ja-JP" altLang="en-US" dirty="0"/>
              <a:t>（</a:t>
            </a:r>
            <a:r>
              <a:rPr lang="en-US" altLang="ja-JP" dirty="0"/>
              <a:t>Domain Name System</a:t>
            </a:r>
            <a:r>
              <a:rPr lang="ja-JP" altLang="en-US" dirty="0"/>
              <a:t>）</a:t>
            </a:r>
            <a:endParaRPr kumimoji="1" lang="ja-JP" altLang="en-US" dirty="0"/>
          </a:p>
        </p:txBody>
      </p:sp>
      <p:sp>
        <p:nvSpPr>
          <p:cNvPr id="3" name="コンテンツ プレースホルダー 2"/>
          <p:cNvSpPr>
            <a:spLocks noGrp="1"/>
          </p:cNvSpPr>
          <p:nvPr>
            <p:ph idx="1"/>
          </p:nvPr>
        </p:nvSpPr>
        <p:spPr>
          <a:xfrm>
            <a:off x="76200" y="1621587"/>
            <a:ext cx="8610600" cy="4707923"/>
          </a:xfrm>
        </p:spPr>
        <p:txBody>
          <a:bodyPr>
            <a:normAutofit/>
          </a:bodyPr>
          <a:lstStyle/>
          <a:p>
            <a:r>
              <a:rPr kumimoji="1" lang="ja-JP" altLang="en-US" sz="3200" dirty="0"/>
              <a:t>ドメイン名</a:t>
            </a:r>
            <a:r>
              <a:rPr lang="ja-JP" altLang="en-US" sz="3200" dirty="0"/>
              <a:t>を </a:t>
            </a:r>
            <a:r>
              <a:rPr lang="en-US" altLang="ja-JP" sz="3200" dirty="0"/>
              <a:t>IP </a:t>
            </a:r>
            <a:r>
              <a:rPr lang="ja-JP" altLang="en-US" sz="3200" dirty="0"/>
              <a:t>アドレスに</a:t>
            </a:r>
            <a:r>
              <a:rPr kumimoji="1" lang="ja-JP" altLang="en-US" sz="3200" dirty="0"/>
              <a:t>対応づけて，インターネットでドメイン名を利用できるようにする仕組み</a:t>
            </a:r>
            <a:endParaRPr kumimoji="1" lang="en-US" altLang="ja-JP" sz="3200" dirty="0"/>
          </a:p>
          <a:p>
            <a:endParaRPr lang="en-US" altLang="ja-JP" sz="3600" dirty="0"/>
          </a:p>
          <a:p>
            <a:endParaRPr kumimoji="1" lang="en-US" altLang="ja-JP" sz="3600" dirty="0"/>
          </a:p>
        </p:txBody>
      </p:sp>
      <p:sp>
        <p:nvSpPr>
          <p:cNvPr id="6" name="テキスト ボックス 5">
            <a:extLst>
              <a:ext uri="{FF2B5EF4-FFF2-40B4-BE49-F238E27FC236}">
                <a16:creationId xmlns:a16="http://schemas.microsoft.com/office/drawing/2014/main" id="{06926A18-99DD-456E-9811-FAA8888CFEC6}"/>
              </a:ext>
            </a:extLst>
          </p:cNvPr>
          <p:cNvSpPr txBox="1"/>
          <p:nvPr/>
        </p:nvSpPr>
        <p:spPr>
          <a:xfrm>
            <a:off x="1373358" y="3359149"/>
            <a:ext cx="6703842"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3200" dirty="0">
                <a:solidFill>
                  <a:schemeClr val="tx2"/>
                </a:solidFill>
              </a:rPr>
              <a:t>DNS</a:t>
            </a:r>
            <a:r>
              <a:rPr kumimoji="1" lang="ja-JP" altLang="en-US" sz="3200" dirty="0">
                <a:solidFill>
                  <a:schemeClr val="tx2"/>
                </a:solidFill>
              </a:rPr>
              <a:t>サーバのすること</a:t>
            </a:r>
            <a:endParaRPr kumimoji="1" lang="en-US" altLang="ja-JP" sz="3200" dirty="0">
              <a:solidFill>
                <a:schemeClr val="tx2"/>
              </a:solidFill>
            </a:endParaRPr>
          </a:p>
          <a:p>
            <a:r>
              <a:rPr lang="ja-JP" altLang="en-US" sz="3200" dirty="0">
                <a:solidFill>
                  <a:schemeClr val="tx2"/>
                </a:solidFill>
              </a:rPr>
              <a:t>① ＩＰアドレスとドメイン名の対応関係を保持する</a:t>
            </a:r>
            <a:endParaRPr lang="en-US" altLang="ja-JP" sz="3200" dirty="0">
              <a:solidFill>
                <a:schemeClr val="tx2"/>
              </a:solidFill>
            </a:endParaRPr>
          </a:p>
          <a:p>
            <a:r>
              <a:rPr kumimoji="1" lang="ja-JP" altLang="en-US" sz="3200" dirty="0">
                <a:solidFill>
                  <a:schemeClr val="tx2"/>
                </a:solidFill>
              </a:rPr>
              <a:t>② その対応関係を探し出して教える</a:t>
            </a:r>
          </a:p>
        </p:txBody>
      </p:sp>
    </p:spTree>
    <p:extLst>
      <p:ext uri="{BB962C8B-B14F-4D97-AF65-F5344CB8AC3E}">
        <p14:creationId xmlns:p14="http://schemas.microsoft.com/office/powerpoint/2010/main" val="111722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DNS </a:t>
            </a:r>
            <a:r>
              <a:rPr kumimoji="1" lang="ja-JP" altLang="en-US" dirty="0"/>
              <a:t>サーバ</a:t>
            </a:r>
            <a:r>
              <a:rPr lang="ja-JP" altLang="en-US" dirty="0"/>
              <a:t>の種類</a:t>
            </a:r>
            <a:endParaRPr kumimoji="1" lang="ja-JP" altLang="en-US" dirty="0"/>
          </a:p>
        </p:txBody>
      </p:sp>
      <p:sp>
        <p:nvSpPr>
          <p:cNvPr id="3" name="コンテンツ プレースホルダー 2"/>
          <p:cNvSpPr>
            <a:spLocks noGrp="1"/>
          </p:cNvSpPr>
          <p:nvPr>
            <p:ph idx="1"/>
          </p:nvPr>
        </p:nvSpPr>
        <p:spPr>
          <a:xfrm>
            <a:off x="457200" y="1981200"/>
            <a:ext cx="8229600" cy="4876800"/>
          </a:xfrm>
        </p:spPr>
        <p:txBody>
          <a:bodyPr>
            <a:normAutofit lnSpcReduction="10000"/>
          </a:bodyPr>
          <a:lstStyle/>
          <a:p>
            <a:pPr marL="0" lvl="1" indent="0">
              <a:buNone/>
            </a:pPr>
            <a:r>
              <a:rPr lang="ja-JP" altLang="en-US" sz="3200" dirty="0"/>
              <a:t>①対応関係の保持⇒</a:t>
            </a:r>
            <a:r>
              <a:rPr lang="ja-JP" altLang="en-US" sz="3200" dirty="0">
                <a:solidFill>
                  <a:srgbClr val="FF0000"/>
                </a:solidFill>
              </a:rPr>
              <a:t>権威 </a:t>
            </a:r>
            <a:r>
              <a:rPr lang="en-US" altLang="ja-JP" sz="3200" dirty="0">
                <a:solidFill>
                  <a:srgbClr val="FF0000"/>
                </a:solidFill>
              </a:rPr>
              <a:t>DNS </a:t>
            </a:r>
            <a:r>
              <a:rPr lang="ja-JP" altLang="en-US" sz="3200" dirty="0">
                <a:solidFill>
                  <a:srgbClr val="FF0000"/>
                </a:solidFill>
              </a:rPr>
              <a:t>サーバ</a:t>
            </a:r>
            <a:endParaRPr lang="en-US" altLang="ja-JP" sz="3200" dirty="0">
              <a:solidFill>
                <a:srgbClr val="FF0000"/>
              </a:solidFill>
            </a:endParaRPr>
          </a:p>
          <a:p>
            <a:pPr marL="457200" lvl="2"/>
            <a:r>
              <a:rPr lang="ja-JP" altLang="en-US" sz="3000" dirty="0"/>
              <a:t>管理するゾーンのドメイン名・</a:t>
            </a:r>
            <a:r>
              <a:rPr lang="en-US" altLang="ja-JP" sz="3000" dirty="0"/>
              <a:t>IP </a:t>
            </a:r>
            <a:r>
              <a:rPr lang="ja-JP" altLang="en-US" sz="3000" dirty="0"/>
              <a:t>アドレス対応表と委任情報をもつ</a:t>
            </a:r>
            <a:endParaRPr lang="en-US" altLang="ja-JP" sz="3000" dirty="0"/>
          </a:p>
          <a:p>
            <a:pPr marL="274320" lvl="2" indent="0">
              <a:buNone/>
            </a:pPr>
            <a:endParaRPr lang="en-US" altLang="ja-JP" sz="3000" dirty="0"/>
          </a:p>
          <a:p>
            <a:pPr marL="0" lvl="1" indent="0">
              <a:buNone/>
            </a:pPr>
            <a:r>
              <a:rPr lang="ja-JP" altLang="en-US" sz="3200" dirty="0"/>
              <a:t>②探し出す⇒ </a:t>
            </a:r>
            <a:r>
              <a:rPr lang="ja-JP" altLang="en-US" sz="3200" dirty="0">
                <a:solidFill>
                  <a:srgbClr val="FF0000"/>
                </a:solidFill>
              </a:rPr>
              <a:t>キャッシュ </a:t>
            </a:r>
            <a:r>
              <a:rPr lang="en-US" altLang="ja-JP" sz="3200" dirty="0">
                <a:solidFill>
                  <a:srgbClr val="FF0000"/>
                </a:solidFill>
              </a:rPr>
              <a:t>DNS </a:t>
            </a:r>
            <a:r>
              <a:rPr lang="ja-JP" altLang="en-US" sz="3200" dirty="0">
                <a:solidFill>
                  <a:srgbClr val="FF0000"/>
                </a:solidFill>
              </a:rPr>
              <a:t>サーバ</a:t>
            </a:r>
            <a:endParaRPr lang="en-US" altLang="ja-JP" sz="3200" dirty="0">
              <a:solidFill>
                <a:srgbClr val="FF0000"/>
              </a:solidFill>
            </a:endParaRPr>
          </a:p>
          <a:p>
            <a:pPr marL="457200" lvl="2"/>
            <a:r>
              <a:rPr lang="ja-JP" altLang="en-US" sz="3000" dirty="0"/>
              <a:t>利用者の要求に応じてドメイン名から </a:t>
            </a:r>
            <a:r>
              <a:rPr lang="en-US" altLang="ja-JP" sz="3000" dirty="0"/>
              <a:t>IP </a:t>
            </a:r>
            <a:r>
              <a:rPr lang="ja-JP" altLang="en-US" sz="3000" dirty="0"/>
              <a:t>アドレスを探し出す（名前解決</a:t>
            </a:r>
            <a:r>
              <a:rPr lang="en-US" altLang="ja-JP" sz="3000" dirty="0"/>
              <a:t>)</a:t>
            </a:r>
          </a:p>
          <a:p>
            <a:pPr marL="457200" lvl="2"/>
            <a:endParaRPr lang="en-US" altLang="ja-JP" sz="3400" dirty="0"/>
          </a:p>
          <a:p>
            <a:pPr marL="0" lvl="1" indent="0" algn="ctr">
              <a:buNone/>
            </a:pPr>
            <a:r>
              <a:rPr lang="ja-JP" altLang="en-US" sz="3400" dirty="0"/>
              <a:t>両者の連携なくして </a:t>
            </a:r>
            <a:r>
              <a:rPr lang="en-US" altLang="ja-JP" sz="3400" dirty="0"/>
              <a:t>DNS </a:t>
            </a:r>
            <a:r>
              <a:rPr lang="ja-JP" altLang="en-US" sz="3400" dirty="0"/>
              <a:t>は機能しない</a:t>
            </a:r>
            <a:endParaRPr lang="en-US" altLang="ja-JP" sz="3400" dirty="0"/>
          </a:p>
        </p:txBody>
      </p:sp>
    </p:spTree>
    <p:extLst>
      <p:ext uri="{BB962C8B-B14F-4D97-AF65-F5344CB8AC3E}">
        <p14:creationId xmlns:p14="http://schemas.microsoft.com/office/powerpoint/2010/main" val="15426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権威 </a:t>
            </a:r>
            <a:r>
              <a:rPr lang="en-US" altLang="ja-JP" dirty="0"/>
              <a:t>DNS </a:t>
            </a:r>
            <a:r>
              <a:rPr lang="ja-JP" altLang="en-US" dirty="0"/>
              <a:t>サーバ</a:t>
            </a:r>
            <a:endParaRPr kumimoji="1" lang="ja-JP" altLang="en-US" dirty="0"/>
          </a:p>
        </p:txBody>
      </p:sp>
      <p:sp>
        <p:nvSpPr>
          <p:cNvPr id="3" name="コンテンツ プレースホルダー 2"/>
          <p:cNvSpPr>
            <a:spLocks noGrp="1"/>
          </p:cNvSpPr>
          <p:nvPr>
            <p:ph idx="1"/>
          </p:nvPr>
        </p:nvSpPr>
        <p:spPr>
          <a:xfrm>
            <a:off x="457200" y="1981200"/>
            <a:ext cx="8229600" cy="4876800"/>
          </a:xfrm>
        </p:spPr>
        <p:txBody>
          <a:bodyPr>
            <a:normAutofit/>
          </a:bodyPr>
          <a:lstStyle/>
          <a:p>
            <a:pPr marL="457200" lvl="2"/>
            <a:r>
              <a:rPr lang="ja-JP" altLang="en-US" sz="3000" dirty="0"/>
              <a:t>管理するゾーンのドメイン名・</a:t>
            </a:r>
            <a:r>
              <a:rPr lang="en-US" altLang="ja-JP" sz="3000" dirty="0"/>
              <a:t>IP </a:t>
            </a:r>
            <a:r>
              <a:rPr lang="ja-JP" altLang="en-US" sz="3000" dirty="0"/>
              <a:t>アドレス対応表と委任情報をもつ</a:t>
            </a:r>
            <a:endParaRPr lang="en-US" altLang="ja-JP" sz="3000" dirty="0"/>
          </a:p>
          <a:p>
            <a:pPr lvl="1"/>
            <a:r>
              <a:rPr lang="ja-JP" altLang="en-US" sz="2800" dirty="0"/>
              <a:t>対応表の管理，対応づけの実行により通信を可能にするのが 権威</a:t>
            </a:r>
            <a:r>
              <a:rPr lang="en-US" altLang="ja-JP" sz="2800" dirty="0"/>
              <a:t>DNS </a:t>
            </a:r>
            <a:r>
              <a:rPr lang="ja-JP" altLang="en-US" sz="2800" dirty="0"/>
              <a:t>サーバ</a:t>
            </a:r>
            <a:endParaRPr lang="en-US" altLang="ja-JP" sz="2800" dirty="0"/>
          </a:p>
          <a:p>
            <a:pPr lvl="2"/>
            <a:r>
              <a:rPr lang="ja-JP" altLang="en-US" sz="2800" dirty="0"/>
              <a:t>各</a:t>
            </a:r>
            <a:r>
              <a:rPr lang="en-US" altLang="ja-JP" sz="2800" dirty="0"/>
              <a:t>DNS </a:t>
            </a:r>
            <a:r>
              <a:rPr lang="ja-JP" altLang="en-US" sz="2800" dirty="0"/>
              <a:t>サーバがもつ対応表は自身の</a:t>
            </a:r>
            <a:r>
              <a:rPr lang="ja-JP" altLang="en-US" sz="2800" dirty="0">
                <a:solidFill>
                  <a:srgbClr val="FF0000"/>
                </a:solidFill>
              </a:rPr>
              <a:t>ゾーン</a:t>
            </a:r>
            <a:r>
              <a:rPr lang="ja-JP" altLang="en-US" sz="2800" dirty="0"/>
              <a:t>についてカバー</a:t>
            </a:r>
            <a:endParaRPr lang="en-US" altLang="ja-JP" sz="2800" dirty="0"/>
          </a:p>
          <a:p>
            <a:pPr lvl="3"/>
            <a:r>
              <a:rPr lang="ja-JP" altLang="en-US" sz="2400" dirty="0"/>
              <a:t>ゾーン</a:t>
            </a:r>
            <a:r>
              <a:rPr lang="en-US" altLang="ja-JP" sz="2400" dirty="0"/>
              <a:t>: </a:t>
            </a:r>
            <a:r>
              <a:rPr lang="ja-JP" altLang="en-US" sz="2400" dirty="0"/>
              <a:t>サーバの管理すべき領域</a:t>
            </a:r>
            <a:endParaRPr lang="en-US" altLang="ja-JP" sz="2400" dirty="0"/>
          </a:p>
          <a:p>
            <a:pPr marL="457200" lvl="2"/>
            <a:endParaRPr lang="en-US" altLang="ja-JP" sz="3000" dirty="0"/>
          </a:p>
          <a:p>
            <a:pPr marL="731520" lvl="3"/>
            <a:endParaRPr lang="en-US" altLang="ja-JP" sz="2800" dirty="0"/>
          </a:p>
        </p:txBody>
      </p:sp>
      <p:sp>
        <p:nvSpPr>
          <p:cNvPr id="4" name="テキスト ボックス 3">
            <a:extLst>
              <a:ext uri="{FF2B5EF4-FFF2-40B4-BE49-F238E27FC236}">
                <a16:creationId xmlns:a16="http://schemas.microsoft.com/office/drawing/2014/main" id="{2948B744-E25C-4874-8F75-455144D915EB}"/>
              </a:ext>
            </a:extLst>
          </p:cNvPr>
          <p:cNvSpPr txBox="1"/>
          <p:nvPr/>
        </p:nvSpPr>
        <p:spPr>
          <a:xfrm>
            <a:off x="3423138" y="6060831"/>
            <a:ext cx="5263662" cy="523220"/>
          </a:xfrm>
          <a:prstGeom prst="rect">
            <a:avLst/>
          </a:prstGeom>
          <a:noFill/>
          <a:ln w="38100">
            <a:solidFill>
              <a:schemeClr val="accent1"/>
            </a:solidFill>
          </a:ln>
        </p:spPr>
        <p:txBody>
          <a:bodyPr wrap="square" rtlCol="0">
            <a:spAutoFit/>
          </a:bodyPr>
          <a:lstStyle/>
          <a:p>
            <a:r>
              <a:rPr kumimoji="1" lang="ja-JP" altLang="en-US" sz="2800" dirty="0"/>
              <a:t>ゾーンはどのように決定される</a:t>
            </a:r>
            <a:r>
              <a:rPr kumimoji="1" lang="en-US" altLang="ja-JP" sz="2800" dirty="0"/>
              <a:t>?</a:t>
            </a:r>
          </a:p>
        </p:txBody>
      </p:sp>
    </p:spTree>
    <p:extLst>
      <p:ext uri="{BB962C8B-B14F-4D97-AF65-F5344CB8AC3E}">
        <p14:creationId xmlns:p14="http://schemas.microsoft.com/office/powerpoint/2010/main" val="130425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ゾーンについて </a:t>
            </a:r>
            <a:r>
              <a:rPr kumimoji="1" lang="en-US" altLang="ja-JP" dirty="0"/>
              <a:t>: </a:t>
            </a:r>
            <a:r>
              <a:rPr kumimoji="1" lang="ja-JP" altLang="en-US" dirty="0"/>
              <a:t>委任</a:t>
            </a:r>
          </a:p>
        </p:txBody>
      </p:sp>
      <p:cxnSp>
        <p:nvCxnSpPr>
          <p:cNvPr id="5" name="直線矢印コネクタ 4"/>
          <p:cNvCxnSpPr/>
          <p:nvPr/>
        </p:nvCxnSpPr>
        <p:spPr>
          <a:xfrm>
            <a:off x="7540831" y="3330823"/>
            <a:ext cx="0" cy="828466"/>
          </a:xfrm>
          <a:prstGeom prst="straightConnector1">
            <a:avLst/>
          </a:prstGeom>
          <a:ln w="4445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7" name="円/楕円 6"/>
          <p:cNvSpPr/>
          <p:nvPr/>
        </p:nvSpPr>
        <p:spPr>
          <a:xfrm>
            <a:off x="7190318" y="2520039"/>
            <a:ext cx="1249343" cy="734083"/>
          </a:xfrm>
          <a:prstGeom prst="ellipse">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6314047" y="2086373"/>
            <a:ext cx="1056700" cy="369332"/>
          </a:xfrm>
          <a:prstGeom prst="rect">
            <a:avLst/>
          </a:prstGeom>
          <a:noFill/>
        </p:spPr>
        <p:txBody>
          <a:bodyPr wrap="none" rtlCol="0">
            <a:spAutoFit/>
          </a:bodyPr>
          <a:lstStyle/>
          <a:p>
            <a:r>
              <a:rPr lang="en-US" altLang="ja-JP" dirty="0" err="1"/>
              <a:t>jp</a:t>
            </a:r>
            <a:r>
              <a:rPr lang="ja-JP" altLang="en-US" dirty="0"/>
              <a:t>（上位）</a:t>
            </a:r>
            <a:endParaRPr kumimoji="1" lang="ja-JP" altLang="en-US" dirty="0"/>
          </a:p>
        </p:txBody>
      </p:sp>
      <p:sp>
        <p:nvSpPr>
          <p:cNvPr id="20" name="テキスト ボックス 19"/>
          <p:cNvSpPr txBox="1"/>
          <p:nvPr/>
        </p:nvSpPr>
        <p:spPr>
          <a:xfrm>
            <a:off x="5620719" y="4361529"/>
            <a:ext cx="1992853" cy="369332"/>
          </a:xfrm>
          <a:prstGeom prst="rect">
            <a:avLst/>
          </a:prstGeom>
          <a:noFill/>
        </p:spPr>
        <p:txBody>
          <a:bodyPr wrap="none" rtlCol="0">
            <a:spAutoFit/>
          </a:bodyPr>
          <a:lstStyle/>
          <a:p>
            <a:r>
              <a:rPr lang="en-US" altLang="ja-JP" dirty="0"/>
              <a:t>example.jp</a:t>
            </a:r>
            <a:r>
              <a:rPr lang="ja-JP" altLang="en-US" dirty="0"/>
              <a:t>（下位）</a:t>
            </a:r>
            <a:endParaRPr kumimoji="1" lang="ja-JP" altLang="en-US" dirty="0"/>
          </a:p>
        </p:txBody>
      </p:sp>
      <p:sp>
        <p:nvSpPr>
          <p:cNvPr id="23" name="テキスト ボックス 22"/>
          <p:cNvSpPr txBox="1"/>
          <p:nvPr/>
        </p:nvSpPr>
        <p:spPr>
          <a:xfrm>
            <a:off x="6148523" y="3407343"/>
            <a:ext cx="955199" cy="578882"/>
          </a:xfrm>
          <a:prstGeom prst="wedgeRoundRectCallout">
            <a:avLst>
              <a:gd name="adj1" fmla="val 79780"/>
              <a:gd name="adj2" fmla="val 13291"/>
              <a:gd name="adj3" fmla="val 16667"/>
            </a:avLst>
          </a:prstGeom>
          <a:noFill/>
          <a:ln>
            <a:solidFill>
              <a:schemeClr val="tx1"/>
            </a:solidFill>
          </a:ln>
        </p:spPr>
        <p:txBody>
          <a:bodyPr wrap="none" rtlCol="0">
            <a:spAutoFit/>
          </a:bodyPr>
          <a:lstStyle/>
          <a:p>
            <a:r>
              <a:rPr kumimoji="1" lang="ja-JP" altLang="en-US" sz="2800" dirty="0"/>
              <a:t>委任</a:t>
            </a:r>
          </a:p>
        </p:txBody>
      </p:sp>
      <p:sp>
        <p:nvSpPr>
          <p:cNvPr id="24" name="テキスト ボックス 23"/>
          <p:cNvSpPr txBox="1"/>
          <p:nvPr/>
        </p:nvSpPr>
        <p:spPr>
          <a:xfrm>
            <a:off x="418244" y="1604744"/>
            <a:ext cx="5003293" cy="2554545"/>
          </a:xfrm>
          <a:prstGeom prst="rect">
            <a:avLst/>
          </a:prstGeom>
          <a:noFill/>
        </p:spPr>
        <p:txBody>
          <a:bodyPr wrap="none" rtlCol="0">
            <a:spAutoFit/>
          </a:bodyPr>
          <a:lstStyle/>
          <a:p>
            <a:r>
              <a:rPr lang="ja-JP" altLang="en-US" sz="3200" dirty="0"/>
              <a:t>上位</a:t>
            </a:r>
            <a:r>
              <a:rPr kumimoji="1" lang="ja-JP" altLang="en-US" sz="3200" dirty="0"/>
              <a:t>ドメイン </a:t>
            </a:r>
            <a:r>
              <a:rPr kumimoji="1" lang="en-US" altLang="ja-JP" sz="3200" dirty="0"/>
              <a:t>DNS </a:t>
            </a:r>
            <a:r>
              <a:rPr kumimoji="1" lang="ja-JP" altLang="en-US" sz="3200" dirty="0"/>
              <a:t>サーバが</a:t>
            </a:r>
            <a:endParaRPr kumimoji="1" lang="en-US" altLang="ja-JP" sz="3200" dirty="0"/>
          </a:p>
          <a:p>
            <a:r>
              <a:rPr lang="ja-JP" altLang="en-US" sz="3200" dirty="0"/>
              <a:t>下位</a:t>
            </a:r>
            <a:r>
              <a:rPr kumimoji="1" lang="ja-JP" altLang="en-US" sz="3200" dirty="0"/>
              <a:t>ドメイン</a:t>
            </a:r>
            <a:r>
              <a:rPr lang="ja-JP" altLang="en-US" sz="3200" dirty="0"/>
              <a:t> </a:t>
            </a:r>
            <a:r>
              <a:rPr lang="en-US" altLang="ja-JP" sz="3200" dirty="0"/>
              <a:t>DNS </a:t>
            </a:r>
            <a:r>
              <a:rPr lang="ja-JP" altLang="en-US" sz="3200" dirty="0"/>
              <a:t>サーバに</a:t>
            </a:r>
            <a:endParaRPr lang="en-US" altLang="ja-JP" sz="3200" dirty="0"/>
          </a:p>
          <a:p>
            <a:r>
              <a:rPr lang="ja-JP" altLang="en-US" sz="3200" dirty="0"/>
              <a:t>それ以下の</a:t>
            </a:r>
            <a:r>
              <a:rPr kumimoji="1" lang="ja-JP" altLang="en-US" sz="3200" dirty="0"/>
              <a:t>ドメインの</a:t>
            </a:r>
            <a:r>
              <a:rPr lang="ja-JP" altLang="en-US" sz="3200" dirty="0"/>
              <a:t>（対応</a:t>
            </a:r>
            <a:endParaRPr lang="en-US" altLang="ja-JP" sz="3200" dirty="0"/>
          </a:p>
          <a:p>
            <a:r>
              <a:rPr lang="ja-JP" altLang="en-US" sz="3200" dirty="0"/>
              <a:t>づけの）管理権限</a:t>
            </a:r>
            <a:r>
              <a:rPr kumimoji="1" lang="ja-JP" altLang="en-US" sz="3200" dirty="0"/>
              <a:t>を</a:t>
            </a:r>
            <a:r>
              <a:rPr kumimoji="1" lang="ja-JP" altLang="en-US" sz="3200" dirty="0" err="1"/>
              <a:t>委譲す</a:t>
            </a:r>
            <a:endParaRPr kumimoji="1" lang="en-US" altLang="ja-JP" sz="3200" dirty="0"/>
          </a:p>
          <a:p>
            <a:r>
              <a:rPr kumimoji="1" lang="ja-JP" altLang="en-US" sz="3200" dirty="0"/>
              <a:t>ること</a:t>
            </a:r>
          </a:p>
        </p:txBody>
      </p:sp>
      <p:sp>
        <p:nvSpPr>
          <p:cNvPr id="25" name="円/楕円 24"/>
          <p:cNvSpPr/>
          <p:nvPr/>
        </p:nvSpPr>
        <p:spPr>
          <a:xfrm>
            <a:off x="7190317" y="4730732"/>
            <a:ext cx="1249343" cy="734083"/>
          </a:xfrm>
          <a:prstGeom prst="ellipse">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26"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358" y="2045998"/>
            <a:ext cx="548314" cy="856740"/>
          </a:xfrm>
          <a:prstGeom prst="rect">
            <a:avLst/>
          </a:prstGeom>
        </p:spPr>
      </p:pic>
      <p:pic>
        <p:nvPicPr>
          <p:cNvPr id="27"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831" y="4241033"/>
            <a:ext cx="548314" cy="856740"/>
          </a:xfrm>
          <a:prstGeom prst="rect">
            <a:avLst/>
          </a:prstGeom>
        </p:spPr>
      </p:pic>
      <p:sp>
        <p:nvSpPr>
          <p:cNvPr id="19" name="二等辺三角形 18"/>
          <p:cNvSpPr/>
          <p:nvPr/>
        </p:nvSpPr>
        <p:spPr>
          <a:xfrm>
            <a:off x="6389694" y="4270906"/>
            <a:ext cx="2850587" cy="2457402"/>
          </a:xfrm>
          <a:prstGeom prst="triangle">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矢印コネクタ 27"/>
          <p:cNvCxnSpPr/>
          <p:nvPr/>
        </p:nvCxnSpPr>
        <p:spPr>
          <a:xfrm flipH="1">
            <a:off x="6965012" y="5548020"/>
            <a:ext cx="73025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7806477" y="5548020"/>
            <a:ext cx="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7938581" y="5548020"/>
            <a:ext cx="714375"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6411532" y="803337"/>
            <a:ext cx="2275268" cy="908864"/>
          </a:xfrm>
          <a:prstGeom prst="wedgeEllipseCallout">
            <a:avLst>
              <a:gd name="adj1" fmla="val 5235"/>
              <a:gd name="adj2" fmla="val 82894"/>
            </a:avLst>
          </a:prstGeom>
          <a:noFill/>
          <a:ln>
            <a:solidFill>
              <a:schemeClr val="tx1"/>
            </a:solidFill>
          </a:ln>
        </p:spPr>
        <p:txBody>
          <a:bodyPr wrap="square" rtlCol="0">
            <a:spAutoFit/>
          </a:bodyPr>
          <a:lstStyle/>
          <a:p>
            <a:r>
              <a:rPr lang="en-US" altLang="ja-JP" dirty="0"/>
              <a:t>ex.jp </a:t>
            </a:r>
            <a:r>
              <a:rPr lang="ja-JP" altLang="en-US" dirty="0"/>
              <a:t>以下はお前に任せた</a:t>
            </a:r>
            <a:endParaRPr kumimoji="1" lang="ja-JP" altLang="en-US" dirty="0"/>
          </a:p>
        </p:txBody>
      </p:sp>
      <p:sp>
        <p:nvSpPr>
          <p:cNvPr id="34" name="テキスト ボックス 33"/>
          <p:cNvSpPr txBox="1"/>
          <p:nvPr/>
        </p:nvSpPr>
        <p:spPr>
          <a:xfrm>
            <a:off x="7012237" y="5869573"/>
            <a:ext cx="1620957" cy="523220"/>
          </a:xfrm>
          <a:prstGeom prst="rect">
            <a:avLst/>
          </a:prstGeom>
          <a:solidFill>
            <a:schemeClr val="bg1">
              <a:alpha val="70000"/>
            </a:schemeClr>
          </a:solidFill>
        </p:spPr>
        <p:txBody>
          <a:bodyPr wrap="none" rtlCol="0">
            <a:spAutoFit/>
          </a:bodyPr>
          <a:lstStyle/>
          <a:p>
            <a:r>
              <a:rPr lang="ja-JP" altLang="en-US" sz="2800" dirty="0"/>
              <a:t>管理権限</a:t>
            </a:r>
            <a:endParaRPr kumimoji="1" lang="ja-JP" altLang="en-US" sz="2800" dirty="0"/>
          </a:p>
        </p:txBody>
      </p:sp>
      <p:sp>
        <p:nvSpPr>
          <p:cNvPr id="35" name="テキスト ボックス 34"/>
          <p:cNvSpPr txBox="1"/>
          <p:nvPr/>
        </p:nvSpPr>
        <p:spPr>
          <a:xfrm>
            <a:off x="418244" y="4149143"/>
            <a:ext cx="5102679" cy="2062103"/>
          </a:xfrm>
          <a:prstGeom prst="rect">
            <a:avLst/>
          </a:prstGeom>
          <a:noFill/>
        </p:spPr>
        <p:txBody>
          <a:bodyPr wrap="none" rtlCol="0">
            <a:spAutoFit/>
          </a:bodyPr>
          <a:lstStyle/>
          <a:p>
            <a:endParaRPr lang="en-US" altLang="ja-JP" sz="3200" dirty="0"/>
          </a:p>
          <a:p>
            <a:r>
              <a:rPr lang="ja-JP" altLang="en-US" sz="3200" dirty="0"/>
              <a:t>委任される側はその証として</a:t>
            </a:r>
            <a:endParaRPr lang="en-US" altLang="ja-JP" sz="3200" dirty="0"/>
          </a:p>
          <a:p>
            <a:r>
              <a:rPr lang="ja-JP" altLang="en-US" sz="3200" dirty="0"/>
              <a:t>自身の情報（委任情報）を委</a:t>
            </a:r>
            <a:endParaRPr lang="en-US" altLang="ja-JP" sz="3200" dirty="0"/>
          </a:p>
          <a:p>
            <a:r>
              <a:rPr lang="ja-JP" altLang="en-US" sz="3200" dirty="0"/>
              <a:t>任する側に登録する</a:t>
            </a:r>
            <a:endParaRPr lang="en-US" altLang="ja-JP" sz="3200" dirty="0"/>
          </a:p>
        </p:txBody>
      </p:sp>
      <p:cxnSp>
        <p:nvCxnSpPr>
          <p:cNvPr id="37" name="直線矢印コネクタ 36"/>
          <p:cNvCxnSpPr/>
          <p:nvPr/>
        </p:nvCxnSpPr>
        <p:spPr>
          <a:xfrm flipV="1">
            <a:off x="7847054" y="3330823"/>
            <a:ext cx="0" cy="828466"/>
          </a:xfrm>
          <a:prstGeom prst="straightConnector1">
            <a:avLst/>
          </a:prstGeom>
          <a:ln w="444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8127788" y="3627895"/>
            <a:ext cx="955199" cy="578882"/>
          </a:xfrm>
          <a:prstGeom prst="wedgeRoundRectCallout">
            <a:avLst>
              <a:gd name="adj1" fmla="val -72869"/>
              <a:gd name="adj2" fmla="val -22996"/>
              <a:gd name="adj3" fmla="val 16667"/>
            </a:avLst>
          </a:prstGeom>
          <a:noFill/>
          <a:ln>
            <a:solidFill>
              <a:schemeClr val="tx1"/>
            </a:solidFill>
          </a:ln>
        </p:spPr>
        <p:txBody>
          <a:bodyPr wrap="none" rtlCol="0">
            <a:spAutoFit/>
          </a:bodyPr>
          <a:lstStyle/>
          <a:p>
            <a:r>
              <a:rPr lang="ja-JP" altLang="en-US" sz="2800" dirty="0"/>
              <a:t>登録</a:t>
            </a:r>
            <a:endParaRPr kumimoji="1" lang="ja-JP" altLang="en-US" sz="2800" dirty="0"/>
          </a:p>
        </p:txBody>
      </p:sp>
    </p:spTree>
    <p:extLst>
      <p:ext uri="{BB962C8B-B14F-4D97-AF65-F5344CB8AC3E}">
        <p14:creationId xmlns:p14="http://schemas.microsoft.com/office/powerpoint/2010/main" val="233717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円/楕円 33">
            <a:extLst>
              <a:ext uri="{FF2B5EF4-FFF2-40B4-BE49-F238E27FC236}">
                <a16:creationId xmlns:a16="http://schemas.microsoft.com/office/drawing/2014/main" id="{CD50C8D6-7A52-4AEA-BC3B-EE4F13933261}"/>
              </a:ext>
            </a:extLst>
          </p:cNvPr>
          <p:cNvSpPr/>
          <p:nvPr/>
        </p:nvSpPr>
        <p:spPr>
          <a:xfrm rot="3340497">
            <a:off x="6512457" y="808890"/>
            <a:ext cx="2793787" cy="208018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rot="8353164">
            <a:off x="6057250" y="1938400"/>
            <a:ext cx="2087127" cy="4559062"/>
          </a:xfrm>
          <a:prstGeom prst="ellipse">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ゾーン</a:t>
            </a:r>
          </a:p>
        </p:txBody>
      </p:sp>
      <p:sp>
        <p:nvSpPr>
          <p:cNvPr id="3" name="コンテンツ プレースホルダー 2"/>
          <p:cNvSpPr>
            <a:spLocks noGrp="1"/>
          </p:cNvSpPr>
          <p:nvPr>
            <p:ph idx="1"/>
          </p:nvPr>
        </p:nvSpPr>
        <p:spPr>
          <a:xfrm>
            <a:off x="204960" y="1549083"/>
            <a:ext cx="4301725" cy="4368114"/>
          </a:xfrm>
        </p:spPr>
        <p:txBody>
          <a:bodyPr>
            <a:noAutofit/>
          </a:bodyPr>
          <a:lstStyle/>
          <a:p>
            <a:r>
              <a:rPr lang="ja-JP" altLang="en-US" sz="2800" dirty="0"/>
              <a:t>管理権限の及ぶ範囲</a:t>
            </a:r>
            <a:endParaRPr lang="en-US" altLang="ja-JP" sz="2800" dirty="0"/>
          </a:p>
          <a:p>
            <a:pPr lvl="1"/>
            <a:r>
              <a:rPr lang="ja-JP" altLang="en-US" sz="2400" dirty="0"/>
              <a:t>委任と登録によって形成される階層構造</a:t>
            </a:r>
            <a:endParaRPr lang="en-US" altLang="ja-JP" sz="2400" dirty="0"/>
          </a:p>
          <a:p>
            <a:pPr lvl="1"/>
            <a:endParaRPr lang="en-US" altLang="ja-JP" sz="2400" dirty="0"/>
          </a:p>
          <a:p>
            <a:pPr lvl="1"/>
            <a:r>
              <a:rPr lang="ja-JP" altLang="en-US" sz="2400" dirty="0"/>
              <a:t>委任⇔登録の関係を持つサーバ同士はゾーンからは外れる</a:t>
            </a:r>
            <a:endParaRPr lang="en-US" altLang="ja-JP" sz="2400" dirty="0"/>
          </a:p>
          <a:p>
            <a:pPr lvl="2"/>
            <a:r>
              <a:rPr lang="en-US" altLang="ja-JP" sz="1600" dirty="0"/>
              <a:t>NS</a:t>
            </a:r>
            <a:r>
              <a:rPr lang="ja-JP" altLang="en-US" sz="1600" dirty="0"/>
              <a:t>レコードを付与することでゾーンから外し委任</a:t>
            </a:r>
            <a:endParaRPr lang="en-US" altLang="ja-JP" sz="1600" dirty="0"/>
          </a:p>
          <a:p>
            <a:pPr lvl="2"/>
            <a:r>
              <a:rPr lang="ja-JP" altLang="en-US" sz="1600" dirty="0"/>
              <a:t>ゾーンとは異なる状態の関係になる。</a:t>
            </a:r>
            <a:endParaRPr lang="en-US" altLang="ja-JP" sz="1600" dirty="0"/>
          </a:p>
          <a:p>
            <a:pPr marL="548640" lvl="2" indent="0">
              <a:buNone/>
            </a:pPr>
            <a:endParaRPr lang="en-US" altLang="ja-JP" sz="1600" dirty="0"/>
          </a:p>
        </p:txBody>
      </p:sp>
      <p:cxnSp>
        <p:nvCxnSpPr>
          <p:cNvPr id="5" name="直線矢印コネクタ 4"/>
          <p:cNvCxnSpPr>
            <a:cxnSpLocks/>
          </p:cNvCxnSpPr>
          <p:nvPr/>
        </p:nvCxnSpPr>
        <p:spPr>
          <a:xfrm>
            <a:off x="7568504" y="1785550"/>
            <a:ext cx="776943" cy="5013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a:cxnSpLocks/>
          </p:cNvCxnSpPr>
          <p:nvPr/>
        </p:nvCxnSpPr>
        <p:spPr>
          <a:xfrm flipH="1">
            <a:off x="6129008" y="1696350"/>
            <a:ext cx="764049" cy="717932"/>
          </a:xfrm>
          <a:prstGeom prst="straightConnector1">
            <a:avLst/>
          </a:prstGeom>
          <a:ln w="444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a:cxnSpLocks/>
          </p:cNvCxnSpPr>
          <p:nvPr/>
        </p:nvCxnSpPr>
        <p:spPr>
          <a:xfrm>
            <a:off x="7246620" y="1785550"/>
            <a:ext cx="105988" cy="60057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 name="円/楕円 7"/>
          <p:cNvSpPr/>
          <p:nvPr/>
        </p:nvSpPr>
        <p:spPr>
          <a:xfrm>
            <a:off x="6722381" y="1350712"/>
            <a:ext cx="846123" cy="345638"/>
          </a:xfrm>
          <a:prstGeom prst="ellipse">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9" name="図 8"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979" y="3096801"/>
            <a:ext cx="1303159" cy="492301"/>
          </a:xfrm>
          <a:prstGeom prst="rect">
            <a:avLst/>
          </a:prstGeom>
        </p:spPr>
      </p:pic>
      <p:pic>
        <p:nvPicPr>
          <p:cNvPr id="10" name="図 9"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219" y="2386124"/>
            <a:ext cx="341353" cy="341353"/>
          </a:xfrm>
          <a:prstGeom prst="rect">
            <a:avLst/>
          </a:prstGeom>
        </p:spPr>
      </p:pic>
      <p:pic>
        <p:nvPicPr>
          <p:cNvPr id="11" name="図 10"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447" y="2286900"/>
            <a:ext cx="341353" cy="341353"/>
          </a:xfrm>
          <a:prstGeom prst="rect">
            <a:avLst/>
          </a:prstGeom>
        </p:spPr>
      </p:pic>
      <p:cxnSp>
        <p:nvCxnSpPr>
          <p:cNvPr id="12" name="直線矢印コネクタ 11"/>
          <p:cNvCxnSpPr>
            <a:cxnSpLocks/>
          </p:cNvCxnSpPr>
          <p:nvPr/>
        </p:nvCxnSpPr>
        <p:spPr>
          <a:xfrm>
            <a:off x="6268229" y="3531662"/>
            <a:ext cx="375544" cy="110129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5" name="図 14"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832" y="5041977"/>
            <a:ext cx="1106727" cy="570041"/>
          </a:xfrm>
          <a:prstGeom prst="rect">
            <a:avLst/>
          </a:prstGeom>
        </p:spPr>
      </p:pic>
      <p:pic>
        <p:nvPicPr>
          <p:cNvPr id="17" name="図 16"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704" y="4996268"/>
            <a:ext cx="341353" cy="341353"/>
          </a:xfrm>
          <a:prstGeom prst="rect">
            <a:avLst/>
          </a:prstGeom>
        </p:spPr>
      </p:pic>
      <p:sp>
        <p:nvSpPr>
          <p:cNvPr id="18" name="テキスト ボックス 17"/>
          <p:cNvSpPr txBox="1"/>
          <p:nvPr/>
        </p:nvSpPr>
        <p:spPr>
          <a:xfrm>
            <a:off x="5004559" y="881327"/>
            <a:ext cx="1366080" cy="369332"/>
          </a:xfrm>
          <a:prstGeom prst="rect">
            <a:avLst/>
          </a:prstGeom>
          <a:noFill/>
        </p:spPr>
        <p:txBody>
          <a:bodyPr wrap="none" rtlCol="0">
            <a:spAutoFit/>
          </a:bodyPr>
          <a:lstStyle/>
          <a:p>
            <a:r>
              <a:rPr lang="ja-JP" altLang="en-US" dirty="0"/>
              <a:t>上位</a:t>
            </a:r>
            <a:r>
              <a:rPr kumimoji="1" lang="ja-JP" altLang="en-US" dirty="0"/>
              <a:t>ドメイン</a:t>
            </a:r>
          </a:p>
        </p:txBody>
      </p:sp>
      <p:sp>
        <p:nvSpPr>
          <p:cNvPr id="19" name="テキスト ボックス 18"/>
          <p:cNvSpPr txBox="1"/>
          <p:nvPr/>
        </p:nvSpPr>
        <p:spPr>
          <a:xfrm>
            <a:off x="4821702" y="2840708"/>
            <a:ext cx="904415" cy="369332"/>
          </a:xfrm>
          <a:prstGeom prst="rect">
            <a:avLst/>
          </a:prstGeom>
          <a:noFill/>
        </p:spPr>
        <p:txBody>
          <a:bodyPr wrap="none" rtlCol="0">
            <a:spAutoFit/>
          </a:bodyPr>
          <a:lstStyle/>
          <a:p>
            <a:r>
              <a:rPr kumimoji="1" lang="ja-JP" altLang="en-US" dirty="0"/>
              <a:t>ドメイン</a:t>
            </a:r>
          </a:p>
        </p:txBody>
      </p:sp>
      <p:sp>
        <p:nvSpPr>
          <p:cNvPr id="20" name="テキスト ボックス 19"/>
          <p:cNvSpPr txBox="1"/>
          <p:nvPr/>
        </p:nvSpPr>
        <p:spPr>
          <a:xfrm>
            <a:off x="4173899" y="5463705"/>
            <a:ext cx="1366080" cy="369332"/>
          </a:xfrm>
          <a:prstGeom prst="rect">
            <a:avLst/>
          </a:prstGeom>
          <a:noFill/>
        </p:spPr>
        <p:txBody>
          <a:bodyPr wrap="none" rtlCol="0">
            <a:spAutoFit/>
          </a:bodyPr>
          <a:lstStyle/>
          <a:p>
            <a:r>
              <a:rPr lang="ja-JP" altLang="en-US" dirty="0"/>
              <a:t>下位</a:t>
            </a:r>
            <a:r>
              <a:rPr kumimoji="1" lang="ja-JP" altLang="en-US" dirty="0"/>
              <a:t>ドメイン</a:t>
            </a:r>
          </a:p>
        </p:txBody>
      </p:sp>
      <p:pic>
        <p:nvPicPr>
          <p:cNvPr id="23"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479" y="2512969"/>
            <a:ext cx="548314" cy="856740"/>
          </a:xfrm>
          <a:prstGeom prst="rect">
            <a:avLst/>
          </a:prstGeom>
        </p:spPr>
      </p:pic>
      <p:pic>
        <p:nvPicPr>
          <p:cNvPr id="25" name="図 24"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375" y="5032401"/>
            <a:ext cx="1106727" cy="570041"/>
          </a:xfrm>
          <a:prstGeom prst="rect">
            <a:avLst/>
          </a:prstGeom>
        </p:spPr>
      </p:pic>
      <p:pic>
        <p:nvPicPr>
          <p:cNvPr id="2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922" y="4718866"/>
            <a:ext cx="412017" cy="643776"/>
          </a:xfrm>
          <a:prstGeom prst="rect">
            <a:avLst/>
          </a:prstGeom>
        </p:spPr>
      </p:pic>
      <p:sp>
        <p:nvSpPr>
          <p:cNvPr id="31" name="テキスト ボックス 30"/>
          <p:cNvSpPr txBox="1"/>
          <p:nvPr/>
        </p:nvSpPr>
        <p:spPr>
          <a:xfrm>
            <a:off x="5634242" y="1299437"/>
            <a:ext cx="846653" cy="510778"/>
          </a:xfrm>
          <a:prstGeom prst="wedgeRoundRectCallout">
            <a:avLst>
              <a:gd name="adj1" fmla="val 78083"/>
              <a:gd name="adj2" fmla="val 61188"/>
              <a:gd name="adj3" fmla="val 16667"/>
            </a:avLst>
          </a:prstGeom>
          <a:noFill/>
          <a:ln>
            <a:solidFill>
              <a:schemeClr val="tx1"/>
            </a:solidFill>
          </a:ln>
        </p:spPr>
        <p:txBody>
          <a:bodyPr wrap="none" rtlCol="0">
            <a:spAutoFit/>
          </a:bodyPr>
          <a:lstStyle/>
          <a:p>
            <a:r>
              <a:rPr kumimoji="1" lang="ja-JP" altLang="en-US" sz="2400" dirty="0"/>
              <a:t>委任</a:t>
            </a:r>
          </a:p>
        </p:txBody>
      </p:sp>
      <p:pic>
        <p:nvPicPr>
          <p:cNvPr id="35"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922" y="4690561"/>
            <a:ext cx="412017" cy="643776"/>
          </a:xfrm>
          <a:prstGeom prst="rect">
            <a:avLst/>
          </a:prstGeom>
        </p:spPr>
      </p:pic>
      <p:pic>
        <p:nvPicPr>
          <p:cNvPr id="3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122" y="912635"/>
            <a:ext cx="412017" cy="643776"/>
          </a:xfrm>
          <a:prstGeom prst="rect">
            <a:avLst/>
          </a:prstGeom>
        </p:spPr>
      </p:pic>
      <p:sp>
        <p:nvSpPr>
          <p:cNvPr id="42" name="正方形/長方形 41"/>
          <p:cNvSpPr/>
          <p:nvPr/>
        </p:nvSpPr>
        <p:spPr>
          <a:xfrm>
            <a:off x="5657880" y="6129381"/>
            <a:ext cx="604818" cy="42013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268229" y="6153664"/>
            <a:ext cx="2380780" cy="646331"/>
          </a:xfrm>
          <a:prstGeom prst="rect">
            <a:avLst/>
          </a:prstGeom>
          <a:noFill/>
        </p:spPr>
        <p:txBody>
          <a:bodyPr wrap="none" rtlCol="0">
            <a:spAutoFit/>
          </a:bodyPr>
          <a:lstStyle/>
          <a:p>
            <a:r>
              <a:rPr kumimoji="1" lang="ja-JP" altLang="en-US" dirty="0"/>
              <a:t>：</a:t>
            </a:r>
            <a:r>
              <a:rPr kumimoji="1" lang="en-US" altLang="ja-JP" dirty="0"/>
              <a:t>ex.jp </a:t>
            </a:r>
            <a:r>
              <a:rPr kumimoji="1" lang="ja-JP" altLang="en-US" dirty="0"/>
              <a:t>の </a:t>
            </a:r>
            <a:r>
              <a:rPr kumimoji="1" lang="en-US" altLang="ja-JP" dirty="0"/>
              <a:t>DNS </a:t>
            </a:r>
            <a:r>
              <a:rPr kumimoji="1" lang="ja-JP" altLang="en-US" dirty="0"/>
              <a:t>サーバ</a:t>
            </a:r>
            <a:endParaRPr kumimoji="1" lang="en-US" altLang="ja-JP" dirty="0"/>
          </a:p>
          <a:p>
            <a:r>
              <a:rPr lang="en-US" altLang="ja-JP" dirty="0"/>
              <a:t>  </a:t>
            </a:r>
            <a:r>
              <a:rPr lang="ja-JP" altLang="en-US" dirty="0"/>
              <a:t>の</a:t>
            </a:r>
            <a:r>
              <a:rPr kumimoji="1" lang="ja-JP" altLang="en-US" dirty="0"/>
              <a:t>ゾーン</a:t>
            </a:r>
          </a:p>
        </p:txBody>
      </p:sp>
      <p:sp>
        <p:nvSpPr>
          <p:cNvPr id="44" name="テキスト ボックス 43"/>
          <p:cNvSpPr txBox="1"/>
          <p:nvPr/>
        </p:nvSpPr>
        <p:spPr>
          <a:xfrm>
            <a:off x="7636558" y="1444376"/>
            <a:ext cx="364202" cy="369332"/>
          </a:xfrm>
          <a:prstGeom prst="rect">
            <a:avLst/>
          </a:prstGeom>
          <a:noFill/>
        </p:spPr>
        <p:txBody>
          <a:bodyPr wrap="none" rtlCol="0">
            <a:spAutoFit/>
          </a:bodyPr>
          <a:lstStyle/>
          <a:p>
            <a:r>
              <a:rPr kumimoji="1" lang="en-US" altLang="ja-JP" dirty="0" err="1"/>
              <a:t>jp</a:t>
            </a:r>
            <a:endParaRPr kumimoji="1" lang="ja-JP" altLang="en-US" dirty="0"/>
          </a:p>
        </p:txBody>
      </p:sp>
      <p:sp>
        <p:nvSpPr>
          <p:cNvPr id="45" name="テキスト ボックス 44"/>
          <p:cNvSpPr txBox="1"/>
          <p:nvPr/>
        </p:nvSpPr>
        <p:spPr>
          <a:xfrm>
            <a:off x="6744355" y="3162330"/>
            <a:ext cx="671979" cy="369332"/>
          </a:xfrm>
          <a:prstGeom prst="rect">
            <a:avLst/>
          </a:prstGeom>
          <a:noFill/>
        </p:spPr>
        <p:txBody>
          <a:bodyPr wrap="none" rtlCol="0">
            <a:spAutoFit/>
          </a:bodyPr>
          <a:lstStyle/>
          <a:p>
            <a:r>
              <a:rPr kumimoji="1" lang="en-US" altLang="ja-JP" dirty="0"/>
              <a:t>ex.jp</a:t>
            </a:r>
            <a:endParaRPr kumimoji="1" lang="ja-JP" altLang="en-US" dirty="0"/>
          </a:p>
        </p:txBody>
      </p:sp>
      <p:sp>
        <p:nvSpPr>
          <p:cNvPr id="48" name="テキスト ボックス 47"/>
          <p:cNvSpPr txBox="1"/>
          <p:nvPr/>
        </p:nvSpPr>
        <p:spPr>
          <a:xfrm>
            <a:off x="5578627" y="5502504"/>
            <a:ext cx="864339" cy="369332"/>
          </a:xfrm>
          <a:prstGeom prst="rect">
            <a:avLst/>
          </a:prstGeom>
          <a:noFill/>
        </p:spPr>
        <p:txBody>
          <a:bodyPr wrap="none" rtlCol="0">
            <a:spAutoFit/>
          </a:bodyPr>
          <a:lstStyle/>
          <a:p>
            <a:r>
              <a:rPr kumimoji="1" lang="en-US" altLang="ja-JP" dirty="0"/>
              <a:t>a.ex.jp</a:t>
            </a:r>
            <a:endParaRPr kumimoji="1" lang="ja-JP" altLang="en-US" dirty="0"/>
          </a:p>
        </p:txBody>
      </p:sp>
      <p:sp>
        <p:nvSpPr>
          <p:cNvPr id="49" name="テキスト ボックス 48"/>
          <p:cNvSpPr txBox="1"/>
          <p:nvPr/>
        </p:nvSpPr>
        <p:spPr>
          <a:xfrm>
            <a:off x="6643773" y="5396449"/>
            <a:ext cx="864339" cy="369332"/>
          </a:xfrm>
          <a:prstGeom prst="rect">
            <a:avLst/>
          </a:prstGeom>
          <a:noFill/>
        </p:spPr>
        <p:txBody>
          <a:bodyPr wrap="none" rtlCol="0">
            <a:spAutoFit/>
          </a:bodyPr>
          <a:lstStyle/>
          <a:p>
            <a:r>
              <a:rPr lang="en-US" altLang="ja-JP" dirty="0"/>
              <a:t>b</a:t>
            </a:r>
            <a:r>
              <a:rPr kumimoji="1" lang="en-US" altLang="ja-JP" dirty="0"/>
              <a:t>.ex.jp</a:t>
            </a:r>
            <a:endParaRPr kumimoji="1" lang="ja-JP" altLang="en-US" dirty="0"/>
          </a:p>
        </p:txBody>
      </p:sp>
      <p:sp>
        <p:nvSpPr>
          <p:cNvPr id="50" name="テキスト ボックス 49"/>
          <p:cNvSpPr txBox="1"/>
          <p:nvPr/>
        </p:nvSpPr>
        <p:spPr>
          <a:xfrm>
            <a:off x="8234885" y="5547865"/>
            <a:ext cx="851515" cy="369332"/>
          </a:xfrm>
          <a:prstGeom prst="rect">
            <a:avLst/>
          </a:prstGeom>
          <a:noFill/>
        </p:spPr>
        <p:txBody>
          <a:bodyPr wrap="none" rtlCol="0">
            <a:spAutoFit/>
          </a:bodyPr>
          <a:lstStyle/>
          <a:p>
            <a:r>
              <a:rPr lang="en-US" altLang="ja-JP" dirty="0"/>
              <a:t>c</a:t>
            </a:r>
            <a:r>
              <a:rPr kumimoji="1" lang="en-US" altLang="ja-JP" dirty="0"/>
              <a:t>.ex.jp</a:t>
            </a:r>
            <a:endParaRPr kumimoji="1" lang="ja-JP" altLang="en-US" dirty="0"/>
          </a:p>
        </p:txBody>
      </p:sp>
      <p:sp>
        <p:nvSpPr>
          <p:cNvPr id="56" name="正方形/長方形 55">
            <a:extLst>
              <a:ext uri="{FF2B5EF4-FFF2-40B4-BE49-F238E27FC236}">
                <a16:creationId xmlns:a16="http://schemas.microsoft.com/office/drawing/2014/main" id="{B61B4DF0-5B01-4266-AF97-4FED86BD7DF3}"/>
              </a:ext>
            </a:extLst>
          </p:cNvPr>
          <p:cNvSpPr/>
          <p:nvPr/>
        </p:nvSpPr>
        <p:spPr>
          <a:xfrm>
            <a:off x="2421793" y="6046537"/>
            <a:ext cx="604818" cy="42013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75FE6671-CEAC-40E4-B5CB-B8C6ECBDB5E7}"/>
              </a:ext>
            </a:extLst>
          </p:cNvPr>
          <p:cNvSpPr txBox="1"/>
          <p:nvPr/>
        </p:nvSpPr>
        <p:spPr>
          <a:xfrm>
            <a:off x="3032142" y="6070820"/>
            <a:ext cx="2137124" cy="646331"/>
          </a:xfrm>
          <a:prstGeom prst="rect">
            <a:avLst/>
          </a:prstGeom>
          <a:noFill/>
        </p:spPr>
        <p:txBody>
          <a:bodyPr wrap="none" rtlCol="0">
            <a:spAutoFit/>
          </a:bodyPr>
          <a:lstStyle/>
          <a:p>
            <a:r>
              <a:rPr kumimoji="1" lang="ja-JP" altLang="en-US" dirty="0"/>
              <a:t>：</a:t>
            </a:r>
            <a:r>
              <a:rPr kumimoji="1" lang="en-US" altLang="ja-JP" dirty="0" err="1"/>
              <a:t>jp</a:t>
            </a:r>
            <a:r>
              <a:rPr kumimoji="1" lang="en-US" altLang="ja-JP" dirty="0"/>
              <a:t> </a:t>
            </a:r>
            <a:r>
              <a:rPr kumimoji="1" lang="ja-JP" altLang="en-US" dirty="0"/>
              <a:t>の </a:t>
            </a:r>
            <a:r>
              <a:rPr kumimoji="1" lang="en-US" altLang="ja-JP" dirty="0"/>
              <a:t>DNS </a:t>
            </a:r>
            <a:r>
              <a:rPr kumimoji="1" lang="ja-JP" altLang="en-US" dirty="0"/>
              <a:t>サーバ</a:t>
            </a:r>
            <a:endParaRPr kumimoji="1" lang="en-US" altLang="ja-JP" dirty="0"/>
          </a:p>
          <a:p>
            <a:r>
              <a:rPr lang="en-US" altLang="ja-JP" dirty="0"/>
              <a:t>  </a:t>
            </a:r>
            <a:r>
              <a:rPr lang="ja-JP" altLang="en-US" dirty="0"/>
              <a:t>の</a:t>
            </a:r>
            <a:r>
              <a:rPr kumimoji="1" lang="ja-JP" altLang="en-US" dirty="0"/>
              <a:t>ゾーン</a:t>
            </a:r>
          </a:p>
        </p:txBody>
      </p:sp>
      <p:cxnSp>
        <p:nvCxnSpPr>
          <p:cNvPr id="59" name="直線矢印コネクタ 58">
            <a:extLst>
              <a:ext uri="{FF2B5EF4-FFF2-40B4-BE49-F238E27FC236}">
                <a16:creationId xmlns:a16="http://schemas.microsoft.com/office/drawing/2014/main" id="{B1106DFA-16F1-4DF7-9F69-27254E19E723}"/>
              </a:ext>
            </a:extLst>
          </p:cNvPr>
          <p:cNvCxnSpPr>
            <a:cxnSpLocks/>
          </p:cNvCxnSpPr>
          <p:nvPr/>
        </p:nvCxnSpPr>
        <p:spPr>
          <a:xfrm>
            <a:off x="6643773" y="3451860"/>
            <a:ext cx="1365149" cy="11811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6FF646A9-3A95-445A-A786-203B9F2322EC}"/>
              </a:ext>
            </a:extLst>
          </p:cNvPr>
          <p:cNvCxnSpPr>
            <a:cxnSpLocks/>
          </p:cNvCxnSpPr>
          <p:nvPr/>
        </p:nvCxnSpPr>
        <p:spPr>
          <a:xfrm flipH="1">
            <a:off x="5726117" y="3560797"/>
            <a:ext cx="222448" cy="1072163"/>
          </a:xfrm>
          <a:prstGeom prst="straightConnector1">
            <a:avLst/>
          </a:prstGeom>
          <a:ln w="4445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74" name="テキスト ボックス 73">
            <a:extLst>
              <a:ext uri="{FF2B5EF4-FFF2-40B4-BE49-F238E27FC236}">
                <a16:creationId xmlns:a16="http://schemas.microsoft.com/office/drawing/2014/main" id="{FFCE6B02-A3E4-4F2F-A656-E7C8715BACD4}"/>
              </a:ext>
            </a:extLst>
          </p:cNvPr>
          <p:cNvSpPr txBox="1"/>
          <p:nvPr/>
        </p:nvSpPr>
        <p:spPr>
          <a:xfrm>
            <a:off x="4661505" y="3607526"/>
            <a:ext cx="846653" cy="510778"/>
          </a:xfrm>
          <a:prstGeom prst="wedgeRoundRectCallout">
            <a:avLst>
              <a:gd name="adj1" fmla="val 78083"/>
              <a:gd name="adj2" fmla="val 61188"/>
              <a:gd name="adj3" fmla="val 16667"/>
            </a:avLst>
          </a:prstGeom>
          <a:noFill/>
          <a:ln>
            <a:solidFill>
              <a:schemeClr val="tx1"/>
            </a:solidFill>
          </a:ln>
        </p:spPr>
        <p:txBody>
          <a:bodyPr wrap="none" rtlCol="0">
            <a:spAutoFit/>
          </a:bodyPr>
          <a:lstStyle/>
          <a:p>
            <a:r>
              <a:rPr kumimoji="1" lang="ja-JP" altLang="en-US" sz="2400" dirty="0"/>
              <a:t>委任</a:t>
            </a:r>
          </a:p>
        </p:txBody>
      </p:sp>
    </p:spTree>
    <p:extLst>
      <p:ext uri="{BB962C8B-B14F-4D97-AF65-F5344CB8AC3E}">
        <p14:creationId xmlns:p14="http://schemas.microsoft.com/office/powerpoint/2010/main" val="190955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34" grpId="0" animBg="1"/>
      <p:bldP spid="42" grpId="0" animBg="1"/>
      <p:bldP spid="43" grpId="0"/>
      <p:bldP spid="56"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5123"/>
            <a:ext cx="8229600" cy="990600"/>
          </a:xfrm>
        </p:spPr>
        <p:txBody>
          <a:bodyPr/>
          <a:lstStyle/>
          <a:p>
            <a:r>
              <a:rPr kumimoji="1" lang="ja-JP" altLang="en-US" dirty="0"/>
              <a:t>権威</a:t>
            </a:r>
            <a:r>
              <a:rPr kumimoji="1" lang="en-US" altLang="ja-JP" dirty="0"/>
              <a:t>DNS </a:t>
            </a:r>
            <a:r>
              <a:rPr kumimoji="1" lang="ja-JP" altLang="en-US" dirty="0"/>
              <a:t>サーバのもつ情報</a:t>
            </a:r>
          </a:p>
        </p:txBody>
      </p:sp>
      <p:sp>
        <p:nvSpPr>
          <p:cNvPr id="3" name="コンテンツ プレースホルダー 2"/>
          <p:cNvSpPr>
            <a:spLocks noGrp="1"/>
          </p:cNvSpPr>
          <p:nvPr>
            <p:ph idx="1"/>
          </p:nvPr>
        </p:nvSpPr>
        <p:spPr>
          <a:xfrm>
            <a:off x="284206" y="1600200"/>
            <a:ext cx="8575589" cy="4876800"/>
          </a:xfrm>
        </p:spPr>
        <p:txBody>
          <a:bodyPr>
            <a:normAutofit/>
          </a:bodyPr>
          <a:lstStyle/>
          <a:p>
            <a:r>
              <a:rPr kumimoji="1" lang="ja-JP" altLang="en-US" sz="3600" dirty="0"/>
              <a:t>結局 </a:t>
            </a:r>
            <a:r>
              <a:rPr lang="ja-JP" altLang="en-US" sz="3600" dirty="0"/>
              <a:t>権威</a:t>
            </a:r>
            <a:r>
              <a:rPr kumimoji="1" lang="en-US" altLang="ja-JP" sz="3600" dirty="0"/>
              <a:t>DNS </a:t>
            </a:r>
            <a:r>
              <a:rPr kumimoji="1" lang="ja-JP" altLang="en-US" sz="3600" dirty="0"/>
              <a:t>サーバが保持するのは，</a:t>
            </a:r>
            <a:endParaRPr kumimoji="1" lang="en-US" altLang="ja-JP" sz="3600" dirty="0"/>
          </a:p>
          <a:p>
            <a:pPr lvl="1"/>
            <a:r>
              <a:rPr lang="ja-JP" altLang="en-US" sz="3200" dirty="0"/>
              <a:t>自身のゾーンのドメイン名・</a:t>
            </a:r>
            <a:r>
              <a:rPr lang="en-US" altLang="ja-JP" sz="3200" dirty="0"/>
              <a:t>IP </a:t>
            </a:r>
            <a:r>
              <a:rPr lang="ja-JP" altLang="en-US" sz="3200" dirty="0"/>
              <a:t>アドレス対応表</a:t>
            </a:r>
            <a:endParaRPr lang="en-US" altLang="ja-JP" sz="3200" dirty="0"/>
          </a:p>
          <a:p>
            <a:pPr lvl="1"/>
            <a:r>
              <a:rPr kumimoji="1" lang="ja-JP" altLang="en-US" sz="3200" dirty="0"/>
              <a:t>委任先の </a:t>
            </a:r>
            <a:r>
              <a:rPr kumimoji="1" lang="en-US" altLang="ja-JP" sz="3200" dirty="0"/>
              <a:t>DNS </a:t>
            </a:r>
            <a:r>
              <a:rPr kumimoji="1" lang="ja-JP" altLang="en-US" sz="3200" dirty="0"/>
              <a:t>サーバ情報（あれば）</a:t>
            </a:r>
            <a:endParaRPr kumimoji="1" lang="en-US" altLang="ja-JP" sz="3200" dirty="0"/>
          </a:p>
        </p:txBody>
      </p:sp>
      <p:sp>
        <p:nvSpPr>
          <p:cNvPr id="4" name="円/楕円 3"/>
          <p:cNvSpPr/>
          <p:nvPr/>
        </p:nvSpPr>
        <p:spPr>
          <a:xfrm>
            <a:off x="948828" y="5508072"/>
            <a:ext cx="2361452" cy="696105"/>
          </a:xfrm>
          <a:prstGeom prst="ellipse">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603" y="4134635"/>
            <a:ext cx="1149902" cy="1796720"/>
          </a:xfrm>
          <a:prstGeom prst="rect">
            <a:avLst/>
          </a:prstGeom>
        </p:spPr>
      </p:pic>
      <p:sp>
        <p:nvSpPr>
          <p:cNvPr id="6" name="雲形吹き出し 5"/>
          <p:cNvSpPr/>
          <p:nvPr/>
        </p:nvSpPr>
        <p:spPr>
          <a:xfrm>
            <a:off x="3310280" y="3620530"/>
            <a:ext cx="5716154" cy="3106841"/>
          </a:xfrm>
          <a:prstGeom prst="cloudCallout">
            <a:avLst>
              <a:gd name="adj1" fmla="val -62335"/>
              <a:gd name="adj2" fmla="val -749"/>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縦巻き 6"/>
          <p:cNvSpPr/>
          <p:nvPr/>
        </p:nvSpPr>
        <p:spPr>
          <a:xfrm>
            <a:off x="3358375" y="3468146"/>
            <a:ext cx="2977979" cy="224893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a.jp		IP </a:t>
            </a:r>
            <a:r>
              <a:rPr lang="ja-JP" altLang="en-US" dirty="0"/>
              <a:t>アドレス</a:t>
            </a:r>
            <a:endParaRPr lang="en-US" altLang="ja-JP" dirty="0"/>
          </a:p>
          <a:p>
            <a:pPr algn="ctr"/>
            <a:r>
              <a:rPr lang="en-US" altLang="ja-JP" dirty="0"/>
              <a:t>b.jp		IP </a:t>
            </a:r>
            <a:r>
              <a:rPr lang="ja-JP" altLang="en-US" dirty="0"/>
              <a:t>アドレス</a:t>
            </a:r>
            <a:endParaRPr lang="en-US" altLang="ja-JP" dirty="0"/>
          </a:p>
          <a:p>
            <a:pPr algn="ctr"/>
            <a:r>
              <a:rPr lang="en-US" altLang="ja-JP" dirty="0"/>
              <a:t>c.jp		IP </a:t>
            </a:r>
            <a:r>
              <a:rPr lang="ja-JP" altLang="en-US" dirty="0"/>
              <a:t>アドレス</a:t>
            </a:r>
            <a:endParaRPr lang="en-US" altLang="ja-JP" dirty="0"/>
          </a:p>
          <a:p>
            <a:pPr algn="ctr"/>
            <a:r>
              <a:rPr lang="en-US" altLang="ja-JP" dirty="0"/>
              <a:t>:</a:t>
            </a:r>
          </a:p>
          <a:p>
            <a:pPr algn="ctr"/>
            <a:r>
              <a:rPr lang="en-US" altLang="ja-JP" dirty="0"/>
              <a:t>:</a:t>
            </a:r>
          </a:p>
          <a:p>
            <a:pPr algn="ctr"/>
            <a:r>
              <a:rPr lang="en-US" altLang="ja-JP" dirty="0"/>
              <a:t>:</a:t>
            </a:r>
            <a:endParaRPr lang="ja-JP" altLang="en-US" dirty="0"/>
          </a:p>
        </p:txBody>
      </p:sp>
      <p:sp>
        <p:nvSpPr>
          <p:cNvPr id="8" name="縦巻き 7"/>
          <p:cNvSpPr/>
          <p:nvPr/>
        </p:nvSpPr>
        <p:spPr>
          <a:xfrm>
            <a:off x="6048455" y="4304270"/>
            <a:ext cx="2977979" cy="224893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委任情報</a:t>
            </a:r>
            <a:endParaRPr lang="en-US" altLang="ja-JP" dirty="0"/>
          </a:p>
          <a:p>
            <a:pPr algn="ctr"/>
            <a:r>
              <a:rPr lang="en-US" altLang="ja-JP" dirty="0"/>
              <a:t>ex.jp </a:t>
            </a:r>
            <a:r>
              <a:rPr lang="ja-JP" altLang="en-US" dirty="0"/>
              <a:t>の </a:t>
            </a:r>
            <a:r>
              <a:rPr lang="en-US" altLang="ja-JP" dirty="0"/>
              <a:t>DNS </a:t>
            </a:r>
            <a:r>
              <a:rPr lang="ja-JP" altLang="en-US" dirty="0"/>
              <a:t>サーバ</a:t>
            </a:r>
            <a:endParaRPr lang="en-US" altLang="ja-JP" dirty="0"/>
          </a:p>
          <a:p>
            <a:pPr algn="ctr"/>
            <a:r>
              <a:rPr lang="ja-JP" altLang="en-US" dirty="0"/>
              <a:t>は </a:t>
            </a:r>
            <a:r>
              <a:rPr lang="en-US" altLang="ja-JP" dirty="0"/>
              <a:t>dns.ex.jp</a:t>
            </a:r>
          </a:p>
          <a:p>
            <a:pPr algn="ctr"/>
            <a:r>
              <a:rPr lang="en-US" altLang="ja-JP" dirty="0"/>
              <a:t>:</a:t>
            </a:r>
          </a:p>
          <a:p>
            <a:pPr algn="ctr"/>
            <a:r>
              <a:rPr lang="en-US" altLang="ja-JP" dirty="0"/>
              <a:t>:</a:t>
            </a:r>
          </a:p>
          <a:p>
            <a:pPr algn="ctr"/>
            <a:r>
              <a:rPr lang="en-US" altLang="ja-JP" dirty="0"/>
              <a:t>:</a:t>
            </a:r>
            <a:endParaRPr lang="ja-JP" altLang="en-US" dirty="0"/>
          </a:p>
        </p:txBody>
      </p:sp>
      <p:sp>
        <p:nvSpPr>
          <p:cNvPr id="9" name="テキスト ボックス 8"/>
          <p:cNvSpPr txBox="1"/>
          <p:nvPr/>
        </p:nvSpPr>
        <p:spPr>
          <a:xfrm>
            <a:off x="737304" y="5100640"/>
            <a:ext cx="364202" cy="369332"/>
          </a:xfrm>
          <a:prstGeom prst="rect">
            <a:avLst/>
          </a:prstGeom>
          <a:noFill/>
        </p:spPr>
        <p:txBody>
          <a:bodyPr wrap="none" rtlCol="0">
            <a:spAutoFit/>
          </a:bodyPr>
          <a:lstStyle/>
          <a:p>
            <a:r>
              <a:rPr kumimoji="1" lang="en-US" altLang="ja-JP" dirty="0" err="1"/>
              <a:t>jp</a:t>
            </a:r>
            <a:endParaRPr kumimoji="1" lang="ja-JP" altLang="en-US" dirty="0"/>
          </a:p>
        </p:txBody>
      </p:sp>
    </p:spTree>
    <p:extLst>
      <p:ext uri="{BB962C8B-B14F-4D97-AF65-F5344CB8AC3E}">
        <p14:creationId xmlns:p14="http://schemas.microsoft.com/office/powerpoint/2010/main" val="317577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権威</a:t>
            </a:r>
            <a:r>
              <a:rPr kumimoji="1" lang="en-US" altLang="ja-JP" dirty="0"/>
              <a:t>DNS </a:t>
            </a:r>
            <a:r>
              <a:rPr kumimoji="1" lang="ja-JP" altLang="en-US" dirty="0"/>
              <a:t>サーバのもつ情報</a:t>
            </a:r>
          </a:p>
        </p:txBody>
      </p:sp>
      <p:sp>
        <p:nvSpPr>
          <p:cNvPr id="3" name="コンテンツ プレースホルダー 2"/>
          <p:cNvSpPr>
            <a:spLocks noGrp="1"/>
          </p:cNvSpPr>
          <p:nvPr>
            <p:ph idx="1"/>
          </p:nvPr>
        </p:nvSpPr>
        <p:spPr>
          <a:xfrm>
            <a:off x="350521" y="1607820"/>
            <a:ext cx="3571514" cy="1104900"/>
          </a:xfrm>
        </p:spPr>
        <p:txBody>
          <a:bodyPr>
            <a:normAutofit lnSpcReduction="10000"/>
          </a:bodyPr>
          <a:lstStyle/>
          <a:p>
            <a:r>
              <a:rPr kumimoji="1" lang="en-US" altLang="ja-JP" dirty="0"/>
              <a:t>Yellow</a:t>
            </a:r>
            <a:r>
              <a:rPr kumimoji="1" lang="ja-JP" altLang="en-US" dirty="0"/>
              <a:t>が有する</a:t>
            </a:r>
            <a:r>
              <a:rPr kumimoji="1" lang="en-US" altLang="ja-JP" dirty="0"/>
              <a:t>zone</a:t>
            </a:r>
            <a:r>
              <a:rPr kumimoji="1" lang="ja-JP" altLang="en-US" dirty="0"/>
              <a:t>ファイルの中身 </a:t>
            </a:r>
            <a:r>
              <a:rPr kumimoji="1" lang="en-US" altLang="ja-JP" dirty="0"/>
              <a:t>(</a:t>
            </a:r>
            <a:r>
              <a:rPr kumimoji="1" lang="ja-JP" altLang="en-US" dirty="0"/>
              <a:t>表示時確認</a:t>
            </a:r>
            <a:r>
              <a:rPr kumimoji="1" lang="en-US" altLang="ja-JP" dirty="0"/>
              <a:t>)</a:t>
            </a:r>
            <a:r>
              <a:rPr kumimoji="1" lang="ja-JP" altLang="en-US" dirty="0"/>
              <a:t>⇒</a:t>
            </a:r>
            <a:endParaRPr kumimoji="1" lang="en-US" altLang="ja-JP" dirty="0"/>
          </a:p>
        </p:txBody>
      </p:sp>
      <p:pic>
        <p:nvPicPr>
          <p:cNvPr id="10" name="図 9">
            <a:extLst>
              <a:ext uri="{FF2B5EF4-FFF2-40B4-BE49-F238E27FC236}">
                <a16:creationId xmlns:a16="http://schemas.microsoft.com/office/drawing/2014/main" id="{3ADF6907-5EB4-422C-BF8E-6BF87253494F}"/>
              </a:ext>
            </a:extLst>
          </p:cNvPr>
          <p:cNvPicPr>
            <a:picLocks noChangeAspect="1"/>
          </p:cNvPicPr>
          <p:nvPr/>
        </p:nvPicPr>
        <p:blipFill>
          <a:blip r:embed="rId3"/>
          <a:stretch>
            <a:fillRect/>
          </a:stretch>
        </p:blipFill>
        <p:spPr>
          <a:xfrm>
            <a:off x="4042360" y="1424940"/>
            <a:ext cx="4972100" cy="5057475"/>
          </a:xfrm>
          <a:prstGeom prst="rect">
            <a:avLst/>
          </a:prstGeom>
        </p:spPr>
      </p:pic>
      <p:pic>
        <p:nvPicPr>
          <p:cNvPr id="13" name="図 12">
            <a:extLst>
              <a:ext uri="{FF2B5EF4-FFF2-40B4-BE49-F238E27FC236}">
                <a16:creationId xmlns:a16="http://schemas.microsoft.com/office/drawing/2014/main" id="{ACFA938B-9EB1-4C5E-BC55-AC5220EBDD10}"/>
              </a:ext>
            </a:extLst>
          </p:cNvPr>
          <p:cNvPicPr>
            <a:picLocks noChangeAspect="1"/>
          </p:cNvPicPr>
          <p:nvPr/>
        </p:nvPicPr>
        <p:blipFill>
          <a:blip r:embed="rId4"/>
          <a:stretch>
            <a:fillRect/>
          </a:stretch>
        </p:blipFill>
        <p:spPr>
          <a:xfrm>
            <a:off x="573315" y="4234541"/>
            <a:ext cx="4991136" cy="1633549"/>
          </a:xfrm>
          <a:prstGeom prst="rect">
            <a:avLst/>
          </a:prstGeom>
          <a:ln w="38100">
            <a:solidFill>
              <a:schemeClr val="bg1"/>
            </a:solidFill>
          </a:ln>
        </p:spPr>
      </p:pic>
      <p:sp>
        <p:nvSpPr>
          <p:cNvPr id="14" name="テキスト ボックス 13">
            <a:extLst>
              <a:ext uri="{FF2B5EF4-FFF2-40B4-BE49-F238E27FC236}">
                <a16:creationId xmlns:a16="http://schemas.microsoft.com/office/drawing/2014/main" id="{B7262EA9-E73D-4668-9B51-5C306FD3CF31}"/>
              </a:ext>
            </a:extLst>
          </p:cNvPr>
          <p:cNvSpPr txBox="1"/>
          <p:nvPr/>
        </p:nvSpPr>
        <p:spPr>
          <a:xfrm>
            <a:off x="1146630" y="5951203"/>
            <a:ext cx="2358572" cy="646331"/>
          </a:xfrm>
          <a:prstGeom prst="rect">
            <a:avLst/>
          </a:prstGeom>
          <a:noFill/>
        </p:spPr>
        <p:txBody>
          <a:bodyPr wrap="square" rtlCol="0">
            <a:spAutoFit/>
          </a:bodyPr>
          <a:lstStyle/>
          <a:p>
            <a:r>
              <a:rPr kumimoji="1" lang="ja-JP" altLang="en-US" dirty="0"/>
              <a:t>↑自分の名前との対応関係も書いてある</a:t>
            </a:r>
          </a:p>
        </p:txBody>
      </p:sp>
      <p:sp>
        <p:nvSpPr>
          <p:cNvPr id="15" name="楕円 14">
            <a:extLst>
              <a:ext uri="{FF2B5EF4-FFF2-40B4-BE49-F238E27FC236}">
                <a16:creationId xmlns:a16="http://schemas.microsoft.com/office/drawing/2014/main" id="{0EE24A5B-01E2-47AD-A423-0EABB1BAF264}"/>
              </a:ext>
            </a:extLst>
          </p:cNvPr>
          <p:cNvSpPr/>
          <p:nvPr/>
        </p:nvSpPr>
        <p:spPr>
          <a:xfrm>
            <a:off x="6386286" y="2770777"/>
            <a:ext cx="333828" cy="415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7ACABF2-F01E-4F9A-AD05-447F96B32824}"/>
              </a:ext>
            </a:extLst>
          </p:cNvPr>
          <p:cNvSpPr txBox="1"/>
          <p:nvPr/>
        </p:nvSpPr>
        <p:spPr>
          <a:xfrm>
            <a:off x="1030514" y="2939143"/>
            <a:ext cx="2891521"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ＮＳレコード付きのサーバに委任する</a:t>
            </a:r>
            <a:endParaRPr kumimoji="1" lang="en-US" altLang="ja-JP" dirty="0"/>
          </a:p>
          <a:p>
            <a:r>
              <a:rPr lang="en-US" altLang="ja-JP" dirty="0"/>
              <a:t>	- </a:t>
            </a:r>
            <a:r>
              <a:rPr lang="ja-JP" altLang="en-US" sz="1600" dirty="0"/>
              <a:t>なぜ自分自身を委任</a:t>
            </a:r>
            <a:r>
              <a:rPr lang="en-US" altLang="ja-JP" sz="1600" dirty="0"/>
              <a:t>?</a:t>
            </a:r>
            <a:endParaRPr kumimoji="1" lang="ja-JP" altLang="en-US" dirty="0"/>
          </a:p>
        </p:txBody>
      </p:sp>
      <p:cxnSp>
        <p:nvCxnSpPr>
          <p:cNvPr id="18" name="直線矢印コネクタ 17">
            <a:extLst>
              <a:ext uri="{FF2B5EF4-FFF2-40B4-BE49-F238E27FC236}">
                <a16:creationId xmlns:a16="http://schemas.microsoft.com/office/drawing/2014/main" id="{7F5C4A08-D8FE-4AE7-9157-E352C036B268}"/>
              </a:ext>
            </a:extLst>
          </p:cNvPr>
          <p:cNvCxnSpPr>
            <a:cxnSpLocks/>
            <a:stCxn id="16" idx="3"/>
            <a:endCxn id="15" idx="2"/>
          </p:cNvCxnSpPr>
          <p:nvPr/>
        </p:nvCxnSpPr>
        <p:spPr>
          <a:xfrm flipV="1">
            <a:off x="3922035" y="2978332"/>
            <a:ext cx="2464251" cy="422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C8E4449-271F-417B-9CB1-38AFF63F94E6}"/>
              </a:ext>
            </a:extLst>
          </p:cNvPr>
          <p:cNvSpPr/>
          <p:nvPr/>
        </p:nvSpPr>
        <p:spPr>
          <a:xfrm>
            <a:off x="573315" y="5544457"/>
            <a:ext cx="3469045" cy="1669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87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キャッシュ </a:t>
            </a:r>
            <a:r>
              <a:rPr lang="en-US" altLang="ja-JP" dirty="0"/>
              <a:t>DNS </a:t>
            </a:r>
            <a:r>
              <a:rPr lang="ja-JP" altLang="en-US" dirty="0"/>
              <a:t>サーバ</a:t>
            </a:r>
            <a:endParaRPr kumimoji="1" lang="ja-JP" altLang="en-US" dirty="0"/>
          </a:p>
        </p:txBody>
      </p:sp>
      <p:sp>
        <p:nvSpPr>
          <p:cNvPr id="3" name="コンテンツ プレースホルダー 2"/>
          <p:cNvSpPr>
            <a:spLocks noGrp="1"/>
          </p:cNvSpPr>
          <p:nvPr>
            <p:ph idx="1"/>
          </p:nvPr>
        </p:nvSpPr>
        <p:spPr>
          <a:xfrm>
            <a:off x="457200" y="1981200"/>
            <a:ext cx="8229600" cy="4876800"/>
          </a:xfrm>
        </p:spPr>
        <p:txBody>
          <a:bodyPr>
            <a:normAutofit/>
          </a:bodyPr>
          <a:lstStyle/>
          <a:p>
            <a:pPr marL="0" lvl="1" indent="0">
              <a:buNone/>
            </a:pPr>
            <a:r>
              <a:rPr lang="ja-JP" altLang="en-US" sz="3200" dirty="0">
                <a:solidFill>
                  <a:schemeClr val="bg1">
                    <a:lumMod val="75000"/>
                  </a:schemeClr>
                </a:solidFill>
              </a:rPr>
              <a:t>①対応関係の保持⇒</a:t>
            </a:r>
            <a:r>
              <a:rPr lang="ja-JP" altLang="en-US" sz="3200" dirty="0">
                <a:solidFill>
                  <a:srgbClr val="FF0000"/>
                </a:solidFill>
              </a:rPr>
              <a:t>権威 </a:t>
            </a:r>
            <a:r>
              <a:rPr lang="en-US" altLang="ja-JP" sz="3200" dirty="0">
                <a:solidFill>
                  <a:srgbClr val="FF0000"/>
                </a:solidFill>
              </a:rPr>
              <a:t>DNS </a:t>
            </a:r>
            <a:r>
              <a:rPr lang="ja-JP" altLang="en-US" sz="3200" dirty="0">
                <a:solidFill>
                  <a:srgbClr val="FF0000"/>
                </a:solidFill>
              </a:rPr>
              <a:t>サーバ</a:t>
            </a:r>
            <a:endParaRPr lang="en-US" altLang="ja-JP" sz="3200" dirty="0">
              <a:solidFill>
                <a:srgbClr val="FF0000"/>
              </a:solidFill>
            </a:endParaRPr>
          </a:p>
          <a:p>
            <a:pPr marL="457200" lvl="2"/>
            <a:r>
              <a:rPr lang="ja-JP" altLang="en-US" sz="3000" dirty="0">
                <a:solidFill>
                  <a:schemeClr val="bg1">
                    <a:lumMod val="75000"/>
                  </a:schemeClr>
                </a:solidFill>
              </a:rPr>
              <a:t>管理するゾーンのドメイン名・</a:t>
            </a:r>
            <a:r>
              <a:rPr lang="en-US" altLang="ja-JP" sz="3000" dirty="0">
                <a:solidFill>
                  <a:schemeClr val="bg1">
                    <a:lumMod val="75000"/>
                  </a:schemeClr>
                </a:solidFill>
              </a:rPr>
              <a:t>IP </a:t>
            </a:r>
            <a:r>
              <a:rPr lang="ja-JP" altLang="en-US" sz="3000" dirty="0">
                <a:solidFill>
                  <a:schemeClr val="bg1">
                    <a:lumMod val="75000"/>
                  </a:schemeClr>
                </a:solidFill>
              </a:rPr>
              <a:t>アドレス対応表と委任情報をもつ</a:t>
            </a:r>
            <a:endParaRPr lang="en-US" altLang="ja-JP" sz="3000" dirty="0">
              <a:solidFill>
                <a:schemeClr val="bg1">
                  <a:lumMod val="75000"/>
                </a:schemeClr>
              </a:solidFill>
            </a:endParaRPr>
          </a:p>
          <a:p>
            <a:pPr marL="274320" lvl="2" indent="0">
              <a:buNone/>
            </a:pPr>
            <a:endParaRPr lang="en-US" altLang="ja-JP" sz="3000" dirty="0"/>
          </a:p>
          <a:p>
            <a:pPr marL="0" lvl="1" indent="0">
              <a:buNone/>
            </a:pPr>
            <a:r>
              <a:rPr lang="ja-JP" altLang="en-US" sz="3200" dirty="0"/>
              <a:t>②探し出す⇒ </a:t>
            </a:r>
            <a:r>
              <a:rPr lang="ja-JP" altLang="en-US" sz="3200" dirty="0">
                <a:solidFill>
                  <a:srgbClr val="FF0000"/>
                </a:solidFill>
              </a:rPr>
              <a:t>キャッシュ </a:t>
            </a:r>
            <a:r>
              <a:rPr lang="en-US" altLang="ja-JP" sz="3200" dirty="0">
                <a:solidFill>
                  <a:srgbClr val="FF0000"/>
                </a:solidFill>
              </a:rPr>
              <a:t>DNS </a:t>
            </a:r>
            <a:r>
              <a:rPr lang="ja-JP" altLang="en-US" sz="3200" dirty="0">
                <a:solidFill>
                  <a:srgbClr val="FF0000"/>
                </a:solidFill>
              </a:rPr>
              <a:t>サーバ</a:t>
            </a:r>
            <a:endParaRPr lang="en-US" altLang="ja-JP" sz="3200" dirty="0">
              <a:solidFill>
                <a:srgbClr val="FF0000"/>
              </a:solidFill>
            </a:endParaRPr>
          </a:p>
          <a:p>
            <a:pPr marL="457200" lvl="2"/>
            <a:r>
              <a:rPr lang="ja-JP" altLang="en-US" sz="3000" dirty="0"/>
              <a:t>利用者の要求に応じてドメイン名から </a:t>
            </a:r>
            <a:r>
              <a:rPr lang="en-US" altLang="ja-JP" sz="3000" dirty="0"/>
              <a:t>IP </a:t>
            </a:r>
            <a:r>
              <a:rPr lang="ja-JP" altLang="en-US" sz="3000" dirty="0"/>
              <a:t>アドレスを探し出す（名前解決</a:t>
            </a:r>
            <a:r>
              <a:rPr lang="en-US" altLang="ja-JP" sz="3000" dirty="0"/>
              <a:t>)</a:t>
            </a:r>
          </a:p>
        </p:txBody>
      </p:sp>
    </p:spTree>
    <p:extLst>
      <p:ext uri="{BB962C8B-B14F-4D97-AF65-F5344CB8AC3E}">
        <p14:creationId xmlns:p14="http://schemas.microsoft.com/office/powerpoint/2010/main" val="180082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名前解決の流れ</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759038"/>
            <a:ext cx="6477000" cy="4476750"/>
          </a:xfrm>
          <a:prstGeom prst="rect">
            <a:avLst/>
          </a:prstGeom>
        </p:spPr>
      </p:pic>
      <p:sp>
        <p:nvSpPr>
          <p:cNvPr id="5" name="正方形/長方形 4"/>
          <p:cNvSpPr/>
          <p:nvPr/>
        </p:nvSpPr>
        <p:spPr>
          <a:xfrm>
            <a:off x="5894173" y="6465206"/>
            <a:ext cx="4572000" cy="276999"/>
          </a:xfrm>
          <a:prstGeom prst="rect">
            <a:avLst/>
          </a:prstGeom>
        </p:spPr>
        <p:txBody>
          <a:bodyPr>
            <a:spAutoFit/>
          </a:bodyPr>
          <a:lstStyle/>
          <a:p>
            <a:r>
              <a:rPr lang="ja-JP" altLang="en-US" sz="1200" dirty="0"/>
              <a:t>https://www.nic.ad.jp/ja/dom/img/basics_b.gif</a:t>
            </a:r>
          </a:p>
        </p:txBody>
      </p:sp>
      <p:sp>
        <p:nvSpPr>
          <p:cNvPr id="6" name="円/楕円 5"/>
          <p:cNvSpPr/>
          <p:nvPr/>
        </p:nvSpPr>
        <p:spPr>
          <a:xfrm>
            <a:off x="1643449" y="3392488"/>
            <a:ext cx="1754659" cy="1439004"/>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749114" y="1370099"/>
            <a:ext cx="1754659" cy="370852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8639" y="2905637"/>
            <a:ext cx="2454518" cy="369332"/>
          </a:xfrm>
          <a:prstGeom prst="rect">
            <a:avLst/>
          </a:prstGeom>
          <a:noFill/>
        </p:spPr>
        <p:txBody>
          <a:bodyPr wrap="none" rtlCol="0">
            <a:spAutoFit/>
          </a:bodyPr>
          <a:lstStyle/>
          <a:p>
            <a:r>
              <a:rPr kumimoji="1" lang="ja-JP" altLang="en-US" dirty="0"/>
              <a:t>キャッシュ </a:t>
            </a:r>
            <a:r>
              <a:rPr kumimoji="1" lang="en-US" altLang="ja-JP" dirty="0"/>
              <a:t>DNS </a:t>
            </a:r>
            <a:r>
              <a:rPr kumimoji="1" lang="ja-JP" altLang="en-US" dirty="0"/>
              <a:t>サーバ</a:t>
            </a:r>
          </a:p>
        </p:txBody>
      </p:sp>
      <p:sp>
        <p:nvSpPr>
          <p:cNvPr id="9" name="テキスト ボックス 8"/>
          <p:cNvSpPr txBox="1"/>
          <p:nvPr/>
        </p:nvSpPr>
        <p:spPr>
          <a:xfrm>
            <a:off x="6195212" y="1269377"/>
            <a:ext cx="1944763" cy="369332"/>
          </a:xfrm>
          <a:prstGeom prst="rect">
            <a:avLst/>
          </a:prstGeom>
          <a:noFill/>
        </p:spPr>
        <p:txBody>
          <a:bodyPr wrap="none" rtlCol="0">
            <a:spAutoFit/>
          </a:bodyPr>
          <a:lstStyle/>
          <a:p>
            <a:r>
              <a:rPr lang="ja-JP" altLang="en-US" dirty="0"/>
              <a:t>権威</a:t>
            </a:r>
            <a:r>
              <a:rPr kumimoji="1" lang="ja-JP" altLang="en-US" dirty="0"/>
              <a:t> </a:t>
            </a:r>
            <a:r>
              <a:rPr kumimoji="1" lang="en-US" altLang="ja-JP" dirty="0"/>
              <a:t>DNS </a:t>
            </a:r>
            <a:r>
              <a:rPr kumimoji="1" lang="ja-JP" altLang="en-US" dirty="0"/>
              <a:t>サーバ</a:t>
            </a:r>
          </a:p>
        </p:txBody>
      </p:sp>
      <p:sp>
        <p:nvSpPr>
          <p:cNvPr id="10" name="円/楕円 9"/>
          <p:cNvSpPr/>
          <p:nvPr/>
        </p:nvSpPr>
        <p:spPr>
          <a:xfrm>
            <a:off x="1725828" y="4983892"/>
            <a:ext cx="1754659" cy="1439004"/>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63284" y="6198698"/>
            <a:ext cx="1340432" cy="369332"/>
          </a:xfrm>
          <a:prstGeom prst="rect">
            <a:avLst/>
          </a:prstGeom>
          <a:noFill/>
        </p:spPr>
        <p:txBody>
          <a:bodyPr wrap="none" rtlCol="0">
            <a:spAutoFit/>
          </a:bodyPr>
          <a:lstStyle/>
          <a:p>
            <a:r>
              <a:rPr kumimoji="1" lang="ja-JP" altLang="en-US" dirty="0"/>
              <a:t>クライアント</a:t>
            </a:r>
          </a:p>
        </p:txBody>
      </p:sp>
      <p:pic>
        <p:nvPicPr>
          <p:cNvPr id="15" name="図 14">
            <a:extLst>
              <a:ext uri="{FF2B5EF4-FFF2-40B4-BE49-F238E27FC236}">
                <a16:creationId xmlns:a16="http://schemas.microsoft.com/office/drawing/2014/main" id="{A7192FF1-16AE-4E50-A47B-142F6E657804}"/>
              </a:ext>
            </a:extLst>
          </p:cNvPr>
          <p:cNvPicPr>
            <a:picLocks noChangeAspect="1"/>
          </p:cNvPicPr>
          <p:nvPr/>
        </p:nvPicPr>
        <p:blipFill>
          <a:blip r:embed="rId4"/>
          <a:stretch>
            <a:fillRect/>
          </a:stretch>
        </p:blipFill>
        <p:spPr>
          <a:xfrm>
            <a:off x="6616039" y="4259900"/>
            <a:ext cx="737261" cy="706962"/>
          </a:xfrm>
          <a:prstGeom prst="rect">
            <a:avLst/>
          </a:prstGeom>
        </p:spPr>
      </p:pic>
      <p:pic>
        <p:nvPicPr>
          <p:cNvPr id="16" name="図 15">
            <a:extLst>
              <a:ext uri="{FF2B5EF4-FFF2-40B4-BE49-F238E27FC236}">
                <a16:creationId xmlns:a16="http://schemas.microsoft.com/office/drawing/2014/main" id="{7910948C-E6D0-4151-8EC8-F525ECD0BFEF}"/>
              </a:ext>
            </a:extLst>
          </p:cNvPr>
          <p:cNvPicPr>
            <a:picLocks noChangeAspect="1"/>
          </p:cNvPicPr>
          <p:nvPr/>
        </p:nvPicPr>
        <p:blipFill>
          <a:blip r:embed="rId5"/>
          <a:stretch>
            <a:fillRect/>
          </a:stretch>
        </p:blipFill>
        <p:spPr>
          <a:xfrm>
            <a:off x="6872746" y="3467100"/>
            <a:ext cx="696454" cy="669184"/>
          </a:xfrm>
          <a:prstGeom prst="rect">
            <a:avLst/>
          </a:prstGeom>
        </p:spPr>
      </p:pic>
      <p:pic>
        <p:nvPicPr>
          <p:cNvPr id="17" name="図 16">
            <a:extLst>
              <a:ext uri="{FF2B5EF4-FFF2-40B4-BE49-F238E27FC236}">
                <a16:creationId xmlns:a16="http://schemas.microsoft.com/office/drawing/2014/main" id="{CD3FD4E8-654D-43AC-8334-0B2349C5B0D7}"/>
              </a:ext>
            </a:extLst>
          </p:cNvPr>
          <p:cNvPicPr>
            <a:picLocks noChangeAspect="1"/>
          </p:cNvPicPr>
          <p:nvPr/>
        </p:nvPicPr>
        <p:blipFill>
          <a:blip r:embed="rId6"/>
          <a:stretch>
            <a:fillRect/>
          </a:stretch>
        </p:blipFill>
        <p:spPr>
          <a:xfrm>
            <a:off x="6902119" y="2750623"/>
            <a:ext cx="667081" cy="641865"/>
          </a:xfrm>
          <a:prstGeom prst="rect">
            <a:avLst/>
          </a:prstGeom>
        </p:spPr>
      </p:pic>
      <p:pic>
        <p:nvPicPr>
          <p:cNvPr id="18" name="図 17">
            <a:extLst>
              <a:ext uri="{FF2B5EF4-FFF2-40B4-BE49-F238E27FC236}">
                <a16:creationId xmlns:a16="http://schemas.microsoft.com/office/drawing/2014/main" id="{1412B019-D76C-4D3E-A3DE-5DFD87CFB424}"/>
              </a:ext>
            </a:extLst>
          </p:cNvPr>
          <p:cNvPicPr>
            <a:picLocks noChangeAspect="1"/>
          </p:cNvPicPr>
          <p:nvPr/>
        </p:nvPicPr>
        <p:blipFill>
          <a:blip r:embed="rId7"/>
          <a:stretch>
            <a:fillRect/>
          </a:stretch>
        </p:blipFill>
        <p:spPr>
          <a:xfrm>
            <a:off x="6914084" y="2047691"/>
            <a:ext cx="655116" cy="628831"/>
          </a:xfrm>
          <a:prstGeom prst="rect">
            <a:avLst/>
          </a:prstGeom>
        </p:spPr>
      </p:pic>
      <p:pic>
        <p:nvPicPr>
          <p:cNvPr id="4106" name="Picture 10" descr="「やれやれ」のポーズのイラスト（男性）">
            <a:extLst>
              <a:ext uri="{FF2B5EF4-FFF2-40B4-BE49-F238E27FC236}">
                <a16:creationId xmlns:a16="http://schemas.microsoft.com/office/drawing/2014/main" id="{32BD57B7-2994-444B-9805-DC3D361BF7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6800" y="1700427"/>
            <a:ext cx="7874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やれやれ」のポーズのイラスト（男性）">
            <a:extLst>
              <a:ext uri="{FF2B5EF4-FFF2-40B4-BE49-F238E27FC236}">
                <a16:creationId xmlns:a16="http://schemas.microsoft.com/office/drawing/2014/main" id="{AE882BAA-D404-49ED-A66F-A27890D658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8400" y="3392488"/>
            <a:ext cx="7874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やれやれ」のポーズのイラスト（男性）">
            <a:extLst>
              <a:ext uri="{FF2B5EF4-FFF2-40B4-BE49-F238E27FC236}">
                <a16:creationId xmlns:a16="http://schemas.microsoft.com/office/drawing/2014/main" id="{B1190D7C-3E28-43B5-9AC7-7CE6370D26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0375" y="2605088"/>
            <a:ext cx="787400" cy="787400"/>
          </a:xfrm>
          <a:prstGeom prst="rect">
            <a:avLst/>
          </a:prstGeom>
          <a:noFill/>
          <a:extLst>
            <a:ext uri="{909E8E84-426E-40DD-AFC4-6F175D3DCCD1}">
              <a14:hiddenFill xmlns:a14="http://schemas.microsoft.com/office/drawing/2010/main">
                <a:solidFill>
                  <a:srgbClr val="FFFFFF"/>
                </a:solidFill>
              </a14:hiddenFill>
            </a:ext>
          </a:extLst>
        </p:spPr>
      </p:pic>
      <p:sp>
        <p:nvSpPr>
          <p:cNvPr id="19" name="吹き出し: 円形 18">
            <a:extLst>
              <a:ext uri="{FF2B5EF4-FFF2-40B4-BE49-F238E27FC236}">
                <a16:creationId xmlns:a16="http://schemas.microsoft.com/office/drawing/2014/main" id="{33FFC9D5-32DD-456F-B1D3-AEFE9FED5E21}"/>
              </a:ext>
            </a:extLst>
          </p:cNvPr>
          <p:cNvSpPr/>
          <p:nvPr/>
        </p:nvSpPr>
        <p:spPr>
          <a:xfrm>
            <a:off x="8248650" y="2420937"/>
            <a:ext cx="844550" cy="484699"/>
          </a:xfrm>
          <a:prstGeom prst="wedgeEllipseCallout">
            <a:avLst>
              <a:gd name="adj1" fmla="val -59668"/>
              <a:gd name="adj2" fmla="val 3836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無かったわ</a:t>
            </a:r>
          </a:p>
        </p:txBody>
      </p:sp>
      <p:sp>
        <p:nvSpPr>
          <p:cNvPr id="27" name="吹き出し: 円形 26">
            <a:extLst>
              <a:ext uri="{FF2B5EF4-FFF2-40B4-BE49-F238E27FC236}">
                <a16:creationId xmlns:a16="http://schemas.microsoft.com/office/drawing/2014/main" id="{A965AB85-93DC-448F-9AEF-77ECDAC93FF0}"/>
              </a:ext>
            </a:extLst>
          </p:cNvPr>
          <p:cNvSpPr/>
          <p:nvPr/>
        </p:nvSpPr>
        <p:spPr>
          <a:xfrm>
            <a:off x="8248650" y="3265955"/>
            <a:ext cx="844550" cy="484699"/>
          </a:xfrm>
          <a:prstGeom prst="wedgeEllipseCallout">
            <a:avLst>
              <a:gd name="adj1" fmla="val -59668"/>
              <a:gd name="adj2" fmla="val 3836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無かったわ</a:t>
            </a:r>
          </a:p>
        </p:txBody>
      </p:sp>
      <p:sp>
        <p:nvSpPr>
          <p:cNvPr id="28" name="吹き出し: 円形 27">
            <a:extLst>
              <a:ext uri="{FF2B5EF4-FFF2-40B4-BE49-F238E27FC236}">
                <a16:creationId xmlns:a16="http://schemas.microsoft.com/office/drawing/2014/main" id="{8B4A4BCA-D501-41B6-BE49-3EE44BBC3704}"/>
              </a:ext>
            </a:extLst>
          </p:cNvPr>
          <p:cNvSpPr/>
          <p:nvPr/>
        </p:nvSpPr>
        <p:spPr>
          <a:xfrm>
            <a:off x="8152675" y="1516688"/>
            <a:ext cx="832575" cy="484699"/>
          </a:xfrm>
          <a:prstGeom prst="wedgeEllipseCallout">
            <a:avLst>
              <a:gd name="adj1" fmla="val -59668"/>
              <a:gd name="adj2" fmla="val 3836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無いッス</a:t>
            </a:r>
          </a:p>
        </p:txBody>
      </p:sp>
      <p:pic>
        <p:nvPicPr>
          <p:cNvPr id="4108" name="Picture 12" descr="四つ葉のクローバーを発見した人のイラスト（男性）">
            <a:extLst>
              <a:ext uri="{FF2B5EF4-FFF2-40B4-BE49-F238E27FC236}">
                <a16:creationId xmlns:a16="http://schemas.microsoft.com/office/drawing/2014/main" id="{509880B6-23AD-40CC-9EEC-A5C17D70AA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1475" y="4202327"/>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0" name="吹き出し: 円形 29">
            <a:extLst>
              <a:ext uri="{FF2B5EF4-FFF2-40B4-BE49-F238E27FC236}">
                <a16:creationId xmlns:a16="http://schemas.microsoft.com/office/drawing/2014/main" id="{1F760871-25B4-45FE-AA7B-845F82DB0834}"/>
              </a:ext>
            </a:extLst>
          </p:cNvPr>
          <p:cNvSpPr/>
          <p:nvPr/>
        </p:nvSpPr>
        <p:spPr>
          <a:xfrm>
            <a:off x="8096250" y="4136284"/>
            <a:ext cx="1047750" cy="484699"/>
          </a:xfrm>
          <a:prstGeom prst="wedgeEllipseCallout">
            <a:avLst>
              <a:gd name="adj1" fmla="val -38570"/>
              <a:gd name="adj2" fmla="val 5539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対応関係あるよ！</a:t>
            </a:r>
          </a:p>
        </p:txBody>
      </p:sp>
      <p:grpSp>
        <p:nvGrpSpPr>
          <p:cNvPr id="21" name="グループ化 20">
            <a:extLst>
              <a:ext uri="{FF2B5EF4-FFF2-40B4-BE49-F238E27FC236}">
                <a16:creationId xmlns:a16="http://schemas.microsoft.com/office/drawing/2014/main" id="{A32654C2-5A82-4981-9ACF-85D0E2B56248}"/>
              </a:ext>
            </a:extLst>
          </p:cNvPr>
          <p:cNvGrpSpPr/>
          <p:nvPr/>
        </p:nvGrpSpPr>
        <p:grpSpPr>
          <a:xfrm>
            <a:off x="63500" y="3289257"/>
            <a:ext cx="1714500" cy="1714500"/>
            <a:chOff x="63500" y="3467100"/>
            <a:chExt cx="1714500" cy="1714500"/>
          </a:xfrm>
        </p:grpSpPr>
        <p:pic>
          <p:nvPicPr>
            <p:cNvPr id="4110" name="Picture 14" descr="受付のイラスト">
              <a:extLst>
                <a:ext uri="{FF2B5EF4-FFF2-40B4-BE49-F238E27FC236}">
                  <a16:creationId xmlns:a16="http://schemas.microsoft.com/office/drawing/2014/main" id="{E6FEBC4A-2280-4B62-96AD-6E59EC8BA7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00" y="34671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2B7F513-BFF5-4C30-A6AA-0757605ECF66}"/>
                </a:ext>
              </a:extLst>
            </p:cNvPr>
            <p:cNvSpPr txBox="1"/>
            <p:nvPr/>
          </p:nvSpPr>
          <p:spPr>
            <a:xfrm>
              <a:off x="495300" y="3519821"/>
              <a:ext cx="952939" cy="461665"/>
            </a:xfrm>
            <a:prstGeom prst="rect">
              <a:avLst/>
            </a:prstGeom>
            <a:noFill/>
          </p:spPr>
          <p:txBody>
            <a:bodyPr wrap="square" rtlCol="0">
              <a:spAutoFit/>
            </a:bodyPr>
            <a:lstStyle/>
            <a:p>
              <a:r>
                <a:rPr lang="ja-JP" altLang="en-US" sz="2400" dirty="0"/>
                <a:t>受付</a:t>
              </a:r>
              <a:endParaRPr kumimoji="1" lang="ja-JP" altLang="en-US" sz="2800" dirty="0"/>
            </a:p>
          </p:txBody>
        </p:sp>
      </p:grpSp>
      <p:sp>
        <p:nvSpPr>
          <p:cNvPr id="33" name="吹き出し: 円形 32">
            <a:extLst>
              <a:ext uri="{FF2B5EF4-FFF2-40B4-BE49-F238E27FC236}">
                <a16:creationId xmlns:a16="http://schemas.microsoft.com/office/drawing/2014/main" id="{08447248-E3E1-46E8-8FD9-B8E3A13CB9B3}"/>
              </a:ext>
            </a:extLst>
          </p:cNvPr>
          <p:cNvSpPr/>
          <p:nvPr/>
        </p:nvSpPr>
        <p:spPr>
          <a:xfrm>
            <a:off x="63500" y="5100111"/>
            <a:ext cx="1536846" cy="600816"/>
          </a:xfrm>
          <a:prstGeom prst="wedgeEllipseCallout">
            <a:avLst>
              <a:gd name="adj1" fmla="val 5647"/>
              <a:gd name="adj2" fmla="val -7590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対応関係お探しいたします！</a:t>
            </a:r>
          </a:p>
        </p:txBody>
      </p:sp>
    </p:spTree>
    <p:extLst>
      <p:ext uri="{BB962C8B-B14F-4D97-AF65-F5344CB8AC3E}">
        <p14:creationId xmlns:p14="http://schemas.microsoft.com/office/powerpoint/2010/main" val="424590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t>目次</a:t>
            </a:r>
          </a:p>
        </p:txBody>
      </p:sp>
      <p:sp>
        <p:nvSpPr>
          <p:cNvPr id="3" name="コンテンツ プレースホルダー 2"/>
          <p:cNvSpPr>
            <a:spLocks noGrp="1"/>
          </p:cNvSpPr>
          <p:nvPr>
            <p:ph idx="1"/>
          </p:nvPr>
        </p:nvSpPr>
        <p:spPr/>
        <p:txBody>
          <a:bodyPr>
            <a:noAutofit/>
          </a:bodyPr>
          <a:lstStyle/>
          <a:p>
            <a:r>
              <a:rPr lang="ja-JP" altLang="en-US" sz="3600" dirty="0"/>
              <a:t>「番号」と「名前」</a:t>
            </a:r>
            <a:endParaRPr kumimoji="1" lang="en-US" altLang="ja-JP" sz="800" dirty="0"/>
          </a:p>
          <a:p>
            <a:r>
              <a:rPr lang="en-US" altLang="ja-JP" sz="3600" dirty="0"/>
              <a:t>DNS</a:t>
            </a:r>
            <a:r>
              <a:rPr lang="ja-JP" altLang="en-US" sz="3600" dirty="0"/>
              <a:t> のしくみ</a:t>
            </a:r>
            <a:endParaRPr kumimoji="1" lang="en-US" altLang="ja-JP" sz="800" dirty="0"/>
          </a:p>
          <a:p>
            <a:r>
              <a:rPr lang="en-US" altLang="ja-JP" sz="3600" dirty="0"/>
              <a:t>DHCP </a:t>
            </a:r>
            <a:r>
              <a:rPr lang="ja-JP" altLang="en-US" sz="3600" dirty="0"/>
              <a:t>について</a:t>
            </a:r>
            <a:endParaRPr kumimoji="1" lang="en-US" altLang="ja-JP" sz="800" dirty="0"/>
          </a:p>
          <a:p>
            <a:r>
              <a:rPr lang="en-US" altLang="ja-JP" sz="3600" dirty="0" err="1"/>
              <a:t>epDNS</a:t>
            </a:r>
            <a:r>
              <a:rPr lang="en-US" altLang="ja-JP" sz="3600" dirty="0"/>
              <a:t> </a:t>
            </a:r>
            <a:r>
              <a:rPr lang="ja-JP" altLang="en-US" sz="3600" dirty="0"/>
              <a:t>について</a:t>
            </a:r>
            <a:endParaRPr kumimoji="1" lang="ja-JP" altLang="en-US" sz="3600" dirty="0"/>
          </a:p>
        </p:txBody>
      </p:sp>
    </p:spTree>
    <p:extLst>
      <p:ext uri="{BB962C8B-B14F-4D97-AF65-F5344CB8AC3E}">
        <p14:creationId xmlns:p14="http://schemas.microsoft.com/office/powerpoint/2010/main" val="318038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DNS </a:t>
            </a:r>
            <a:r>
              <a:rPr lang="ja-JP" altLang="en-US" dirty="0"/>
              <a:t>の強み</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3600" dirty="0"/>
              <a:t>階層構造による，ドメイン名の一意性の確保</a:t>
            </a:r>
            <a:endParaRPr lang="en-US" altLang="ja-JP" sz="3600" dirty="0"/>
          </a:p>
          <a:p>
            <a:r>
              <a:rPr lang="ja-JP" altLang="en-US" sz="3600" dirty="0"/>
              <a:t>分散管理による，管理者への負担軽減</a:t>
            </a:r>
            <a:endParaRPr lang="en-US" altLang="ja-JP" sz="3600" dirty="0"/>
          </a:p>
          <a:p>
            <a:endParaRPr kumimoji="1" lang="en-US" altLang="ja-JP" sz="3600" dirty="0"/>
          </a:p>
          <a:p>
            <a:endParaRPr kumimoji="1" lang="en-US" altLang="ja-JP" sz="3600" dirty="0"/>
          </a:p>
          <a:p>
            <a:pPr marL="0" lvl="1" indent="0" algn="ctr">
              <a:buNone/>
            </a:pPr>
            <a:r>
              <a:rPr lang="ja-JP" altLang="en-US" sz="3600" dirty="0"/>
              <a:t>インターネット規模の拡大に巧みに対応</a:t>
            </a:r>
            <a:endParaRPr lang="en-US" altLang="ja-JP" sz="3600" dirty="0"/>
          </a:p>
        </p:txBody>
      </p:sp>
    </p:spTree>
    <p:extLst>
      <p:ext uri="{BB962C8B-B14F-4D97-AF65-F5344CB8AC3E}">
        <p14:creationId xmlns:p14="http://schemas.microsoft.com/office/powerpoint/2010/main" val="33035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3700"/>
            <a:ext cx="8229600" cy="990600"/>
          </a:xfrm>
        </p:spPr>
        <p:txBody>
          <a:bodyPr>
            <a:normAutofit/>
          </a:bodyPr>
          <a:lstStyle/>
          <a:p>
            <a:pPr algn="ctr"/>
            <a:r>
              <a:rPr kumimoji="1" lang="en-US" altLang="ja-JP" sz="4800" dirty="0"/>
              <a:t>DHCP</a:t>
            </a:r>
            <a:r>
              <a:rPr kumimoji="1" lang="ja-JP" altLang="en-US" sz="4800" dirty="0"/>
              <a:t>について</a:t>
            </a:r>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75221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8" y="533400"/>
            <a:ext cx="9156357" cy="990600"/>
          </a:xfrm>
        </p:spPr>
        <p:txBody>
          <a:bodyPr>
            <a:normAutofit fontScale="90000"/>
          </a:bodyPr>
          <a:lstStyle/>
          <a:p>
            <a:r>
              <a:rPr kumimoji="1" lang="en-US" altLang="ja-JP" dirty="0"/>
              <a:t>DHCP</a:t>
            </a:r>
            <a:r>
              <a:rPr lang="ja-JP" altLang="en-US" dirty="0"/>
              <a:t> （</a:t>
            </a:r>
            <a:r>
              <a:rPr lang="en-US" altLang="ja-JP" dirty="0"/>
              <a:t>Dynamic Host Configuration Protocol</a:t>
            </a:r>
            <a:r>
              <a:rPr lang="ja-JP" altLang="en-US" dirty="0"/>
              <a:t>）</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600" dirty="0"/>
              <a:t>ネットワークに</a:t>
            </a:r>
            <a:r>
              <a:rPr kumimoji="1" lang="ja-JP" altLang="en-US" sz="3600" dirty="0">
                <a:solidFill>
                  <a:schemeClr val="accent1"/>
                </a:solidFill>
              </a:rPr>
              <a:t>一時的に接続</a:t>
            </a:r>
            <a:r>
              <a:rPr kumimoji="1" lang="ja-JP" altLang="en-US" sz="3600" dirty="0"/>
              <a:t>するコンピュータに</a:t>
            </a:r>
            <a:r>
              <a:rPr kumimoji="1" lang="en-US" altLang="ja-JP" sz="3600" dirty="0"/>
              <a:t>, IP</a:t>
            </a:r>
            <a:r>
              <a:rPr kumimoji="1" lang="ja-JP" altLang="en-US" sz="3600" dirty="0"/>
              <a:t>アドレスなど必要な情報を</a:t>
            </a:r>
            <a:r>
              <a:rPr kumimoji="1" lang="ja-JP" altLang="en-US" sz="3600" dirty="0">
                <a:solidFill>
                  <a:srgbClr val="FF0000"/>
                </a:solidFill>
              </a:rPr>
              <a:t>自動的に割り当て</a:t>
            </a:r>
            <a:r>
              <a:rPr kumimoji="1" lang="ja-JP" altLang="en-US" sz="3600" dirty="0"/>
              <a:t>るプロトコルのことである</a:t>
            </a:r>
            <a:endParaRPr kumimoji="1" lang="en-US" altLang="ja-JP" sz="3600" dirty="0"/>
          </a:p>
          <a:p>
            <a:pPr lvl="1"/>
            <a:r>
              <a:rPr kumimoji="1" lang="en-US" altLang="ja-JP" sz="3200" dirty="0"/>
              <a:t>IP </a:t>
            </a:r>
            <a:r>
              <a:rPr kumimoji="1" lang="ja-JP" altLang="en-US" sz="3200" dirty="0"/>
              <a:t>アドレスの割り当て方には「動的割り当て」と「静的割り当て」の２種類ある</a:t>
            </a:r>
            <a:endParaRPr kumimoji="1" lang="en-US" altLang="ja-JP" sz="3200" dirty="0"/>
          </a:p>
          <a:p>
            <a:endParaRPr lang="en-US" altLang="ja-JP" sz="3600" dirty="0"/>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337666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9C240603-956A-404A-815B-0171FAE1130A}"/>
              </a:ext>
            </a:extLst>
          </p:cNvPr>
          <p:cNvSpPr/>
          <p:nvPr/>
        </p:nvSpPr>
        <p:spPr>
          <a:xfrm>
            <a:off x="735829" y="1854469"/>
            <a:ext cx="8248514" cy="4691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15" y="2136715"/>
            <a:ext cx="2221313" cy="2172814"/>
          </a:xfrm>
          <a:prstGeom prst="rect">
            <a:avLst/>
          </a:prstGeom>
        </p:spPr>
      </p:pic>
      <p:sp>
        <p:nvSpPr>
          <p:cNvPr id="2" name="タイトル 1"/>
          <p:cNvSpPr>
            <a:spLocks noGrp="1"/>
          </p:cNvSpPr>
          <p:nvPr>
            <p:ph type="title"/>
          </p:nvPr>
        </p:nvSpPr>
        <p:spPr/>
        <p:txBody>
          <a:bodyPr/>
          <a:lstStyle/>
          <a:p>
            <a:r>
              <a:rPr kumimoji="1" lang="ja-JP" altLang="en-US" dirty="0"/>
              <a:t>動的割り当て</a:t>
            </a:r>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
        <p:nvSpPr>
          <p:cNvPr id="21" name="正方形/長方形 20"/>
          <p:cNvSpPr/>
          <p:nvPr/>
        </p:nvSpPr>
        <p:spPr>
          <a:xfrm>
            <a:off x="7020886" y="1854469"/>
            <a:ext cx="1581523" cy="369332"/>
          </a:xfrm>
          <a:prstGeom prst="rect">
            <a:avLst/>
          </a:prstGeom>
        </p:spPr>
        <p:txBody>
          <a:bodyPr wrap="none">
            <a:spAutoFit/>
          </a:bodyPr>
          <a:lstStyle/>
          <a:p>
            <a:r>
              <a:rPr lang="en-US" altLang="ja-JP" dirty="0">
                <a:solidFill>
                  <a:srgbClr val="FF0000"/>
                </a:solidFill>
              </a:rPr>
              <a:t>DHCP </a:t>
            </a:r>
            <a:r>
              <a:rPr lang="ja-JP" altLang="en-US" dirty="0">
                <a:solidFill>
                  <a:srgbClr val="FF0000"/>
                </a:solidFill>
              </a:rPr>
              <a:t>サーバ</a:t>
            </a:r>
            <a:endParaRPr lang="en-US" altLang="ja-JP" dirty="0">
              <a:solidFill>
                <a:srgbClr val="FF0000"/>
              </a:solidFill>
            </a:endParaRPr>
          </a:p>
        </p:txBody>
      </p:sp>
      <p:pic>
        <p:nvPicPr>
          <p:cNvPr id="2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543" y="1795185"/>
            <a:ext cx="537126" cy="839259"/>
          </a:xfrm>
          <a:prstGeom prst="rect">
            <a:avLst/>
          </a:prstGeom>
        </p:spPr>
      </p:pic>
      <p:sp>
        <p:nvSpPr>
          <p:cNvPr id="31" name="正方形/長方形 30"/>
          <p:cNvSpPr/>
          <p:nvPr/>
        </p:nvSpPr>
        <p:spPr>
          <a:xfrm>
            <a:off x="720527" y="1966137"/>
            <a:ext cx="2054409" cy="369332"/>
          </a:xfrm>
          <a:prstGeom prst="rect">
            <a:avLst/>
          </a:prstGeom>
        </p:spPr>
        <p:txBody>
          <a:bodyPr wrap="none">
            <a:spAutoFit/>
          </a:bodyPr>
          <a:lstStyle/>
          <a:p>
            <a:r>
              <a:rPr lang="en-US" altLang="ja-JP" dirty="0"/>
              <a:t>DHCP</a:t>
            </a:r>
            <a:r>
              <a:rPr lang="ja-JP" altLang="en-US" dirty="0"/>
              <a:t> クライアント</a:t>
            </a:r>
            <a:endParaRPr lang="en-US" altLang="ja-JP" dirty="0"/>
          </a:p>
        </p:txBody>
      </p:sp>
      <p:cxnSp>
        <p:nvCxnSpPr>
          <p:cNvPr id="32" name="直線矢印コネクタ 31"/>
          <p:cNvCxnSpPr/>
          <p:nvPr/>
        </p:nvCxnSpPr>
        <p:spPr>
          <a:xfrm>
            <a:off x="3091012" y="2389426"/>
            <a:ext cx="29619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3337652" y="1711639"/>
            <a:ext cx="2541721" cy="646331"/>
          </a:xfrm>
          <a:prstGeom prst="rect">
            <a:avLst/>
          </a:prstGeom>
        </p:spPr>
        <p:txBody>
          <a:bodyPr wrap="none">
            <a:spAutoFit/>
          </a:bodyPr>
          <a:lstStyle/>
          <a:p>
            <a:r>
              <a:rPr lang="en-US" altLang="ja-JP" dirty="0"/>
              <a:t>255.255.255.255 </a:t>
            </a:r>
            <a:r>
              <a:rPr lang="ja-JP" altLang="en-US" dirty="0"/>
              <a:t>宛に</a:t>
            </a:r>
            <a:r>
              <a:rPr lang="en-US" altLang="ja-JP" dirty="0"/>
              <a:t> </a:t>
            </a:r>
          </a:p>
          <a:p>
            <a:r>
              <a:rPr lang="en-US" altLang="ja-JP" dirty="0"/>
              <a:t>IP </a:t>
            </a:r>
            <a:r>
              <a:rPr lang="ja-JP" altLang="en-US" dirty="0"/>
              <a:t>アドレス割り当て要求</a:t>
            </a:r>
            <a:endParaRPr lang="en-US" altLang="ja-JP" dirty="0"/>
          </a:p>
        </p:txBody>
      </p:sp>
      <p:cxnSp>
        <p:nvCxnSpPr>
          <p:cNvPr id="36" name="直線矢印コネクタ 35"/>
          <p:cNvCxnSpPr/>
          <p:nvPr/>
        </p:nvCxnSpPr>
        <p:spPr>
          <a:xfrm flipH="1">
            <a:off x="3091011" y="2598379"/>
            <a:ext cx="2961975"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3298052" y="2715822"/>
            <a:ext cx="2531462" cy="646331"/>
          </a:xfrm>
          <a:prstGeom prst="rect">
            <a:avLst/>
          </a:prstGeom>
        </p:spPr>
        <p:txBody>
          <a:bodyPr wrap="none">
            <a:spAutoFit/>
          </a:bodyPr>
          <a:lstStyle/>
          <a:p>
            <a:r>
              <a:rPr lang="ja-JP" altLang="en-US" dirty="0"/>
              <a:t>空いている </a:t>
            </a:r>
            <a:r>
              <a:rPr lang="en-US" altLang="ja-JP" dirty="0"/>
              <a:t>IP </a:t>
            </a:r>
            <a:r>
              <a:rPr lang="ja-JP" altLang="en-US" dirty="0"/>
              <a:t>アドレス</a:t>
            </a:r>
            <a:endParaRPr lang="en-US" altLang="ja-JP" dirty="0"/>
          </a:p>
          <a:p>
            <a:r>
              <a:rPr lang="ja-JP" altLang="en-US" dirty="0"/>
              <a:t>をクライアントに貸し出し</a:t>
            </a:r>
            <a:endParaRPr lang="en-US" altLang="ja-JP" dirty="0"/>
          </a:p>
        </p:txBody>
      </p:sp>
      <p:pic>
        <p:nvPicPr>
          <p:cNvPr id="39" name="図 38"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15" y="2289115"/>
            <a:ext cx="2221313" cy="2172814"/>
          </a:xfrm>
          <a:prstGeom prst="rect">
            <a:avLst/>
          </a:prstGeom>
        </p:spPr>
      </p:pic>
      <p:pic>
        <p:nvPicPr>
          <p:cNvPr id="40" name="図 39"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612" y="4780187"/>
            <a:ext cx="933456" cy="913075"/>
          </a:xfrm>
          <a:prstGeom prst="rect">
            <a:avLst/>
          </a:prstGeom>
        </p:spPr>
      </p:pic>
      <p:pic>
        <p:nvPicPr>
          <p:cNvPr id="42" name="図 41"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192" y="5693262"/>
            <a:ext cx="933456" cy="913075"/>
          </a:xfrm>
          <a:prstGeom prst="rect">
            <a:avLst/>
          </a:prstGeom>
        </p:spPr>
      </p:pic>
      <p:pic>
        <p:nvPicPr>
          <p:cNvPr id="43" name="図 42"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77" y="5688685"/>
            <a:ext cx="933456" cy="913075"/>
          </a:xfrm>
          <a:prstGeom prst="rect">
            <a:avLst/>
          </a:prstGeom>
        </p:spPr>
      </p:pic>
      <p:cxnSp>
        <p:nvCxnSpPr>
          <p:cNvPr id="45" name="直線矢印コネクタ 44"/>
          <p:cNvCxnSpPr/>
          <p:nvPr/>
        </p:nvCxnSpPr>
        <p:spPr>
          <a:xfrm>
            <a:off x="2917398" y="3913426"/>
            <a:ext cx="2961975" cy="12146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4363898" y="3652805"/>
            <a:ext cx="2674771" cy="923330"/>
          </a:xfrm>
          <a:prstGeom prst="rect">
            <a:avLst/>
          </a:prstGeom>
        </p:spPr>
        <p:txBody>
          <a:bodyPr wrap="none">
            <a:spAutoFit/>
          </a:bodyPr>
          <a:lstStyle/>
          <a:p>
            <a:r>
              <a:rPr lang="ja-JP" altLang="en-US" dirty="0"/>
              <a:t>借りた </a:t>
            </a:r>
            <a:r>
              <a:rPr lang="en-US" altLang="ja-JP" dirty="0"/>
              <a:t>IP </a:t>
            </a:r>
            <a:r>
              <a:rPr lang="ja-JP" altLang="en-US" dirty="0"/>
              <a:t>アドレスが既に</a:t>
            </a:r>
            <a:endParaRPr lang="en-US" altLang="ja-JP" dirty="0"/>
          </a:p>
          <a:p>
            <a:r>
              <a:rPr lang="ja-JP" altLang="en-US" dirty="0"/>
              <a:t>使われていないか</a:t>
            </a:r>
            <a:endParaRPr lang="en-US" altLang="ja-JP" dirty="0"/>
          </a:p>
          <a:p>
            <a:r>
              <a:rPr lang="en-US" altLang="ja-JP" dirty="0"/>
              <a:t>255.255.255.255 </a:t>
            </a:r>
            <a:r>
              <a:rPr lang="ja-JP" altLang="en-US" dirty="0"/>
              <a:t>に確認</a:t>
            </a:r>
            <a:endParaRPr lang="en-US" altLang="ja-JP" dirty="0"/>
          </a:p>
        </p:txBody>
      </p:sp>
      <p:sp>
        <p:nvSpPr>
          <p:cNvPr id="48" name="正方形/長方形 47"/>
          <p:cNvSpPr/>
          <p:nvPr/>
        </p:nvSpPr>
        <p:spPr>
          <a:xfrm>
            <a:off x="6989122" y="5201250"/>
            <a:ext cx="2266967" cy="646331"/>
          </a:xfrm>
          <a:prstGeom prst="rect">
            <a:avLst/>
          </a:prstGeom>
        </p:spPr>
        <p:txBody>
          <a:bodyPr wrap="none">
            <a:spAutoFit/>
          </a:bodyPr>
          <a:lstStyle/>
          <a:p>
            <a:r>
              <a:rPr lang="ja-JP" altLang="en-US" dirty="0"/>
              <a:t>同一ネットワーク内の</a:t>
            </a:r>
            <a:endParaRPr lang="en-US" altLang="ja-JP" dirty="0"/>
          </a:p>
          <a:p>
            <a:r>
              <a:rPr lang="ja-JP" altLang="en-US" dirty="0"/>
              <a:t>他のコンピュータ</a:t>
            </a:r>
            <a:endParaRPr lang="en-US" altLang="ja-JP" dirty="0"/>
          </a:p>
        </p:txBody>
      </p:sp>
      <p:cxnSp>
        <p:nvCxnSpPr>
          <p:cNvPr id="50" name="直線矢印コネクタ 49"/>
          <p:cNvCxnSpPr/>
          <p:nvPr/>
        </p:nvCxnSpPr>
        <p:spPr>
          <a:xfrm rot="10800000">
            <a:off x="2784966" y="4140082"/>
            <a:ext cx="2961975" cy="1214628"/>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2020240" y="4924251"/>
            <a:ext cx="2820003" cy="923330"/>
          </a:xfrm>
          <a:prstGeom prst="rect">
            <a:avLst/>
          </a:prstGeom>
        </p:spPr>
        <p:txBody>
          <a:bodyPr wrap="none">
            <a:spAutoFit/>
          </a:bodyPr>
          <a:lstStyle/>
          <a:p>
            <a:r>
              <a:rPr lang="ja-JP" altLang="en-US" dirty="0"/>
              <a:t>既に使われているとの返答</a:t>
            </a:r>
            <a:endParaRPr lang="en-US" altLang="ja-JP" dirty="0"/>
          </a:p>
          <a:p>
            <a:r>
              <a:rPr lang="ja-JP" altLang="en-US" dirty="0"/>
              <a:t>があれば当該アドレスの</a:t>
            </a:r>
            <a:endParaRPr lang="en-US" altLang="ja-JP" dirty="0"/>
          </a:p>
          <a:p>
            <a:r>
              <a:rPr lang="ja-JP" altLang="en-US" dirty="0"/>
              <a:t>利用停止をサーバに申請</a:t>
            </a:r>
            <a:endParaRPr lang="en-US" altLang="ja-JP" dirty="0"/>
          </a:p>
        </p:txBody>
      </p:sp>
      <p:sp>
        <p:nvSpPr>
          <p:cNvPr id="3" name="楕円 2">
            <a:extLst>
              <a:ext uri="{FF2B5EF4-FFF2-40B4-BE49-F238E27FC236}">
                <a16:creationId xmlns:a16="http://schemas.microsoft.com/office/drawing/2014/main" id="{71EDBEA1-E788-4F31-823A-4E06859DCBCF}"/>
              </a:ext>
            </a:extLst>
          </p:cNvPr>
          <p:cNvSpPr/>
          <p:nvPr/>
        </p:nvSpPr>
        <p:spPr>
          <a:xfrm>
            <a:off x="5238941" y="608553"/>
            <a:ext cx="2662284" cy="95068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お、ブロードキャスト宛になんか来てるぞ。</a:t>
            </a:r>
            <a:endParaRPr kumimoji="1" lang="ja-JP" altLang="en-US" dirty="0">
              <a:solidFill>
                <a:schemeClr val="tx1"/>
              </a:solidFill>
            </a:endParaRPr>
          </a:p>
        </p:txBody>
      </p:sp>
      <p:sp>
        <p:nvSpPr>
          <p:cNvPr id="6" name="楕円 5">
            <a:extLst>
              <a:ext uri="{FF2B5EF4-FFF2-40B4-BE49-F238E27FC236}">
                <a16:creationId xmlns:a16="http://schemas.microsoft.com/office/drawing/2014/main" id="{920E244C-43C1-49B2-B062-5548C7A0E644}"/>
              </a:ext>
            </a:extLst>
          </p:cNvPr>
          <p:cNvSpPr/>
          <p:nvPr/>
        </p:nvSpPr>
        <p:spPr>
          <a:xfrm>
            <a:off x="7252895" y="1382477"/>
            <a:ext cx="432220" cy="18506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8D488761-9D8A-4903-BE96-5006A7F40A52}"/>
              </a:ext>
            </a:extLst>
          </p:cNvPr>
          <p:cNvSpPr/>
          <p:nvPr/>
        </p:nvSpPr>
        <p:spPr>
          <a:xfrm>
            <a:off x="7440889" y="1605373"/>
            <a:ext cx="235438" cy="119734"/>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コンテンツ プレースホルダー 3">
            <a:extLst>
              <a:ext uri="{FF2B5EF4-FFF2-40B4-BE49-F238E27FC236}">
                <a16:creationId xmlns:a16="http://schemas.microsoft.com/office/drawing/2014/main" id="{870C1692-B400-464D-91E5-6DA23A6D1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8192" y="2773456"/>
            <a:ext cx="394200" cy="615938"/>
          </a:xfrm>
          <a:prstGeom prst="rect">
            <a:avLst/>
          </a:prstGeom>
        </p:spPr>
      </p:pic>
      <p:pic>
        <p:nvPicPr>
          <p:cNvPr id="25" name="コンテンツ プレースホルダー 3">
            <a:extLst>
              <a:ext uri="{FF2B5EF4-FFF2-40B4-BE49-F238E27FC236}">
                <a16:creationId xmlns:a16="http://schemas.microsoft.com/office/drawing/2014/main" id="{471BCD6C-9554-4178-98A9-7C547E9D2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641" y="2493288"/>
            <a:ext cx="394200" cy="615938"/>
          </a:xfrm>
          <a:prstGeom prst="rect">
            <a:avLst/>
          </a:prstGeom>
        </p:spPr>
      </p:pic>
      <p:sp>
        <p:nvSpPr>
          <p:cNvPr id="7" name="テキスト ボックス 6">
            <a:extLst>
              <a:ext uri="{FF2B5EF4-FFF2-40B4-BE49-F238E27FC236}">
                <a16:creationId xmlns:a16="http://schemas.microsoft.com/office/drawing/2014/main" id="{0357A172-A764-4324-889F-051496CFE6F8}"/>
              </a:ext>
            </a:extLst>
          </p:cNvPr>
          <p:cNvSpPr txBox="1"/>
          <p:nvPr/>
        </p:nvSpPr>
        <p:spPr>
          <a:xfrm>
            <a:off x="8004629" y="2801257"/>
            <a:ext cx="979714" cy="276999"/>
          </a:xfrm>
          <a:prstGeom prst="rect">
            <a:avLst/>
          </a:prstGeom>
          <a:noFill/>
        </p:spPr>
        <p:txBody>
          <a:bodyPr wrap="square" rtlCol="0">
            <a:spAutoFit/>
          </a:bodyPr>
          <a:lstStyle/>
          <a:p>
            <a:r>
              <a:rPr lang="ja-JP" altLang="en-US" sz="1200" dirty="0"/>
              <a:t>サーバ</a:t>
            </a:r>
            <a:r>
              <a:rPr lang="en-US" altLang="ja-JP" sz="1200" dirty="0"/>
              <a:t>A</a:t>
            </a:r>
            <a:endParaRPr kumimoji="1" lang="ja-JP" altLang="en-US" sz="1200" dirty="0"/>
          </a:p>
        </p:txBody>
      </p:sp>
      <p:sp>
        <p:nvSpPr>
          <p:cNvPr id="27" name="テキスト ボックス 26">
            <a:extLst>
              <a:ext uri="{FF2B5EF4-FFF2-40B4-BE49-F238E27FC236}">
                <a16:creationId xmlns:a16="http://schemas.microsoft.com/office/drawing/2014/main" id="{717D252A-90CE-46E4-9127-9BB90B930259}"/>
              </a:ext>
            </a:extLst>
          </p:cNvPr>
          <p:cNvSpPr txBox="1"/>
          <p:nvPr/>
        </p:nvSpPr>
        <p:spPr>
          <a:xfrm>
            <a:off x="6980127" y="3312580"/>
            <a:ext cx="979714" cy="276999"/>
          </a:xfrm>
          <a:prstGeom prst="rect">
            <a:avLst/>
          </a:prstGeom>
          <a:noFill/>
        </p:spPr>
        <p:txBody>
          <a:bodyPr wrap="square" rtlCol="0">
            <a:spAutoFit/>
          </a:bodyPr>
          <a:lstStyle/>
          <a:p>
            <a:r>
              <a:rPr lang="ja-JP" altLang="en-US" sz="1200" dirty="0"/>
              <a:t>サーバ</a:t>
            </a:r>
            <a:r>
              <a:rPr lang="en-US" altLang="ja-JP" sz="1200" dirty="0"/>
              <a:t>B</a:t>
            </a:r>
            <a:endParaRPr kumimoji="1" lang="ja-JP" altLang="en-US" sz="1200" dirty="0"/>
          </a:p>
        </p:txBody>
      </p:sp>
      <p:sp>
        <p:nvSpPr>
          <p:cNvPr id="28" name="楕円 27">
            <a:extLst>
              <a:ext uri="{FF2B5EF4-FFF2-40B4-BE49-F238E27FC236}">
                <a16:creationId xmlns:a16="http://schemas.microsoft.com/office/drawing/2014/main" id="{F733E00C-EFF6-41B0-969F-F241242CFE9B}"/>
              </a:ext>
            </a:extLst>
          </p:cNvPr>
          <p:cNvSpPr/>
          <p:nvPr/>
        </p:nvSpPr>
        <p:spPr>
          <a:xfrm>
            <a:off x="8004629" y="3493782"/>
            <a:ext cx="432220" cy="18506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F2EEA48-14CA-4D8A-B2B4-770FA4E47BDA}"/>
              </a:ext>
            </a:extLst>
          </p:cNvPr>
          <p:cNvSpPr/>
          <p:nvPr/>
        </p:nvSpPr>
        <p:spPr>
          <a:xfrm>
            <a:off x="7959841" y="3281144"/>
            <a:ext cx="235438" cy="119734"/>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C412197-AF4E-42D1-8697-FC294F462A6D}"/>
              </a:ext>
            </a:extLst>
          </p:cNvPr>
          <p:cNvSpPr/>
          <p:nvPr/>
        </p:nvSpPr>
        <p:spPr>
          <a:xfrm>
            <a:off x="7366765" y="3766056"/>
            <a:ext cx="1703061" cy="850461"/>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貸出は俺たちの仕事じゃないし無視</a:t>
            </a:r>
          </a:p>
        </p:txBody>
      </p:sp>
    </p:spTree>
    <p:extLst>
      <p:ext uri="{BB962C8B-B14F-4D97-AF65-F5344CB8AC3E}">
        <p14:creationId xmlns:p14="http://schemas.microsoft.com/office/powerpoint/2010/main" val="117993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EDE5A656-8004-4942-81DC-A8DBC8CC7E1F}"/>
              </a:ext>
            </a:extLst>
          </p:cNvPr>
          <p:cNvSpPr/>
          <p:nvPr/>
        </p:nvSpPr>
        <p:spPr>
          <a:xfrm>
            <a:off x="735829" y="1854469"/>
            <a:ext cx="8248514" cy="4691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15" y="2136715"/>
            <a:ext cx="2221313" cy="2172814"/>
          </a:xfrm>
          <a:prstGeom prst="rect">
            <a:avLst/>
          </a:prstGeom>
        </p:spPr>
      </p:pic>
      <p:sp>
        <p:nvSpPr>
          <p:cNvPr id="2" name="タイトル 1"/>
          <p:cNvSpPr>
            <a:spLocks noGrp="1"/>
          </p:cNvSpPr>
          <p:nvPr>
            <p:ph type="title"/>
          </p:nvPr>
        </p:nvSpPr>
        <p:spPr/>
        <p:txBody>
          <a:bodyPr/>
          <a:lstStyle/>
          <a:p>
            <a:r>
              <a:rPr lang="ja-JP" altLang="en-US" dirty="0"/>
              <a:t>静的</a:t>
            </a:r>
            <a:r>
              <a:rPr kumimoji="1" lang="ja-JP" altLang="en-US" dirty="0"/>
              <a:t>割り当て</a:t>
            </a:r>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
        <p:nvSpPr>
          <p:cNvPr id="21" name="正方形/長方形 20"/>
          <p:cNvSpPr/>
          <p:nvPr/>
        </p:nvSpPr>
        <p:spPr>
          <a:xfrm>
            <a:off x="7109976" y="3857460"/>
            <a:ext cx="1581523" cy="369332"/>
          </a:xfrm>
          <a:prstGeom prst="rect">
            <a:avLst/>
          </a:prstGeom>
        </p:spPr>
        <p:txBody>
          <a:bodyPr wrap="none">
            <a:spAutoFit/>
          </a:bodyPr>
          <a:lstStyle/>
          <a:p>
            <a:r>
              <a:rPr lang="en-US" altLang="ja-JP" dirty="0"/>
              <a:t>DHCP </a:t>
            </a:r>
            <a:r>
              <a:rPr lang="ja-JP" altLang="en-US" dirty="0"/>
              <a:t>サーバ</a:t>
            </a:r>
            <a:endParaRPr lang="en-US" altLang="ja-JP" dirty="0"/>
          </a:p>
        </p:txBody>
      </p:sp>
      <p:pic>
        <p:nvPicPr>
          <p:cNvPr id="2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4522" y="1873604"/>
            <a:ext cx="1074252" cy="1678518"/>
          </a:xfrm>
          <a:prstGeom prst="rect">
            <a:avLst/>
          </a:prstGeom>
        </p:spPr>
      </p:pic>
      <p:sp>
        <p:nvSpPr>
          <p:cNvPr id="31" name="正方形/長方形 30"/>
          <p:cNvSpPr/>
          <p:nvPr/>
        </p:nvSpPr>
        <p:spPr>
          <a:xfrm>
            <a:off x="720527" y="1966137"/>
            <a:ext cx="2054409" cy="369332"/>
          </a:xfrm>
          <a:prstGeom prst="rect">
            <a:avLst/>
          </a:prstGeom>
        </p:spPr>
        <p:txBody>
          <a:bodyPr wrap="none">
            <a:spAutoFit/>
          </a:bodyPr>
          <a:lstStyle/>
          <a:p>
            <a:r>
              <a:rPr lang="en-US" altLang="ja-JP" dirty="0"/>
              <a:t>DHCP</a:t>
            </a:r>
            <a:r>
              <a:rPr lang="ja-JP" altLang="en-US" dirty="0"/>
              <a:t> クライアント</a:t>
            </a:r>
            <a:endParaRPr lang="en-US" altLang="ja-JP" dirty="0"/>
          </a:p>
        </p:txBody>
      </p:sp>
      <p:cxnSp>
        <p:nvCxnSpPr>
          <p:cNvPr id="32" name="直線矢印コネクタ 31"/>
          <p:cNvCxnSpPr/>
          <p:nvPr/>
        </p:nvCxnSpPr>
        <p:spPr>
          <a:xfrm>
            <a:off x="3091012" y="2389426"/>
            <a:ext cx="29619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3337652" y="1711639"/>
            <a:ext cx="2541721" cy="646331"/>
          </a:xfrm>
          <a:prstGeom prst="rect">
            <a:avLst/>
          </a:prstGeom>
        </p:spPr>
        <p:txBody>
          <a:bodyPr wrap="none">
            <a:spAutoFit/>
          </a:bodyPr>
          <a:lstStyle/>
          <a:p>
            <a:r>
              <a:rPr lang="en-US" altLang="ja-JP" dirty="0"/>
              <a:t>255.255.255.255 </a:t>
            </a:r>
            <a:r>
              <a:rPr lang="ja-JP" altLang="en-US" dirty="0"/>
              <a:t>宛に</a:t>
            </a:r>
            <a:r>
              <a:rPr lang="en-US" altLang="ja-JP" dirty="0"/>
              <a:t> </a:t>
            </a:r>
          </a:p>
          <a:p>
            <a:r>
              <a:rPr lang="en-US" altLang="ja-JP" dirty="0"/>
              <a:t>IP </a:t>
            </a:r>
            <a:r>
              <a:rPr lang="ja-JP" altLang="en-US" dirty="0"/>
              <a:t>アドレス割り当て要求</a:t>
            </a:r>
            <a:endParaRPr lang="en-US" altLang="ja-JP" dirty="0"/>
          </a:p>
        </p:txBody>
      </p:sp>
      <p:cxnSp>
        <p:nvCxnSpPr>
          <p:cNvPr id="36" name="直線矢印コネクタ 35"/>
          <p:cNvCxnSpPr/>
          <p:nvPr/>
        </p:nvCxnSpPr>
        <p:spPr>
          <a:xfrm flipH="1">
            <a:off x="3091011" y="2598379"/>
            <a:ext cx="2961975"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3298052" y="2715822"/>
            <a:ext cx="2545890" cy="646331"/>
          </a:xfrm>
          <a:prstGeom prst="rect">
            <a:avLst/>
          </a:prstGeom>
        </p:spPr>
        <p:txBody>
          <a:bodyPr wrap="none">
            <a:spAutoFit/>
          </a:bodyPr>
          <a:lstStyle/>
          <a:p>
            <a:r>
              <a:rPr lang="ja-JP" altLang="en-US" dirty="0"/>
              <a:t>決められた </a:t>
            </a:r>
            <a:r>
              <a:rPr lang="en-US" altLang="ja-JP" dirty="0"/>
              <a:t>IP </a:t>
            </a:r>
            <a:r>
              <a:rPr lang="ja-JP" altLang="en-US" dirty="0"/>
              <a:t>アドレス</a:t>
            </a:r>
            <a:endParaRPr lang="en-US" altLang="ja-JP" dirty="0"/>
          </a:p>
          <a:p>
            <a:r>
              <a:rPr lang="ja-JP" altLang="en-US" dirty="0"/>
              <a:t>をクライアントに割り当て</a:t>
            </a:r>
            <a:endParaRPr lang="en-US" altLang="ja-JP" dirty="0"/>
          </a:p>
        </p:txBody>
      </p:sp>
      <p:pic>
        <p:nvPicPr>
          <p:cNvPr id="39" name="図 38"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15" y="2289115"/>
            <a:ext cx="2221313" cy="2172814"/>
          </a:xfrm>
          <a:prstGeom prst="rect">
            <a:avLst/>
          </a:prstGeom>
        </p:spPr>
      </p:pic>
      <p:pic>
        <p:nvPicPr>
          <p:cNvPr id="40" name="図 39"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612" y="4780187"/>
            <a:ext cx="933456" cy="913075"/>
          </a:xfrm>
          <a:prstGeom prst="rect">
            <a:avLst/>
          </a:prstGeom>
        </p:spPr>
      </p:pic>
      <p:pic>
        <p:nvPicPr>
          <p:cNvPr id="42" name="図 41"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192" y="5693262"/>
            <a:ext cx="933456" cy="913075"/>
          </a:xfrm>
          <a:prstGeom prst="rect">
            <a:avLst/>
          </a:prstGeom>
        </p:spPr>
      </p:pic>
      <p:pic>
        <p:nvPicPr>
          <p:cNvPr id="43" name="図 42" descr="スクリーンショット 2012-11-30 11.0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77" y="5688685"/>
            <a:ext cx="933456" cy="913075"/>
          </a:xfrm>
          <a:prstGeom prst="rect">
            <a:avLst/>
          </a:prstGeom>
        </p:spPr>
      </p:pic>
      <p:sp>
        <p:nvSpPr>
          <p:cNvPr id="48" name="正方形/長方形 47"/>
          <p:cNvSpPr/>
          <p:nvPr/>
        </p:nvSpPr>
        <p:spPr>
          <a:xfrm>
            <a:off x="6989122" y="5201250"/>
            <a:ext cx="2266967" cy="646331"/>
          </a:xfrm>
          <a:prstGeom prst="rect">
            <a:avLst/>
          </a:prstGeom>
        </p:spPr>
        <p:txBody>
          <a:bodyPr wrap="none">
            <a:spAutoFit/>
          </a:bodyPr>
          <a:lstStyle/>
          <a:p>
            <a:r>
              <a:rPr lang="ja-JP" altLang="en-US" dirty="0"/>
              <a:t>同一ネットワーク内の</a:t>
            </a:r>
            <a:endParaRPr lang="en-US" altLang="ja-JP" dirty="0"/>
          </a:p>
          <a:p>
            <a:r>
              <a:rPr lang="ja-JP" altLang="en-US" dirty="0"/>
              <a:t>他のコンピュータ</a:t>
            </a:r>
            <a:endParaRPr lang="en-US" altLang="ja-JP" dirty="0"/>
          </a:p>
        </p:txBody>
      </p:sp>
      <p:sp>
        <p:nvSpPr>
          <p:cNvPr id="3" name="テキスト ボックス 2"/>
          <p:cNvSpPr txBox="1"/>
          <p:nvPr/>
        </p:nvSpPr>
        <p:spPr>
          <a:xfrm>
            <a:off x="3984923" y="700986"/>
            <a:ext cx="3402987" cy="715089"/>
          </a:xfrm>
          <a:prstGeom prst="wedgeRoundRectCallout">
            <a:avLst>
              <a:gd name="adj1" fmla="val 47070"/>
              <a:gd name="adj2" fmla="val 107428"/>
              <a:gd name="adj3" fmla="val 16667"/>
            </a:avLst>
          </a:prstGeom>
          <a:noFill/>
          <a:ln>
            <a:solidFill>
              <a:schemeClr val="tx1"/>
            </a:solidFill>
          </a:ln>
        </p:spPr>
        <p:txBody>
          <a:bodyPr wrap="none" rtlCol="0">
            <a:spAutoFit/>
          </a:bodyPr>
          <a:lstStyle/>
          <a:p>
            <a:r>
              <a:rPr kumimoji="1" lang="ja-JP" altLang="en-US" dirty="0"/>
              <a:t>あらかじめ </a:t>
            </a:r>
            <a:r>
              <a:rPr kumimoji="1" lang="en-US" altLang="ja-JP" dirty="0"/>
              <a:t>MAC </a:t>
            </a:r>
            <a:r>
              <a:rPr kumimoji="1" lang="ja-JP" altLang="en-US" dirty="0"/>
              <a:t>アドレスと </a:t>
            </a:r>
            <a:endParaRPr kumimoji="1" lang="en-US" altLang="ja-JP" dirty="0"/>
          </a:p>
          <a:p>
            <a:r>
              <a:rPr kumimoji="1" lang="en-US" altLang="ja-JP" dirty="0"/>
              <a:t>IP </a:t>
            </a:r>
            <a:r>
              <a:rPr kumimoji="1" lang="ja-JP" altLang="en-US" dirty="0"/>
              <a:t>アドレスの対応表を持っておく</a:t>
            </a:r>
          </a:p>
        </p:txBody>
      </p:sp>
      <p:cxnSp>
        <p:nvCxnSpPr>
          <p:cNvPr id="22" name="直線矢印コネクタ 21"/>
          <p:cNvCxnSpPr/>
          <p:nvPr/>
        </p:nvCxnSpPr>
        <p:spPr>
          <a:xfrm>
            <a:off x="2688428" y="4050817"/>
            <a:ext cx="2997988" cy="1473598"/>
          </a:xfrm>
          <a:prstGeom prst="straightConnector1">
            <a:avLst/>
          </a:prstGeom>
          <a:ln>
            <a:solidFill>
              <a:schemeClr val="tx2"/>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1884929" y="4851277"/>
            <a:ext cx="2578591" cy="923330"/>
          </a:xfrm>
          <a:prstGeom prst="rect">
            <a:avLst/>
          </a:prstGeom>
        </p:spPr>
        <p:txBody>
          <a:bodyPr wrap="none">
            <a:spAutoFit/>
          </a:bodyPr>
          <a:lstStyle/>
          <a:p>
            <a:r>
              <a:rPr lang="ja-JP" altLang="en-US" dirty="0"/>
              <a:t>割り当たる </a:t>
            </a:r>
            <a:r>
              <a:rPr lang="en-US" altLang="ja-JP" dirty="0"/>
              <a:t>IP </a:t>
            </a:r>
            <a:r>
              <a:rPr lang="ja-JP" altLang="en-US" dirty="0"/>
              <a:t>アドレスは</a:t>
            </a:r>
            <a:endParaRPr lang="en-US" altLang="ja-JP" dirty="0"/>
          </a:p>
          <a:p>
            <a:r>
              <a:rPr lang="ja-JP" altLang="en-US" dirty="0"/>
              <a:t>クライアント毎に固有</a:t>
            </a:r>
            <a:endParaRPr lang="en-US" altLang="ja-JP" dirty="0"/>
          </a:p>
          <a:p>
            <a:r>
              <a:rPr lang="ja-JP" altLang="en-US" dirty="0"/>
              <a:t>重複することは通常ない</a:t>
            </a:r>
            <a:endParaRPr lang="en-US" altLang="ja-JP" dirty="0"/>
          </a:p>
        </p:txBody>
      </p:sp>
    </p:spTree>
    <p:extLst>
      <p:ext uri="{BB962C8B-B14F-4D97-AF65-F5344CB8AC3E}">
        <p14:creationId xmlns:p14="http://schemas.microsoft.com/office/powerpoint/2010/main" val="79478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8" y="533400"/>
            <a:ext cx="9156357" cy="990600"/>
          </a:xfrm>
        </p:spPr>
        <p:txBody>
          <a:bodyPr>
            <a:normAutofit/>
          </a:bodyPr>
          <a:lstStyle/>
          <a:p>
            <a:r>
              <a:rPr kumimoji="1" lang="en-US" altLang="ja-JP" dirty="0"/>
              <a:t>DNS</a:t>
            </a:r>
            <a:r>
              <a:rPr kumimoji="1" lang="ja-JP" altLang="en-US" dirty="0"/>
              <a:t>と</a:t>
            </a:r>
            <a:r>
              <a:rPr kumimoji="1" lang="en-US" altLang="ja-JP" dirty="0"/>
              <a:t>DHCP</a:t>
            </a:r>
            <a:r>
              <a:rPr kumimoji="1" lang="ja-JP" altLang="en-US" dirty="0"/>
              <a:t>の違い</a:t>
            </a:r>
          </a:p>
        </p:txBody>
      </p:sp>
      <p:sp>
        <p:nvSpPr>
          <p:cNvPr id="3" name="コンテンツ プレースホルダー 2"/>
          <p:cNvSpPr>
            <a:spLocks noGrp="1"/>
          </p:cNvSpPr>
          <p:nvPr>
            <p:ph idx="1"/>
          </p:nvPr>
        </p:nvSpPr>
        <p:spPr>
          <a:xfrm>
            <a:off x="2641601" y="1778001"/>
            <a:ext cx="2866571" cy="4876800"/>
          </a:xfrm>
        </p:spPr>
        <p:txBody>
          <a:bodyPr>
            <a:normAutofit/>
          </a:bodyPr>
          <a:lstStyle/>
          <a:p>
            <a:pPr marL="0" indent="0">
              <a:buNone/>
            </a:pPr>
            <a:r>
              <a:rPr lang="ja-JP" altLang="en-US" dirty="0"/>
              <a:t>　　　作業内容</a:t>
            </a:r>
            <a:endParaRPr lang="en-US" altLang="ja-JP" dirty="0"/>
          </a:p>
          <a:p>
            <a:pPr marL="0" indent="0">
              <a:buNone/>
            </a:pPr>
            <a:endParaRPr lang="en-US" altLang="ja-JP" dirty="0"/>
          </a:p>
          <a:p>
            <a:r>
              <a:rPr lang="ja-JP" altLang="en-US" dirty="0"/>
              <a:t>ドメイン名と</a:t>
            </a:r>
            <a:r>
              <a:rPr lang="en-US" altLang="ja-JP" dirty="0"/>
              <a:t>IP</a:t>
            </a:r>
            <a:r>
              <a:rPr lang="ja-JP" altLang="en-US" dirty="0"/>
              <a:t>アドレスの対応付け</a:t>
            </a:r>
            <a:endParaRPr lang="en-US" altLang="ja-JP" dirty="0"/>
          </a:p>
          <a:p>
            <a:endParaRPr lang="en-US" altLang="ja-JP" dirty="0"/>
          </a:p>
          <a:p>
            <a:r>
              <a:rPr lang="en-US" altLang="ja-JP" dirty="0"/>
              <a:t>MAC</a:t>
            </a:r>
            <a:r>
              <a:rPr lang="ja-JP" altLang="en-US" dirty="0"/>
              <a:t>アドレスと</a:t>
            </a:r>
            <a:r>
              <a:rPr lang="en-US" altLang="ja-JP" dirty="0"/>
              <a:t>IP</a:t>
            </a:r>
            <a:r>
              <a:rPr lang="ja-JP" altLang="en-US" dirty="0"/>
              <a:t>アドレスの対応付け</a:t>
            </a:r>
            <a:endParaRPr lang="en-US" altLang="ja-JP" dirty="0"/>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
        <p:nvSpPr>
          <p:cNvPr id="5" name="コンテンツ プレースホルダー 2">
            <a:extLst>
              <a:ext uri="{FF2B5EF4-FFF2-40B4-BE49-F238E27FC236}">
                <a16:creationId xmlns:a16="http://schemas.microsoft.com/office/drawing/2014/main" id="{A489BF8C-DB06-4691-AE03-C9114458AE4E}"/>
              </a:ext>
            </a:extLst>
          </p:cNvPr>
          <p:cNvSpPr txBox="1">
            <a:spLocks/>
          </p:cNvSpPr>
          <p:nvPr/>
        </p:nvSpPr>
        <p:spPr>
          <a:xfrm>
            <a:off x="5558972" y="1763487"/>
            <a:ext cx="3367314"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Font typeface="Arial" pitchFamily="34" charset="0"/>
              <a:buNone/>
            </a:pPr>
            <a:r>
              <a:rPr lang="ja-JP" altLang="en-US" dirty="0"/>
              <a:t>どんな時に利用されるか</a:t>
            </a:r>
            <a:endParaRPr lang="en-US" altLang="ja-JP" dirty="0"/>
          </a:p>
          <a:p>
            <a:pPr marL="0" indent="0">
              <a:buFont typeface="Arial" pitchFamily="34" charset="0"/>
              <a:buNone/>
            </a:pPr>
            <a:endParaRPr lang="en-US" altLang="ja-JP" dirty="0"/>
          </a:p>
          <a:p>
            <a:r>
              <a:rPr lang="ja-JP" altLang="en-US" dirty="0"/>
              <a:t>他の</a:t>
            </a:r>
            <a:r>
              <a:rPr lang="en-US" altLang="ja-JP" dirty="0"/>
              <a:t>PC</a:t>
            </a:r>
            <a:r>
              <a:rPr lang="ja-JP" altLang="en-US" dirty="0"/>
              <a:t>やサーバの</a:t>
            </a:r>
            <a:r>
              <a:rPr lang="en-US" altLang="ja-JP" dirty="0"/>
              <a:t>IP</a:t>
            </a:r>
            <a:r>
              <a:rPr lang="ja-JP" altLang="en-US" dirty="0"/>
              <a:t>アドレスを知りたい時</a:t>
            </a:r>
            <a:endParaRPr lang="en-US" altLang="ja-JP" dirty="0"/>
          </a:p>
          <a:p>
            <a:endParaRPr lang="en-US" altLang="ja-JP" dirty="0"/>
          </a:p>
          <a:p>
            <a:r>
              <a:rPr lang="ja-JP" altLang="en-US" dirty="0"/>
              <a:t>ネットワーク内に</a:t>
            </a:r>
            <a:r>
              <a:rPr lang="en-US" altLang="ja-JP" dirty="0"/>
              <a:t>PC</a:t>
            </a:r>
            <a:r>
              <a:rPr lang="ja-JP" altLang="en-US" dirty="0"/>
              <a:t>を接続したい時</a:t>
            </a:r>
            <a:endParaRPr lang="en-US" altLang="ja-JP" dirty="0"/>
          </a:p>
        </p:txBody>
      </p:sp>
      <p:sp>
        <p:nvSpPr>
          <p:cNvPr id="6" name="コンテンツ プレースホルダー 2">
            <a:extLst>
              <a:ext uri="{FF2B5EF4-FFF2-40B4-BE49-F238E27FC236}">
                <a16:creationId xmlns:a16="http://schemas.microsoft.com/office/drawing/2014/main" id="{F6C662F6-C74E-4EB4-82E4-B3827A7E2256}"/>
              </a:ext>
            </a:extLst>
          </p:cNvPr>
          <p:cNvSpPr txBox="1">
            <a:spLocks/>
          </p:cNvSpPr>
          <p:nvPr/>
        </p:nvSpPr>
        <p:spPr>
          <a:xfrm>
            <a:off x="297544" y="1785258"/>
            <a:ext cx="2866571"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buFont typeface="Arial" pitchFamily="34" charset="0"/>
              <a:buNone/>
            </a:pPr>
            <a:r>
              <a:rPr lang="en-US" altLang="ja-JP" dirty="0"/>
              <a:t>	</a:t>
            </a:r>
          </a:p>
          <a:p>
            <a:pPr marL="0" indent="0">
              <a:buFont typeface="Arial" pitchFamily="34" charset="0"/>
              <a:buNone/>
            </a:pPr>
            <a:endParaRPr lang="en-US" altLang="ja-JP" dirty="0"/>
          </a:p>
          <a:p>
            <a:pPr marL="0" indent="0">
              <a:buFont typeface="Arial" pitchFamily="34" charset="0"/>
              <a:buNone/>
            </a:pPr>
            <a:r>
              <a:rPr lang="ja-JP" altLang="en-US" dirty="0"/>
              <a:t>　ＤＮＳ</a:t>
            </a:r>
            <a:endParaRPr lang="en-US" altLang="ja-JP" dirty="0"/>
          </a:p>
          <a:p>
            <a:pPr marL="0" indent="0">
              <a:buFont typeface="Arial" pitchFamily="34" charset="0"/>
              <a:buNone/>
            </a:pPr>
            <a:endParaRPr lang="en-US" altLang="ja-JP" dirty="0"/>
          </a:p>
          <a:p>
            <a:pPr marL="0" indent="0">
              <a:buFont typeface="Arial" pitchFamily="34" charset="0"/>
              <a:buNone/>
            </a:pPr>
            <a:endParaRPr lang="en-US" altLang="ja-JP" dirty="0"/>
          </a:p>
          <a:p>
            <a:pPr marL="0" indent="0">
              <a:buFont typeface="Arial" pitchFamily="34" charset="0"/>
              <a:buNone/>
            </a:pPr>
            <a:r>
              <a:rPr lang="ja-JP" altLang="en-US" dirty="0"/>
              <a:t>　</a:t>
            </a:r>
            <a:r>
              <a:rPr lang="en-US" altLang="ja-JP" dirty="0"/>
              <a:t>DHCP</a:t>
            </a:r>
            <a:r>
              <a:rPr lang="ja-JP" altLang="en-US" dirty="0"/>
              <a:t>　</a:t>
            </a:r>
            <a:endParaRPr lang="en-US" altLang="ja-JP" dirty="0"/>
          </a:p>
        </p:txBody>
      </p:sp>
      <p:sp>
        <p:nvSpPr>
          <p:cNvPr id="8" name="テキスト ボックス 7">
            <a:extLst>
              <a:ext uri="{FF2B5EF4-FFF2-40B4-BE49-F238E27FC236}">
                <a16:creationId xmlns:a16="http://schemas.microsoft.com/office/drawing/2014/main" id="{03540CA7-D121-41EB-B019-D85AB204AE74}"/>
              </a:ext>
            </a:extLst>
          </p:cNvPr>
          <p:cNvSpPr txBox="1"/>
          <p:nvPr/>
        </p:nvSpPr>
        <p:spPr>
          <a:xfrm>
            <a:off x="1589314" y="5446264"/>
            <a:ext cx="65532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利用のタイミングは異なるが、「</a:t>
            </a:r>
            <a:r>
              <a:rPr lang="en-US" altLang="ja-JP" sz="2400" dirty="0">
                <a:solidFill>
                  <a:srgbClr val="FF0000"/>
                </a:solidFill>
              </a:rPr>
              <a:t>IP</a:t>
            </a:r>
            <a:r>
              <a:rPr lang="ja-JP" altLang="en-US" sz="2400" dirty="0">
                <a:solidFill>
                  <a:srgbClr val="FF0000"/>
                </a:solidFill>
              </a:rPr>
              <a:t>アドレスを対応づける</a:t>
            </a:r>
            <a:r>
              <a:rPr kumimoji="1" lang="ja-JP" altLang="en-US" sz="2400" dirty="0"/>
              <a:t>」という作業は似ている。</a:t>
            </a:r>
          </a:p>
        </p:txBody>
      </p:sp>
      <p:cxnSp>
        <p:nvCxnSpPr>
          <p:cNvPr id="10" name="直線コネクタ 9">
            <a:extLst>
              <a:ext uri="{FF2B5EF4-FFF2-40B4-BE49-F238E27FC236}">
                <a16:creationId xmlns:a16="http://schemas.microsoft.com/office/drawing/2014/main" id="{D8310130-7B9F-4DE2-B88D-22DF81F4899D}"/>
              </a:ext>
            </a:extLst>
          </p:cNvPr>
          <p:cNvCxnSpPr/>
          <p:nvPr/>
        </p:nvCxnSpPr>
        <p:spPr>
          <a:xfrm>
            <a:off x="297544" y="2336801"/>
            <a:ext cx="8788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F00A6BC-1FB3-4992-A535-04463E1D39F4}"/>
              </a:ext>
            </a:extLst>
          </p:cNvPr>
          <p:cNvCxnSpPr/>
          <p:nvPr/>
        </p:nvCxnSpPr>
        <p:spPr>
          <a:xfrm>
            <a:off x="297544" y="1683658"/>
            <a:ext cx="8788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39E3B4D-791C-4049-A00D-C71D82201E65}"/>
              </a:ext>
            </a:extLst>
          </p:cNvPr>
          <p:cNvCxnSpPr/>
          <p:nvPr/>
        </p:nvCxnSpPr>
        <p:spPr>
          <a:xfrm>
            <a:off x="297544" y="4782458"/>
            <a:ext cx="878839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14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3700"/>
            <a:ext cx="8229600" cy="990600"/>
          </a:xfrm>
        </p:spPr>
        <p:txBody>
          <a:bodyPr>
            <a:normAutofit/>
          </a:bodyPr>
          <a:lstStyle/>
          <a:p>
            <a:pPr algn="ctr"/>
            <a:r>
              <a:rPr lang="en-US" altLang="ja-JP" sz="4800" dirty="0" err="1"/>
              <a:t>epDNS</a:t>
            </a:r>
            <a:r>
              <a:rPr lang="en-US" altLang="ja-JP" sz="4800" dirty="0"/>
              <a:t> </a:t>
            </a:r>
            <a:r>
              <a:rPr kumimoji="1" lang="ja-JP" altLang="en-US" sz="4800" dirty="0"/>
              <a:t>について</a:t>
            </a:r>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971592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epDNS</a:t>
            </a:r>
            <a:r>
              <a:rPr lang="ja-JP" altLang="en-US" dirty="0"/>
              <a:t> </a:t>
            </a:r>
            <a:endParaRPr kumimoji="1" lang="ja-JP" altLang="en-US" dirty="0"/>
          </a:p>
        </p:txBody>
      </p:sp>
      <p:sp>
        <p:nvSpPr>
          <p:cNvPr id="3" name="コンテンツ プレースホルダー 2"/>
          <p:cNvSpPr>
            <a:spLocks noGrp="1"/>
          </p:cNvSpPr>
          <p:nvPr>
            <p:ph idx="1"/>
          </p:nvPr>
        </p:nvSpPr>
        <p:spPr/>
        <p:txBody>
          <a:bodyPr/>
          <a:lstStyle/>
          <a:p>
            <a:r>
              <a:rPr lang="en-US" altLang="ja-JP" sz="3200" dirty="0"/>
              <a:t>ep </a:t>
            </a:r>
            <a:r>
              <a:rPr lang="ja-JP" altLang="en-US" sz="3200" dirty="0"/>
              <a:t>ゾーン情報の管理と問い合わせの実行</a:t>
            </a:r>
            <a:endParaRPr lang="en-US" altLang="ja-JP" sz="3200" dirty="0"/>
          </a:p>
          <a:p>
            <a:r>
              <a:rPr lang="en-US" altLang="ja-JP" sz="3200" dirty="0"/>
              <a:t>2</a:t>
            </a:r>
            <a:r>
              <a:rPr lang="ja-JP" altLang="en-US" sz="3200" dirty="0"/>
              <a:t>台体制で運用</a:t>
            </a:r>
            <a:endParaRPr lang="en-US" altLang="ja-JP" sz="3200" dirty="0"/>
          </a:p>
          <a:p>
            <a:pPr lvl="1"/>
            <a:r>
              <a:rPr lang="ja-JP" altLang="en-US" sz="2800" dirty="0"/>
              <a:t>冗長性を確保するため</a:t>
            </a:r>
            <a:endParaRPr lang="en-US" altLang="ja-JP" sz="2800" dirty="0"/>
          </a:p>
          <a:p>
            <a:r>
              <a:rPr lang="en-US" altLang="ja-JP" sz="3200" dirty="0"/>
              <a:t>1st DNS </a:t>
            </a:r>
            <a:r>
              <a:rPr lang="ja-JP" altLang="en-US" sz="3200" dirty="0"/>
              <a:t>サーバ</a:t>
            </a:r>
            <a:r>
              <a:rPr lang="en-US" altLang="ja-JP" sz="3200" dirty="0"/>
              <a:t> (yellow)</a:t>
            </a:r>
          </a:p>
          <a:p>
            <a:r>
              <a:rPr lang="en-US" altLang="ja-JP" sz="3200" dirty="0"/>
              <a:t>2n</a:t>
            </a:r>
            <a:r>
              <a:rPr kumimoji="1" lang="en-US" altLang="ja-JP" sz="3200" dirty="0"/>
              <a:t>d DNS </a:t>
            </a:r>
            <a:r>
              <a:rPr kumimoji="1" lang="ja-JP" altLang="en-US" sz="3200" dirty="0"/>
              <a:t>サーバ</a:t>
            </a:r>
            <a:r>
              <a:rPr kumimoji="1" lang="en-US" altLang="ja-JP" sz="3200" dirty="0"/>
              <a:t> (blue)</a:t>
            </a:r>
          </a:p>
          <a:p>
            <a:pPr lvl="1"/>
            <a:r>
              <a:rPr lang="en-US" altLang="ja-JP" sz="2800" dirty="0"/>
              <a:t>blue</a:t>
            </a:r>
            <a:r>
              <a:rPr lang="ja-JP" altLang="en-US" sz="2800" dirty="0"/>
              <a:t>は</a:t>
            </a:r>
            <a:r>
              <a:rPr lang="en-US" altLang="ja-JP" sz="2800" dirty="0"/>
              <a:t> DHCP </a:t>
            </a:r>
            <a:r>
              <a:rPr lang="ja-JP" altLang="en-US" sz="2800" dirty="0"/>
              <a:t>サーバを兼ねる</a:t>
            </a:r>
            <a:endParaRPr lang="en-US" altLang="ja-JP" sz="2800" dirty="0"/>
          </a:p>
          <a:p>
            <a:pPr lvl="2"/>
            <a:r>
              <a:rPr kumimoji="1" lang="en-US" altLang="ja-JP" sz="2600" dirty="0"/>
              <a:t>DHCP </a:t>
            </a:r>
            <a:r>
              <a:rPr kumimoji="1" lang="ja-JP" altLang="en-US" sz="2600" dirty="0"/>
              <a:t>は</a:t>
            </a:r>
            <a:r>
              <a:rPr kumimoji="1" lang="ja-JP" altLang="en-US" sz="2600"/>
              <a:t>静的割り当て</a:t>
            </a:r>
            <a:endParaRPr kumimoji="1" lang="en-US" altLang="ja-JP" sz="2600" dirty="0"/>
          </a:p>
          <a:p>
            <a:pPr marL="0" indent="0">
              <a:buNone/>
            </a:pPr>
            <a:endParaRPr kumimoji="1" lang="en-US" altLang="ja-JP" sz="3200" dirty="0"/>
          </a:p>
          <a:p>
            <a:pPr lvl="2"/>
            <a:endParaRPr lang="en-US" altLang="ja-JP" sz="2200" dirty="0"/>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66026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管理者</a:t>
            </a:r>
            <a:r>
              <a:rPr kumimoji="1" lang="ja-JP" altLang="en-US" dirty="0"/>
              <a:t>の業務</a:t>
            </a:r>
          </a:p>
        </p:txBody>
      </p:sp>
      <p:sp>
        <p:nvSpPr>
          <p:cNvPr id="3" name="コンテンツ プレースホルダー 2"/>
          <p:cNvSpPr>
            <a:spLocks noGrp="1"/>
          </p:cNvSpPr>
          <p:nvPr>
            <p:ph idx="1"/>
          </p:nvPr>
        </p:nvSpPr>
        <p:spPr/>
        <p:txBody>
          <a:bodyPr>
            <a:normAutofit/>
          </a:bodyPr>
          <a:lstStyle/>
          <a:p>
            <a:r>
              <a:rPr kumimoji="1" lang="ja-JP" altLang="en-US" sz="3200" dirty="0"/>
              <a:t>日頃のセキュリティ対策</a:t>
            </a:r>
            <a:endParaRPr kumimoji="1" lang="en-US" altLang="ja-JP" sz="3200" dirty="0"/>
          </a:p>
          <a:p>
            <a:pPr lvl="1"/>
            <a:r>
              <a:rPr lang="en-US" altLang="ja-JP" sz="2800" dirty="0" err="1"/>
              <a:t>d</a:t>
            </a:r>
            <a:r>
              <a:rPr kumimoji="1" lang="en-US" altLang="ja-JP" sz="2800" dirty="0" err="1"/>
              <a:t>ebian</a:t>
            </a:r>
            <a:r>
              <a:rPr kumimoji="1" lang="en-US" altLang="ja-JP" sz="2800" dirty="0"/>
              <a:t> </a:t>
            </a:r>
            <a:r>
              <a:rPr kumimoji="1" lang="ja-JP" altLang="en-US" sz="2800" dirty="0"/>
              <a:t>パッケージ更新</a:t>
            </a:r>
            <a:r>
              <a:rPr kumimoji="1" lang="en-US" altLang="ja-JP" sz="2800" dirty="0"/>
              <a:t>(</a:t>
            </a:r>
            <a:r>
              <a:rPr kumimoji="1" lang="ja-JP" altLang="en-US" sz="2800" dirty="0"/>
              <a:t>毎週</a:t>
            </a:r>
            <a:r>
              <a:rPr kumimoji="1" lang="en-US" altLang="ja-JP" sz="2800" dirty="0"/>
              <a:t>)</a:t>
            </a:r>
          </a:p>
          <a:p>
            <a:pPr lvl="1"/>
            <a:r>
              <a:rPr lang="en-US" altLang="ja-JP" sz="2800" dirty="0" err="1"/>
              <a:t>l</a:t>
            </a:r>
            <a:r>
              <a:rPr kumimoji="1" lang="en-US" altLang="ja-JP" sz="2800" dirty="0" err="1"/>
              <a:t>ogwatch</a:t>
            </a:r>
            <a:r>
              <a:rPr kumimoji="1" lang="en-US" altLang="ja-JP" sz="2800" dirty="0"/>
              <a:t> </a:t>
            </a:r>
            <a:r>
              <a:rPr kumimoji="1" lang="ja-JP" altLang="en-US" sz="2800" dirty="0"/>
              <a:t>のチェック（毎日）</a:t>
            </a:r>
            <a:endParaRPr kumimoji="1" lang="en-US" altLang="ja-JP" sz="3200" dirty="0"/>
          </a:p>
          <a:p>
            <a:r>
              <a:rPr kumimoji="1" lang="ja-JP" altLang="en-US" sz="3200" dirty="0"/>
              <a:t>サーバ再構築・入れ替え</a:t>
            </a:r>
            <a:r>
              <a:rPr lang="ja-JP" altLang="en-US" sz="3200" dirty="0"/>
              <a:t>（年１回）</a:t>
            </a:r>
            <a:endParaRPr kumimoji="1" lang="en-US" altLang="ja-JP" sz="3200" dirty="0"/>
          </a:p>
          <a:p>
            <a:r>
              <a:rPr kumimoji="1" lang="ja-JP" altLang="en-US" sz="3200" dirty="0"/>
              <a:t>その他緊急時対応（今年度はほぼ平穏無事）</a:t>
            </a:r>
            <a:endParaRPr kumimoji="1" lang="en-US" altLang="ja-JP" sz="3200" dirty="0"/>
          </a:p>
          <a:p>
            <a:pPr lvl="1"/>
            <a:endParaRPr kumimoji="1" lang="ja-JP" altLang="en-US" sz="2800" dirty="0"/>
          </a:p>
        </p:txBody>
      </p:sp>
      <p:sp>
        <p:nvSpPr>
          <p:cNvPr id="4" name="テキスト ボックス 3"/>
          <p:cNvSpPr txBox="1"/>
          <p:nvPr/>
        </p:nvSpPr>
        <p:spPr>
          <a:xfrm>
            <a:off x="2427824" y="5609968"/>
            <a:ext cx="4126451" cy="646331"/>
          </a:xfrm>
          <a:prstGeom prst="rect">
            <a:avLst/>
          </a:prstGeom>
          <a:noFill/>
        </p:spPr>
        <p:txBody>
          <a:bodyPr wrap="none" rtlCol="0">
            <a:spAutoFit/>
          </a:bodyPr>
          <a:lstStyle/>
          <a:p>
            <a:r>
              <a:rPr kumimoji="1" lang="ja-JP" altLang="en-US" sz="3600" dirty="0"/>
              <a:t>そんな激務ではない</a:t>
            </a:r>
          </a:p>
        </p:txBody>
      </p:sp>
    </p:spTree>
    <p:extLst>
      <p:ext uri="{BB962C8B-B14F-4D97-AF65-F5344CB8AC3E}">
        <p14:creationId xmlns:p14="http://schemas.microsoft.com/office/powerpoint/2010/main" val="430268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とはいえ仮に</a:t>
            </a:r>
            <a:r>
              <a:rPr lang="en-US" altLang="ja-JP" dirty="0"/>
              <a:t> </a:t>
            </a:r>
            <a:r>
              <a:rPr lang="en-US" altLang="ja-JP" dirty="0" err="1"/>
              <a:t>epDNS</a:t>
            </a:r>
            <a:r>
              <a:rPr lang="en-US" altLang="ja-JP" dirty="0"/>
              <a:t> </a:t>
            </a:r>
            <a:r>
              <a:rPr lang="ja-JP" altLang="en-US" dirty="0"/>
              <a:t>サーバが壊れたら</a:t>
            </a:r>
            <a:r>
              <a:rPr lang="en-US" altLang="ja-JP" dirty="0"/>
              <a:t>….</a:t>
            </a:r>
            <a:endParaRPr kumimoji="1" lang="ja-JP" altLang="en-US" dirty="0"/>
          </a:p>
        </p:txBody>
      </p:sp>
      <p:sp>
        <p:nvSpPr>
          <p:cNvPr id="3" name="コンテンツ プレースホルダー 2"/>
          <p:cNvSpPr>
            <a:spLocks noGrp="1"/>
          </p:cNvSpPr>
          <p:nvPr>
            <p:ph idx="1"/>
          </p:nvPr>
        </p:nvSpPr>
        <p:spPr>
          <a:xfrm>
            <a:off x="457200" y="3936269"/>
            <a:ext cx="8229600" cy="1377136"/>
          </a:xfrm>
        </p:spPr>
        <p:txBody>
          <a:bodyPr>
            <a:normAutofit/>
          </a:bodyPr>
          <a:lstStyle/>
          <a:p>
            <a:pPr marL="0" indent="0" algn="ctr">
              <a:buNone/>
            </a:pPr>
            <a:r>
              <a:rPr kumimoji="1" lang="ja-JP" altLang="en-US" sz="4800" dirty="0"/>
              <a:t>メールが使えない</a:t>
            </a:r>
            <a:endParaRPr kumimoji="1" lang="en-US" altLang="ja-JP" sz="4800" dirty="0"/>
          </a:p>
          <a:p>
            <a:pPr marL="0" indent="0" algn="ctr">
              <a:buNone/>
            </a:pPr>
            <a:r>
              <a:rPr lang="ja-JP" altLang="en-US" dirty="0"/>
              <a:t>メールアドレスにもドメイン名が含まれている</a:t>
            </a:r>
            <a:endParaRPr lang="en-US" altLang="ja-JP" dirty="0"/>
          </a:p>
          <a:p>
            <a:endParaRPr kumimoji="1" lang="en-US" altLang="ja-JP" sz="5400" dirty="0"/>
          </a:p>
          <a:p>
            <a:pPr marL="0" indent="0">
              <a:buNone/>
            </a:pPr>
            <a:endParaRPr kumimoji="1" lang="ja-JP" altLang="en-US" sz="5400" dirty="0"/>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
        <p:nvSpPr>
          <p:cNvPr id="5" name="正方形/長方形 4"/>
          <p:cNvSpPr/>
          <p:nvPr/>
        </p:nvSpPr>
        <p:spPr>
          <a:xfrm>
            <a:off x="114201" y="2540155"/>
            <a:ext cx="9031768" cy="1200329"/>
          </a:xfrm>
          <a:prstGeom prst="rect">
            <a:avLst/>
          </a:prstGeom>
        </p:spPr>
        <p:txBody>
          <a:bodyPr wrap="none">
            <a:spAutoFit/>
          </a:bodyPr>
          <a:lstStyle/>
          <a:p>
            <a:pPr algn="ctr"/>
            <a:r>
              <a:rPr lang="en-US" altLang="ja-JP" sz="4800" dirty="0"/>
              <a:t>Web</a:t>
            </a:r>
            <a:r>
              <a:rPr lang="ja-JP" altLang="en-US" sz="4800" dirty="0"/>
              <a:t>検索が今まで通りに出来ない</a:t>
            </a:r>
            <a:endParaRPr lang="en-US" altLang="ja-JP" sz="4800" dirty="0"/>
          </a:p>
          <a:p>
            <a:pPr algn="ctr"/>
            <a:r>
              <a:rPr lang="ja-JP" altLang="en-US" sz="2400" dirty="0"/>
              <a:t>逐一 </a:t>
            </a:r>
            <a:r>
              <a:rPr lang="en-US" altLang="ja-JP" sz="2400" dirty="0"/>
              <a:t>IP </a:t>
            </a:r>
            <a:r>
              <a:rPr lang="ja-JP" altLang="en-US" sz="2400" dirty="0"/>
              <a:t>アドレスを打ち込む必要がある</a:t>
            </a:r>
            <a:endParaRPr lang="en-US" altLang="ja-JP" sz="2400" dirty="0"/>
          </a:p>
        </p:txBody>
      </p:sp>
      <p:sp>
        <p:nvSpPr>
          <p:cNvPr id="6" name="コンテンツ プレースホルダー 2"/>
          <p:cNvSpPr txBox="1">
            <a:spLocks/>
          </p:cNvSpPr>
          <p:nvPr/>
        </p:nvSpPr>
        <p:spPr>
          <a:xfrm>
            <a:off x="581578" y="5441342"/>
            <a:ext cx="7980845" cy="130761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0" indent="0" algn="ctr">
              <a:buFont typeface="Arial" pitchFamily="34" charset="0"/>
              <a:buNone/>
            </a:pPr>
            <a:r>
              <a:rPr lang="en-US" altLang="ja-JP" sz="4800" dirty="0"/>
              <a:t>IP</a:t>
            </a:r>
            <a:r>
              <a:rPr lang="ja-JP" altLang="en-US" sz="4800" dirty="0"/>
              <a:t>アドレスが割り振られない</a:t>
            </a:r>
            <a:endParaRPr lang="en-US" altLang="ja-JP" sz="4800" dirty="0"/>
          </a:p>
          <a:p>
            <a:pPr marL="0" indent="0" algn="ctr">
              <a:buFont typeface="Arial" pitchFamily="34" charset="0"/>
              <a:buNone/>
            </a:pPr>
            <a:r>
              <a:rPr lang="ja-JP" altLang="en-US" dirty="0"/>
              <a:t>手動でいつも割り当てられている </a:t>
            </a:r>
            <a:r>
              <a:rPr lang="en-US" altLang="ja-JP" dirty="0"/>
              <a:t>IP </a:t>
            </a:r>
            <a:r>
              <a:rPr lang="ja-JP" altLang="en-US" dirty="0"/>
              <a:t>アドレスを入力</a:t>
            </a:r>
            <a:endParaRPr lang="en-US" altLang="ja-JP" dirty="0"/>
          </a:p>
          <a:p>
            <a:endParaRPr lang="ja-JP" altLang="en-US" dirty="0"/>
          </a:p>
        </p:txBody>
      </p:sp>
    </p:spTree>
    <p:extLst>
      <p:ext uri="{BB962C8B-B14F-4D97-AF65-F5344CB8AC3E}">
        <p14:creationId xmlns:p14="http://schemas.microsoft.com/office/powerpoint/2010/main" val="16602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3700"/>
            <a:ext cx="8229600" cy="990600"/>
          </a:xfrm>
        </p:spPr>
        <p:txBody>
          <a:bodyPr>
            <a:normAutofit/>
          </a:bodyPr>
          <a:lstStyle/>
          <a:p>
            <a:pPr algn="ctr"/>
            <a:r>
              <a:rPr lang="ja-JP" altLang="en-US" sz="4800" dirty="0"/>
              <a:t>「番号」</a:t>
            </a:r>
            <a:r>
              <a:rPr kumimoji="1" lang="ja-JP" altLang="en-US" sz="4800" dirty="0"/>
              <a:t>と「名前」</a:t>
            </a:r>
          </a:p>
        </p:txBody>
      </p:sp>
      <p:sp>
        <p:nvSpPr>
          <p:cNvPr id="4" name="テキスト ボックス 3"/>
          <p:cNvSpPr txBox="1"/>
          <p:nvPr/>
        </p:nvSpPr>
        <p:spPr>
          <a:xfrm>
            <a:off x="10189602" y="61316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4080372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800" dirty="0"/>
              <a:t>次期管理者の方，</a:t>
            </a:r>
            <a:endParaRPr kumimoji="1" lang="en-US" altLang="ja-JP" sz="4800" dirty="0"/>
          </a:p>
          <a:p>
            <a:pPr marL="0" indent="0">
              <a:buNone/>
            </a:pPr>
            <a:r>
              <a:rPr lang="ja-JP" altLang="en-US" sz="4800" dirty="0"/>
              <a:t>よろしくお願いします．</a:t>
            </a:r>
            <a:endParaRPr kumimoji="1" lang="ja-JP" altLang="en-US" sz="4800" dirty="0"/>
          </a:p>
        </p:txBody>
      </p:sp>
    </p:spTree>
    <p:extLst>
      <p:ext uri="{BB962C8B-B14F-4D97-AF65-F5344CB8AC3E}">
        <p14:creationId xmlns:p14="http://schemas.microsoft.com/office/powerpoint/2010/main" val="376962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参考資料</a:t>
            </a:r>
          </a:p>
        </p:txBody>
      </p:sp>
      <p:sp>
        <p:nvSpPr>
          <p:cNvPr id="3" name="コンテンツ プレースホルダー 2"/>
          <p:cNvSpPr>
            <a:spLocks noGrp="1"/>
          </p:cNvSpPr>
          <p:nvPr>
            <p:ph idx="1"/>
          </p:nvPr>
        </p:nvSpPr>
        <p:spPr/>
        <p:txBody>
          <a:bodyPr>
            <a:normAutofit fontScale="85000" lnSpcReduction="10000"/>
          </a:bodyPr>
          <a:lstStyle/>
          <a:p>
            <a:r>
              <a:rPr kumimoji="1" lang="en-US" altLang="ja-JP" dirty="0" err="1"/>
              <a:t>EPnetFAN</a:t>
            </a:r>
            <a:r>
              <a:rPr kumimoji="1" lang="en-US" altLang="ja-JP" dirty="0"/>
              <a:t> </a:t>
            </a:r>
            <a:r>
              <a:rPr kumimoji="1" lang="ja-JP" altLang="en-US" dirty="0"/>
              <a:t>座学編 </a:t>
            </a:r>
            <a:r>
              <a:rPr kumimoji="1" lang="en-US" altLang="ja-JP" dirty="0"/>
              <a:t>2018 </a:t>
            </a:r>
            <a:r>
              <a:rPr kumimoji="1" lang="ja-JP" altLang="en-US" dirty="0"/>
              <a:t>「</a:t>
            </a:r>
            <a:r>
              <a:rPr kumimoji="1" lang="en-US" altLang="ja-JP" dirty="0" err="1"/>
              <a:t>epDNS</a:t>
            </a:r>
            <a:r>
              <a:rPr kumimoji="1" lang="ja-JP" altLang="en-US" dirty="0"/>
              <a:t>について」 </a:t>
            </a:r>
            <a:endParaRPr kumimoji="1" lang="en-US" altLang="ja-JP" dirty="0"/>
          </a:p>
          <a:p>
            <a:r>
              <a:rPr kumimoji="1" lang="en-US" altLang="ja-JP" dirty="0" err="1"/>
              <a:t>EPnetFaN</a:t>
            </a:r>
            <a:r>
              <a:rPr kumimoji="1" lang="en-US" altLang="ja-JP" dirty="0"/>
              <a:t> </a:t>
            </a:r>
            <a:r>
              <a:rPr kumimoji="1" lang="ja-JP" altLang="en-US" dirty="0"/>
              <a:t>座学編</a:t>
            </a:r>
            <a:r>
              <a:rPr kumimoji="1" lang="en-US" altLang="ja-JP" dirty="0"/>
              <a:t> 2012 </a:t>
            </a:r>
            <a:r>
              <a:rPr kumimoji="1" lang="ja-JP" altLang="en-US" dirty="0"/>
              <a:t>「</a:t>
            </a:r>
            <a:r>
              <a:rPr lang="en-US" altLang="ja-JP" dirty="0" err="1"/>
              <a:t>epDNS</a:t>
            </a:r>
            <a:r>
              <a:rPr lang="en-US" altLang="ja-JP" dirty="0"/>
              <a:t> </a:t>
            </a:r>
            <a:r>
              <a:rPr lang="ja-JP" altLang="en-US" dirty="0"/>
              <a:t>について」</a:t>
            </a:r>
            <a:endParaRPr lang="en-US" altLang="ja-JP" dirty="0"/>
          </a:p>
          <a:p>
            <a:pPr lvl="1"/>
            <a:r>
              <a:rPr lang="en-US" altLang="ja-JP" dirty="0"/>
              <a:t>http://www.ep.sci.hokudai.ac.jp/~epnetfan/zagaku/2012/1130/dns/pub/</a:t>
            </a:r>
          </a:p>
          <a:p>
            <a:r>
              <a:rPr lang="ja-JP" altLang="en-US" dirty="0"/>
              <a:t>民田雅人，森下泰宏，坂口智哉． </a:t>
            </a:r>
            <a:r>
              <a:rPr kumimoji="1" lang="ja-JP" altLang="en-US" dirty="0"/>
              <a:t>実践 </a:t>
            </a:r>
            <a:r>
              <a:rPr kumimoji="1" lang="en-US" altLang="ja-JP" dirty="0"/>
              <a:t>DNS DNSSEC </a:t>
            </a:r>
            <a:r>
              <a:rPr kumimoji="1" lang="ja-JP" altLang="en-US" dirty="0"/>
              <a:t>時代の </a:t>
            </a:r>
            <a:r>
              <a:rPr kumimoji="1" lang="en-US" altLang="ja-JP" dirty="0"/>
              <a:t>DNS </a:t>
            </a:r>
            <a:r>
              <a:rPr kumimoji="1" lang="ja-JP" altLang="en-US" dirty="0"/>
              <a:t>の設定と運用． 株式会社アスキー・メディアワークス， </a:t>
            </a:r>
            <a:r>
              <a:rPr kumimoji="1" lang="en-US" altLang="ja-JP" dirty="0"/>
              <a:t>2011</a:t>
            </a:r>
            <a:r>
              <a:rPr kumimoji="1" lang="ja-JP" altLang="en-US" dirty="0" err="1"/>
              <a:t>，</a:t>
            </a:r>
            <a:r>
              <a:rPr kumimoji="1" lang="ja-JP" altLang="en-US" dirty="0"/>
              <a:t> </a:t>
            </a:r>
            <a:r>
              <a:rPr kumimoji="1" lang="en-US" altLang="ja-JP" dirty="0"/>
              <a:t>pp.327</a:t>
            </a:r>
          </a:p>
          <a:p>
            <a:r>
              <a:rPr lang="ja-JP" altLang="en-US" dirty="0"/>
              <a:t>フリー百科事典「ウィキペディア」　</a:t>
            </a:r>
            <a:endParaRPr lang="en-US" altLang="ja-JP" dirty="0"/>
          </a:p>
          <a:p>
            <a:pPr lvl="1"/>
            <a:r>
              <a:rPr lang="en-US" altLang="ja-JP" dirty="0">
                <a:hlinkClick r:id="rId3"/>
              </a:rPr>
              <a:t>https://ja.wikipedia.org/wiki/%E3%83%A1%E3%82%A4%E3%83%B3%E3%83%9A%E3%83%BC%E3%82%B8</a:t>
            </a:r>
            <a:endParaRPr lang="en-US" altLang="ja-JP" dirty="0"/>
          </a:p>
          <a:p>
            <a:r>
              <a:rPr kumimoji="1" lang="en-US" altLang="ja-JP" dirty="0"/>
              <a:t>JPNIC </a:t>
            </a:r>
            <a:r>
              <a:rPr kumimoji="1" lang="ja-JP" altLang="en-US" dirty="0"/>
              <a:t>インターネット </a:t>
            </a:r>
            <a:r>
              <a:rPr kumimoji="1" lang="en-US" altLang="ja-JP" dirty="0"/>
              <a:t>10 </a:t>
            </a:r>
            <a:r>
              <a:rPr kumimoji="1" lang="ja-JP" altLang="en-US" dirty="0"/>
              <a:t>分講座 </a:t>
            </a:r>
            <a:r>
              <a:rPr kumimoji="1" lang="en-US" altLang="ja-JP" dirty="0"/>
              <a:t>: DNS</a:t>
            </a:r>
          </a:p>
          <a:p>
            <a:pPr lvl="1"/>
            <a:r>
              <a:rPr lang="en-US" altLang="ja-JP" dirty="0">
                <a:hlinkClick r:id="rId4"/>
              </a:rPr>
              <a:t>https://www.nic.ad.jp/ja/newsletter/No22/080.html</a:t>
            </a:r>
            <a:endParaRPr lang="en-US" altLang="ja-JP" dirty="0"/>
          </a:p>
          <a:p>
            <a:r>
              <a:rPr lang="ja-JP" altLang="en-US" dirty="0"/>
              <a:t>小悪魔女子大生のサーバエンジニア日記</a:t>
            </a:r>
            <a:endParaRPr lang="en-US" altLang="ja-JP" dirty="0"/>
          </a:p>
          <a:p>
            <a:pPr lvl="1"/>
            <a:r>
              <a:rPr lang="en-US" altLang="ja-JP" dirty="0">
                <a:hlinkClick r:id="rId5"/>
              </a:rPr>
              <a:t>https://co-akuma.directorz.jp/blog/category/dns%E3%81%A3%E3%81%A6%E4%BD%95%EF%BC%9F/page/2/</a:t>
            </a:r>
            <a:endParaRPr lang="en-US" altLang="ja-JP" dirty="0"/>
          </a:p>
          <a:p>
            <a:r>
              <a:rPr kumimoji="1" lang="ja-JP" altLang="en-US" dirty="0"/>
              <a:t> 「</a:t>
            </a:r>
            <a:r>
              <a:rPr kumimoji="1" lang="en-US" altLang="ja-JP" dirty="0"/>
              <a:t>DNS </a:t>
            </a:r>
            <a:r>
              <a:rPr kumimoji="1" lang="ja-JP" altLang="en-US" dirty="0"/>
              <a:t>再入門」　</a:t>
            </a:r>
            <a:r>
              <a:rPr lang="ja-JP" altLang="en-US" dirty="0"/>
              <a:t>株式会社ハートビーツ 滝澤隆史</a:t>
            </a:r>
            <a:endParaRPr lang="en-US" altLang="ja-JP" dirty="0"/>
          </a:p>
          <a:p>
            <a:pPr lvl="1"/>
            <a:r>
              <a:rPr lang="en-US" altLang="ja-JP" dirty="0"/>
              <a:t>http://www.slideshare.net/ttkzw/dnstudy-01-dnsprimer</a:t>
            </a:r>
            <a:endParaRPr kumimoji="1" lang="ja-JP" altLang="en-US" dirty="0"/>
          </a:p>
        </p:txBody>
      </p:sp>
    </p:spTree>
    <p:extLst>
      <p:ext uri="{BB962C8B-B14F-4D97-AF65-F5344CB8AC3E}">
        <p14:creationId xmlns:p14="http://schemas.microsoft.com/office/powerpoint/2010/main" val="70069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コンピュータ間で通信するには</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3535" y="2133600"/>
            <a:ext cx="1219200" cy="1905000"/>
          </a:xfrm>
        </p:spPr>
      </p:pic>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098" y="2133600"/>
            <a:ext cx="1219200" cy="1905000"/>
          </a:xfrm>
          <a:prstGeom prst="rect">
            <a:avLst/>
          </a:prstGeom>
        </p:spPr>
      </p:pic>
      <p:cxnSp>
        <p:nvCxnSpPr>
          <p:cNvPr id="7" name="直線コネクタ 6"/>
          <p:cNvCxnSpPr>
            <a:stCxn id="4" idx="3"/>
            <a:endCxn id="5" idx="1"/>
          </p:cNvCxnSpPr>
          <p:nvPr/>
        </p:nvCxnSpPr>
        <p:spPr>
          <a:xfrm>
            <a:off x="3142735" y="3086100"/>
            <a:ext cx="28873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431949" y="4278868"/>
            <a:ext cx="545342" cy="523220"/>
          </a:xfrm>
          <a:prstGeom prst="rect">
            <a:avLst/>
          </a:prstGeom>
          <a:noFill/>
        </p:spPr>
        <p:txBody>
          <a:bodyPr wrap="none" rtlCol="0">
            <a:spAutoFit/>
          </a:bodyPr>
          <a:lstStyle/>
          <a:p>
            <a:r>
              <a:rPr kumimoji="1" lang="ja-JP" altLang="en-US" sz="2800" b="1" dirty="0"/>
              <a:t>？</a:t>
            </a:r>
          </a:p>
        </p:txBody>
      </p:sp>
      <p:sp>
        <p:nvSpPr>
          <p:cNvPr id="10" name="テキスト ボックス 9"/>
          <p:cNvSpPr txBox="1"/>
          <p:nvPr/>
        </p:nvSpPr>
        <p:spPr>
          <a:xfrm>
            <a:off x="2261265" y="4278868"/>
            <a:ext cx="543739" cy="523220"/>
          </a:xfrm>
          <a:prstGeom prst="rect">
            <a:avLst/>
          </a:prstGeom>
          <a:noFill/>
        </p:spPr>
        <p:txBody>
          <a:bodyPr wrap="none" rtlCol="0">
            <a:spAutoFit/>
          </a:bodyPr>
          <a:lstStyle/>
          <a:p>
            <a:r>
              <a:rPr kumimoji="1" lang="ja-JP" altLang="en-US" sz="2800" b="1" dirty="0"/>
              <a:t>？</a:t>
            </a:r>
          </a:p>
        </p:txBody>
      </p:sp>
      <p:sp>
        <p:nvSpPr>
          <p:cNvPr id="14" name="乗算記号 13"/>
          <p:cNvSpPr/>
          <p:nvPr/>
        </p:nvSpPr>
        <p:spPr>
          <a:xfrm>
            <a:off x="3690552" y="2190235"/>
            <a:ext cx="1791729" cy="1791729"/>
          </a:xfrm>
          <a:prstGeom prst="mathMultiply">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4"/>
          <p:cNvSpPr txBox="1">
            <a:spLocks/>
          </p:cNvSpPr>
          <p:nvPr/>
        </p:nvSpPr>
        <p:spPr>
          <a:xfrm>
            <a:off x="457200" y="5128575"/>
            <a:ext cx="8229600" cy="11857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r>
              <a:rPr lang="ja-JP" altLang="en-US" sz="3200" dirty="0"/>
              <a:t>自分と相手を特定する識別子がないと通信ができない</a:t>
            </a:r>
          </a:p>
        </p:txBody>
      </p:sp>
    </p:spTree>
    <p:extLst>
      <p:ext uri="{BB962C8B-B14F-4D97-AF65-F5344CB8AC3E}">
        <p14:creationId xmlns:p14="http://schemas.microsoft.com/office/powerpoint/2010/main" val="158196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コンピュータは「番号」で識別する</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3535" y="2133600"/>
            <a:ext cx="1219200" cy="1905000"/>
          </a:xfrm>
        </p:spPr>
      </p:pic>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098" y="2133600"/>
            <a:ext cx="1219200" cy="1905000"/>
          </a:xfrm>
          <a:prstGeom prst="rect">
            <a:avLst/>
          </a:prstGeom>
        </p:spPr>
      </p:pic>
      <p:cxnSp>
        <p:nvCxnSpPr>
          <p:cNvPr id="7" name="直線コネクタ 6"/>
          <p:cNvCxnSpPr>
            <a:stCxn id="4" idx="3"/>
            <a:endCxn id="5" idx="1"/>
          </p:cNvCxnSpPr>
          <p:nvPr/>
        </p:nvCxnSpPr>
        <p:spPr>
          <a:xfrm>
            <a:off x="3142735" y="3086100"/>
            <a:ext cx="2887363" cy="0"/>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sp>
        <p:nvSpPr>
          <p:cNvPr id="8" name="テキスト ボックス 7"/>
          <p:cNvSpPr txBox="1"/>
          <p:nvPr/>
        </p:nvSpPr>
        <p:spPr>
          <a:xfrm>
            <a:off x="5496596" y="4253239"/>
            <a:ext cx="1834156" cy="430887"/>
          </a:xfrm>
          <a:prstGeom prst="rect">
            <a:avLst/>
          </a:prstGeom>
          <a:noFill/>
        </p:spPr>
        <p:txBody>
          <a:bodyPr wrap="none" rtlCol="0">
            <a:spAutoFit/>
          </a:bodyPr>
          <a:lstStyle/>
          <a:p>
            <a:r>
              <a:rPr lang="en-US" altLang="ja-JP" sz="2200" dirty="0"/>
              <a:t>133.87.45.70</a:t>
            </a:r>
            <a:endParaRPr kumimoji="1" lang="ja-JP" altLang="en-US" sz="2200" dirty="0"/>
          </a:p>
        </p:txBody>
      </p:sp>
      <p:sp>
        <p:nvSpPr>
          <p:cNvPr id="10" name="テキスト ボックス 9"/>
          <p:cNvSpPr txBox="1"/>
          <p:nvPr/>
        </p:nvSpPr>
        <p:spPr>
          <a:xfrm>
            <a:off x="1371575" y="4257585"/>
            <a:ext cx="1834156" cy="430887"/>
          </a:xfrm>
          <a:prstGeom prst="rect">
            <a:avLst/>
          </a:prstGeom>
          <a:noFill/>
        </p:spPr>
        <p:txBody>
          <a:bodyPr wrap="none" rtlCol="0">
            <a:spAutoFit/>
          </a:bodyPr>
          <a:lstStyle/>
          <a:p>
            <a:r>
              <a:rPr lang="en-US" altLang="ja-JP" sz="2200" dirty="0"/>
              <a:t>133.87.45.66</a:t>
            </a:r>
            <a:endParaRPr kumimoji="1" lang="ja-JP" altLang="en-US" sz="2200" dirty="0"/>
          </a:p>
        </p:txBody>
      </p:sp>
      <p:sp>
        <p:nvSpPr>
          <p:cNvPr id="9" name="コンテンツ プレースホルダー 4"/>
          <p:cNvSpPr txBox="1">
            <a:spLocks/>
          </p:cNvSpPr>
          <p:nvPr/>
        </p:nvSpPr>
        <p:spPr>
          <a:xfrm>
            <a:off x="457200" y="4806781"/>
            <a:ext cx="8229600" cy="192971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457200" indent="-457200"/>
            <a:r>
              <a:rPr lang="en-US" altLang="ja-JP" sz="3200" dirty="0">
                <a:solidFill>
                  <a:srgbClr val="0070C0"/>
                </a:solidFill>
              </a:rPr>
              <a:t>IP</a:t>
            </a:r>
            <a:r>
              <a:rPr lang="ja-JP" altLang="en-US" sz="3200" dirty="0">
                <a:solidFill>
                  <a:srgbClr val="0070C0"/>
                </a:solidFill>
              </a:rPr>
              <a:t> アドレス</a:t>
            </a:r>
            <a:r>
              <a:rPr lang="ja-JP" altLang="en-US" sz="3200" dirty="0"/>
              <a:t>の導入</a:t>
            </a:r>
            <a:endParaRPr lang="en-US" altLang="ja-JP" sz="3200" dirty="0"/>
          </a:p>
          <a:p>
            <a:pPr marL="731520" lvl="1" indent="-457200"/>
            <a:r>
              <a:rPr lang="ja-JP" altLang="en-US" sz="2800" dirty="0"/>
              <a:t>ネットワーク上の住所のようなもの</a:t>
            </a:r>
            <a:endParaRPr lang="en-US" altLang="ja-JP" sz="2800" dirty="0"/>
          </a:p>
          <a:p>
            <a:pPr marL="457200" indent="-457200"/>
            <a:r>
              <a:rPr lang="ja-JP" altLang="en-US" sz="3200" dirty="0"/>
              <a:t>送信先の指定，送信元の提示が可能に</a:t>
            </a:r>
            <a:endParaRPr lang="en-US" altLang="ja-JP" sz="3200" dirty="0"/>
          </a:p>
        </p:txBody>
      </p:sp>
    </p:spTree>
    <p:extLst>
      <p:ext uri="{BB962C8B-B14F-4D97-AF65-F5344CB8AC3E}">
        <p14:creationId xmlns:p14="http://schemas.microsoft.com/office/powerpoint/2010/main" val="92829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IP </a:t>
            </a:r>
            <a:r>
              <a:rPr kumimoji="1" lang="ja-JP" altLang="en-US" dirty="0"/>
              <a:t>アドレス</a:t>
            </a:r>
          </a:p>
        </p:txBody>
      </p:sp>
      <p:sp>
        <p:nvSpPr>
          <p:cNvPr id="5" name="コンテンツ プレースホルダー 4"/>
          <p:cNvSpPr>
            <a:spLocks noGrp="1"/>
          </p:cNvSpPr>
          <p:nvPr>
            <p:ph idx="1"/>
          </p:nvPr>
        </p:nvSpPr>
        <p:spPr>
          <a:xfrm>
            <a:off x="457200" y="3632886"/>
            <a:ext cx="8229600" cy="2471352"/>
          </a:xfrm>
        </p:spPr>
        <p:txBody>
          <a:bodyPr>
            <a:normAutofit/>
          </a:bodyPr>
          <a:lstStyle/>
          <a:p>
            <a:r>
              <a:rPr kumimoji="1" lang="ja-JP" altLang="en-US" sz="3200" dirty="0"/>
              <a:t>コンピュータが扱いやすい </a:t>
            </a:r>
            <a:r>
              <a:rPr kumimoji="1" lang="en-US" altLang="ja-JP" sz="3200" dirty="0"/>
              <a:t>2 </a:t>
            </a:r>
            <a:r>
              <a:rPr lang="ja-JP" altLang="en-US" sz="3200" dirty="0"/>
              <a:t>進記法</a:t>
            </a:r>
            <a:r>
              <a:rPr lang="en-US" altLang="ja-JP" sz="3200" dirty="0"/>
              <a:t>(</a:t>
            </a:r>
            <a:r>
              <a:rPr lang="ja-JP" altLang="en-US" sz="3200" dirty="0"/>
              <a:t>便宜上</a:t>
            </a:r>
            <a:r>
              <a:rPr lang="en-US" altLang="ja-JP" sz="3200" dirty="0"/>
              <a:t>10</a:t>
            </a:r>
            <a:r>
              <a:rPr lang="ja-JP" altLang="en-US" sz="3200" dirty="0"/>
              <a:t>進記法も用いられる</a:t>
            </a:r>
            <a:r>
              <a:rPr lang="en-US" altLang="ja-JP" sz="3200" dirty="0"/>
              <a:t>)</a:t>
            </a:r>
          </a:p>
          <a:p>
            <a:r>
              <a:rPr kumimoji="1" lang="ja-JP" altLang="en-US" sz="3200" dirty="0"/>
              <a:t>人間にとって数字の羅列は扱いにくい</a:t>
            </a:r>
            <a:r>
              <a:rPr kumimoji="1" lang="en-US" altLang="ja-JP" sz="3200" dirty="0"/>
              <a:t>…</a:t>
            </a:r>
            <a:endParaRPr kumimoji="1" lang="ja-JP" altLang="en-US" sz="3200" dirty="0"/>
          </a:p>
        </p:txBody>
      </p:sp>
      <p:sp>
        <p:nvSpPr>
          <p:cNvPr id="6" name="テキスト ボックス 5"/>
          <p:cNvSpPr txBox="1"/>
          <p:nvPr/>
        </p:nvSpPr>
        <p:spPr>
          <a:xfrm>
            <a:off x="81027" y="1828797"/>
            <a:ext cx="8981947" cy="107721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altLang="ja-JP" sz="3200" b="1" dirty="0">
                <a:latin typeface="HGP創英角ﾎﾟｯﾌﾟ体" panose="040B0A00000000000000" pitchFamily="50" charset="-128"/>
                <a:ea typeface="HGP創英角ﾎﾟｯﾌﾟ体" panose="040B0A00000000000000" pitchFamily="50" charset="-128"/>
              </a:rPr>
              <a:t>10000101.01010111.00101101.01000010</a:t>
            </a:r>
          </a:p>
          <a:p>
            <a:pPr algn="ctr"/>
            <a:r>
              <a:rPr lang="en-US" altLang="ja-JP" sz="3200" b="1" dirty="0">
                <a:latin typeface="HGP創英角ﾎﾟｯﾌﾟ体" panose="040B0A00000000000000" pitchFamily="50" charset="-128"/>
                <a:ea typeface="HGP創英角ﾎﾟｯﾌﾟ体" panose="040B0A00000000000000" pitchFamily="50" charset="-128"/>
              </a:rPr>
              <a:t>(133.87.45.66)</a:t>
            </a:r>
            <a:endParaRPr lang="ja-JP" altLang="en-US" sz="3200" b="1"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6357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人間は「名前」で識別する</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3535" y="1701109"/>
            <a:ext cx="1219200" cy="1905000"/>
          </a:xfrm>
        </p:spPr>
      </p:pic>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098" y="1701109"/>
            <a:ext cx="1219200" cy="1905000"/>
          </a:xfrm>
          <a:prstGeom prst="rect">
            <a:avLst/>
          </a:prstGeom>
        </p:spPr>
      </p:pic>
      <p:cxnSp>
        <p:nvCxnSpPr>
          <p:cNvPr id="7" name="直線コネクタ 6"/>
          <p:cNvCxnSpPr>
            <a:stCxn id="4" idx="3"/>
            <a:endCxn id="5" idx="1"/>
          </p:cNvCxnSpPr>
          <p:nvPr/>
        </p:nvCxnSpPr>
        <p:spPr>
          <a:xfrm>
            <a:off x="3142735" y="2653609"/>
            <a:ext cx="2887363" cy="0"/>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sp>
        <p:nvSpPr>
          <p:cNvPr id="10" name="テキスト ボックス 9"/>
          <p:cNvSpPr txBox="1"/>
          <p:nvPr/>
        </p:nvSpPr>
        <p:spPr>
          <a:xfrm>
            <a:off x="987648" y="3820116"/>
            <a:ext cx="3276859" cy="430887"/>
          </a:xfrm>
          <a:prstGeom prst="rect">
            <a:avLst/>
          </a:prstGeom>
          <a:noFill/>
        </p:spPr>
        <p:txBody>
          <a:bodyPr wrap="none" rtlCol="0">
            <a:spAutoFit/>
          </a:bodyPr>
          <a:lstStyle/>
          <a:p>
            <a:r>
              <a:rPr lang="en-US" altLang="ja-JP" sz="2200" dirty="0"/>
              <a:t>b</a:t>
            </a:r>
            <a:r>
              <a:rPr kumimoji="1" lang="en-US" altLang="ja-JP" sz="2200" dirty="0"/>
              <a:t>lue.ep.sci.hokudai.ac.jp</a:t>
            </a:r>
            <a:endParaRPr kumimoji="1" lang="ja-JP" altLang="en-US" sz="2200" dirty="0"/>
          </a:p>
        </p:txBody>
      </p:sp>
      <p:sp>
        <p:nvSpPr>
          <p:cNvPr id="9" name="コンテンツ プレースホルダー 4"/>
          <p:cNvSpPr txBox="1">
            <a:spLocks/>
          </p:cNvSpPr>
          <p:nvPr/>
        </p:nvSpPr>
        <p:spPr>
          <a:xfrm>
            <a:off x="457200" y="4465012"/>
            <a:ext cx="8229600" cy="227148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pPr marL="457200" indent="-457200"/>
            <a:r>
              <a:rPr lang="ja-JP" altLang="en-US" sz="3200" dirty="0"/>
              <a:t>人間用に</a:t>
            </a:r>
            <a:r>
              <a:rPr lang="ja-JP" altLang="en-US" sz="3200" dirty="0">
                <a:solidFill>
                  <a:srgbClr val="FF0000"/>
                </a:solidFill>
              </a:rPr>
              <a:t>ドメイン名</a:t>
            </a:r>
            <a:r>
              <a:rPr lang="ja-JP" altLang="en-US" sz="3200" dirty="0"/>
              <a:t>をつける</a:t>
            </a:r>
            <a:endParaRPr lang="en-US" altLang="ja-JP" sz="3200" dirty="0"/>
          </a:p>
          <a:p>
            <a:pPr marL="731520" lvl="1" indent="-457200"/>
            <a:r>
              <a:rPr lang="ja-JP" altLang="en-US" sz="2800" dirty="0"/>
              <a:t>こちらも住所のようなもの</a:t>
            </a:r>
            <a:endParaRPr lang="en-US" altLang="ja-JP" sz="2800" dirty="0"/>
          </a:p>
          <a:p>
            <a:pPr marL="457200" indent="-457200"/>
            <a:r>
              <a:rPr lang="ja-JP" altLang="en-US" sz="3200" dirty="0"/>
              <a:t>数字の羅列より扱いやすい</a:t>
            </a:r>
            <a:endParaRPr lang="en-US" altLang="ja-JP" sz="3200" dirty="0"/>
          </a:p>
          <a:p>
            <a:pPr marL="457200" indent="-457200"/>
            <a:endParaRPr lang="en-US" altLang="ja-JP" sz="3200" dirty="0"/>
          </a:p>
        </p:txBody>
      </p:sp>
      <p:sp>
        <p:nvSpPr>
          <p:cNvPr id="11" name="テキスト ボックス 10"/>
          <p:cNvSpPr txBox="1"/>
          <p:nvPr/>
        </p:nvSpPr>
        <p:spPr>
          <a:xfrm>
            <a:off x="4969176" y="3820118"/>
            <a:ext cx="3511346" cy="430887"/>
          </a:xfrm>
          <a:prstGeom prst="rect">
            <a:avLst/>
          </a:prstGeom>
          <a:noFill/>
        </p:spPr>
        <p:txBody>
          <a:bodyPr wrap="none" rtlCol="0">
            <a:spAutoFit/>
          </a:bodyPr>
          <a:lstStyle/>
          <a:p>
            <a:r>
              <a:rPr lang="en-US" altLang="ja-JP" sz="2200" dirty="0"/>
              <a:t>yellow.ep.sci.hokudai.ac.jp</a:t>
            </a:r>
            <a:endParaRPr kumimoji="1" lang="ja-JP" altLang="en-US" sz="2200" dirty="0"/>
          </a:p>
        </p:txBody>
      </p:sp>
      <p:pic>
        <p:nvPicPr>
          <p:cNvPr id="2054" name="Picture 6" descr="戦隊もののキャラクターのイラスト（ブルー）">
            <a:extLst>
              <a:ext uri="{FF2B5EF4-FFF2-40B4-BE49-F238E27FC236}">
                <a16:creationId xmlns:a16="http://schemas.microsoft.com/office/drawing/2014/main" id="{7139162A-577A-4A98-AA16-B21AB326C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89" y="1524000"/>
            <a:ext cx="1194446" cy="2253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戦隊もののキャラクターのイラスト（イエロー）">
            <a:extLst>
              <a:ext uri="{FF2B5EF4-FFF2-40B4-BE49-F238E27FC236}">
                <a16:creationId xmlns:a16="http://schemas.microsoft.com/office/drawing/2014/main" id="{8F515CF6-8172-4691-8D85-1CEBACE95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260" y="1616257"/>
            <a:ext cx="1492388" cy="198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43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4740" y="1641111"/>
            <a:ext cx="6230167" cy="707886"/>
          </a:xfrm>
          <a:prstGeom prst="rect">
            <a:avLst/>
          </a:prstGeom>
          <a:noFill/>
        </p:spPr>
        <p:txBody>
          <a:bodyPr wrap="none" rtlCol="0">
            <a:spAutoFit/>
          </a:bodyPr>
          <a:lstStyle/>
          <a:p>
            <a:r>
              <a:rPr lang="en-US" altLang="ja-JP" sz="4000" dirty="0"/>
              <a:t>yellow.ep.sci.hokudai.ac.jp</a:t>
            </a:r>
            <a:endParaRPr kumimoji="1" lang="ja-JP" altLang="en-US" sz="4000" dirty="0"/>
          </a:p>
        </p:txBody>
      </p:sp>
      <p:sp>
        <p:nvSpPr>
          <p:cNvPr id="2" name="タイトル 1"/>
          <p:cNvSpPr>
            <a:spLocks noGrp="1"/>
          </p:cNvSpPr>
          <p:nvPr>
            <p:ph type="title"/>
          </p:nvPr>
        </p:nvSpPr>
        <p:spPr/>
        <p:txBody>
          <a:bodyPr/>
          <a:lstStyle/>
          <a:p>
            <a:r>
              <a:rPr kumimoji="1" lang="ja-JP" altLang="en-US" dirty="0"/>
              <a:t>ドメイン名</a:t>
            </a:r>
          </a:p>
        </p:txBody>
      </p:sp>
      <p:cxnSp>
        <p:nvCxnSpPr>
          <p:cNvPr id="18" name="直線矢印コネクタ 17"/>
          <p:cNvCxnSpPr/>
          <p:nvPr/>
        </p:nvCxnSpPr>
        <p:spPr>
          <a:xfrm>
            <a:off x="7677100" y="1771911"/>
            <a:ext cx="714375"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H="1">
            <a:off x="6677975" y="1771911"/>
            <a:ext cx="73025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7551100" y="1771911"/>
            <a:ext cx="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H="1">
            <a:off x="5785800" y="2524386"/>
            <a:ext cx="73025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flipH="1">
            <a:off x="4839650" y="3299086"/>
            <a:ext cx="73025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flipH="1">
            <a:off x="3944300" y="4038861"/>
            <a:ext cx="73025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H="1">
            <a:off x="3033075" y="4781811"/>
            <a:ext cx="73025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6677975" y="2537086"/>
            <a:ext cx="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5681115" y="3299086"/>
            <a:ext cx="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4772814" y="4038861"/>
            <a:ext cx="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3847633" y="4781811"/>
            <a:ext cx="0"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4855525" y="4038861"/>
            <a:ext cx="714375"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813219" y="3299086"/>
            <a:ext cx="714375"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6836725" y="2537086"/>
            <a:ext cx="714375"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3910962" y="4718526"/>
            <a:ext cx="714375" cy="59055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6" name="円/楕円 35"/>
          <p:cNvSpPr/>
          <p:nvPr/>
        </p:nvSpPr>
        <p:spPr>
          <a:xfrm>
            <a:off x="7425100" y="1605636"/>
            <a:ext cx="252000" cy="252000"/>
          </a:xfrm>
          <a:prstGeom prst="ellipse">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37" name="図 36"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98" y="2353709"/>
            <a:ext cx="341353" cy="341353"/>
          </a:xfrm>
          <a:prstGeom prst="rect">
            <a:avLst/>
          </a:prstGeom>
        </p:spPr>
      </p:pic>
      <p:pic>
        <p:nvPicPr>
          <p:cNvPr id="38" name="図 37"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115" y="3061565"/>
            <a:ext cx="341353" cy="341353"/>
          </a:xfrm>
          <a:prstGeom prst="rect">
            <a:avLst/>
          </a:prstGeom>
        </p:spPr>
      </p:pic>
      <p:pic>
        <p:nvPicPr>
          <p:cNvPr id="39" name="図 38"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843" y="3839491"/>
            <a:ext cx="341353" cy="341353"/>
          </a:xfrm>
          <a:prstGeom prst="rect">
            <a:avLst/>
          </a:prstGeom>
        </p:spPr>
      </p:pic>
      <p:pic>
        <p:nvPicPr>
          <p:cNvPr id="40" name="図 39"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434" y="4558096"/>
            <a:ext cx="341353" cy="341353"/>
          </a:xfrm>
          <a:prstGeom prst="rect">
            <a:avLst/>
          </a:prstGeom>
        </p:spPr>
      </p:pic>
      <p:pic>
        <p:nvPicPr>
          <p:cNvPr id="41" name="図 40"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36" y="5133623"/>
            <a:ext cx="3345125" cy="1565638"/>
          </a:xfrm>
          <a:prstGeom prst="rect">
            <a:avLst/>
          </a:prstGeom>
        </p:spPr>
      </p:pic>
      <p:sp>
        <p:nvSpPr>
          <p:cNvPr id="42" name="正方形/長方形 41"/>
          <p:cNvSpPr/>
          <p:nvPr/>
        </p:nvSpPr>
        <p:spPr>
          <a:xfrm>
            <a:off x="7157603" y="1236304"/>
            <a:ext cx="785793" cy="369332"/>
          </a:xfrm>
          <a:prstGeom prst="rect">
            <a:avLst/>
          </a:prstGeom>
        </p:spPr>
        <p:txBody>
          <a:bodyPr wrap="none">
            <a:spAutoFit/>
          </a:bodyPr>
          <a:lstStyle/>
          <a:p>
            <a:r>
              <a:rPr lang="ja-JP" altLang="en-US" dirty="0"/>
              <a:t>ルート</a:t>
            </a:r>
          </a:p>
        </p:txBody>
      </p:sp>
      <p:sp>
        <p:nvSpPr>
          <p:cNvPr id="43" name="正方形/長方形 42"/>
          <p:cNvSpPr/>
          <p:nvPr/>
        </p:nvSpPr>
        <p:spPr>
          <a:xfrm>
            <a:off x="3277090" y="4302184"/>
            <a:ext cx="466782" cy="369332"/>
          </a:xfrm>
          <a:prstGeom prst="rect">
            <a:avLst/>
          </a:prstGeom>
        </p:spPr>
        <p:txBody>
          <a:bodyPr wrap="none">
            <a:spAutoFit/>
          </a:bodyPr>
          <a:lstStyle/>
          <a:p>
            <a:r>
              <a:rPr lang="en-US" altLang="ja-JP" dirty="0" err="1"/>
              <a:t>sci</a:t>
            </a:r>
            <a:endParaRPr lang="ja-JP" altLang="en-US" dirty="0"/>
          </a:p>
        </p:txBody>
      </p:sp>
      <p:sp>
        <p:nvSpPr>
          <p:cNvPr id="44" name="正方形/長方形 43"/>
          <p:cNvSpPr/>
          <p:nvPr/>
        </p:nvSpPr>
        <p:spPr>
          <a:xfrm>
            <a:off x="3814295" y="3539310"/>
            <a:ext cx="993256" cy="369332"/>
          </a:xfrm>
          <a:prstGeom prst="rect">
            <a:avLst/>
          </a:prstGeom>
        </p:spPr>
        <p:txBody>
          <a:bodyPr wrap="none">
            <a:spAutoFit/>
          </a:bodyPr>
          <a:lstStyle/>
          <a:p>
            <a:r>
              <a:rPr lang="en-US" altLang="ja-JP" dirty="0" err="1"/>
              <a:t>hokudai</a:t>
            </a:r>
            <a:endParaRPr lang="en-US" altLang="ja-JP" dirty="0"/>
          </a:p>
        </p:txBody>
      </p:sp>
      <p:sp>
        <p:nvSpPr>
          <p:cNvPr id="45" name="正方形/長方形 44"/>
          <p:cNvSpPr/>
          <p:nvPr/>
        </p:nvSpPr>
        <p:spPr>
          <a:xfrm>
            <a:off x="5184652" y="2794021"/>
            <a:ext cx="428460" cy="369332"/>
          </a:xfrm>
          <a:prstGeom prst="rect">
            <a:avLst/>
          </a:prstGeom>
        </p:spPr>
        <p:txBody>
          <a:bodyPr wrap="none">
            <a:spAutoFit/>
          </a:bodyPr>
          <a:lstStyle/>
          <a:p>
            <a:r>
              <a:rPr lang="en-US" altLang="ja-JP" dirty="0"/>
              <a:t>ac</a:t>
            </a:r>
            <a:endParaRPr lang="ja-JP" altLang="en-US" dirty="0"/>
          </a:p>
        </p:txBody>
      </p:sp>
      <p:sp>
        <p:nvSpPr>
          <p:cNvPr id="46" name="正方形/長方形 45"/>
          <p:cNvSpPr/>
          <p:nvPr/>
        </p:nvSpPr>
        <p:spPr>
          <a:xfrm>
            <a:off x="6268133" y="2138054"/>
            <a:ext cx="377152" cy="369332"/>
          </a:xfrm>
          <a:prstGeom prst="rect">
            <a:avLst/>
          </a:prstGeom>
        </p:spPr>
        <p:txBody>
          <a:bodyPr wrap="none">
            <a:spAutoFit/>
          </a:bodyPr>
          <a:lstStyle/>
          <a:p>
            <a:r>
              <a:rPr lang="en-US" altLang="ja-JP" dirty="0" err="1"/>
              <a:t>jp</a:t>
            </a:r>
            <a:endParaRPr lang="ja-JP" altLang="en-US" dirty="0"/>
          </a:p>
        </p:txBody>
      </p:sp>
      <p:sp>
        <p:nvSpPr>
          <p:cNvPr id="47" name="正方形/長方形 46"/>
          <p:cNvSpPr/>
          <p:nvPr/>
        </p:nvSpPr>
        <p:spPr>
          <a:xfrm>
            <a:off x="7122640" y="2052343"/>
            <a:ext cx="428460" cy="369332"/>
          </a:xfrm>
          <a:prstGeom prst="rect">
            <a:avLst/>
          </a:prstGeom>
        </p:spPr>
        <p:txBody>
          <a:bodyPr wrap="none">
            <a:spAutoFit/>
          </a:bodyPr>
          <a:lstStyle/>
          <a:p>
            <a:r>
              <a:rPr lang="en-US" altLang="ja-JP" dirty="0"/>
              <a:t>us</a:t>
            </a:r>
            <a:endParaRPr lang="ja-JP" altLang="en-US" dirty="0"/>
          </a:p>
        </p:txBody>
      </p:sp>
      <p:sp>
        <p:nvSpPr>
          <p:cNvPr id="49" name="正方形/長方形 48"/>
          <p:cNvSpPr/>
          <p:nvPr/>
        </p:nvSpPr>
        <p:spPr>
          <a:xfrm>
            <a:off x="3271018" y="5003029"/>
            <a:ext cx="672254" cy="369332"/>
          </a:xfrm>
          <a:prstGeom prst="rect">
            <a:avLst/>
          </a:prstGeom>
        </p:spPr>
        <p:txBody>
          <a:bodyPr wrap="none">
            <a:spAutoFit/>
          </a:bodyPr>
          <a:lstStyle/>
          <a:p>
            <a:r>
              <a:rPr lang="en-US" altLang="ja-JP" dirty="0" err="1"/>
              <a:t>phys</a:t>
            </a:r>
            <a:endParaRPr lang="ja-JP" altLang="en-US" dirty="0"/>
          </a:p>
        </p:txBody>
      </p:sp>
      <p:sp>
        <p:nvSpPr>
          <p:cNvPr id="50" name="正方形/長方形 49"/>
          <p:cNvSpPr/>
          <p:nvPr/>
        </p:nvSpPr>
        <p:spPr>
          <a:xfrm>
            <a:off x="1175482" y="6329929"/>
            <a:ext cx="825867" cy="369332"/>
          </a:xfrm>
          <a:prstGeom prst="rect">
            <a:avLst/>
          </a:prstGeom>
        </p:spPr>
        <p:txBody>
          <a:bodyPr wrap="none">
            <a:spAutoFit/>
          </a:bodyPr>
          <a:lstStyle/>
          <a:p>
            <a:r>
              <a:rPr lang="en-US" altLang="ja-JP" dirty="0"/>
              <a:t>yellow</a:t>
            </a:r>
            <a:endParaRPr lang="ja-JP" altLang="en-US" dirty="0"/>
          </a:p>
        </p:txBody>
      </p:sp>
      <p:sp>
        <p:nvSpPr>
          <p:cNvPr id="51" name="正方形/長方形 50"/>
          <p:cNvSpPr/>
          <p:nvPr/>
        </p:nvSpPr>
        <p:spPr>
          <a:xfrm>
            <a:off x="1989458" y="4829135"/>
            <a:ext cx="441422" cy="369332"/>
          </a:xfrm>
          <a:prstGeom prst="rect">
            <a:avLst/>
          </a:prstGeom>
        </p:spPr>
        <p:txBody>
          <a:bodyPr wrap="none">
            <a:spAutoFit/>
          </a:bodyPr>
          <a:lstStyle/>
          <a:p>
            <a:r>
              <a:rPr lang="en-US" altLang="ja-JP" dirty="0" err="1"/>
              <a:t>ep</a:t>
            </a:r>
            <a:endParaRPr lang="ja-JP" altLang="en-US" dirty="0"/>
          </a:p>
        </p:txBody>
      </p:sp>
      <p:sp>
        <p:nvSpPr>
          <p:cNvPr id="52" name="正方形/長方形 51"/>
          <p:cNvSpPr/>
          <p:nvPr/>
        </p:nvSpPr>
        <p:spPr>
          <a:xfrm>
            <a:off x="6277392" y="2815945"/>
            <a:ext cx="428460" cy="369332"/>
          </a:xfrm>
          <a:prstGeom prst="rect">
            <a:avLst/>
          </a:prstGeom>
        </p:spPr>
        <p:txBody>
          <a:bodyPr wrap="none">
            <a:spAutoFit/>
          </a:bodyPr>
          <a:lstStyle/>
          <a:p>
            <a:r>
              <a:rPr lang="en-US" altLang="ja-JP" dirty="0"/>
              <a:t>co</a:t>
            </a:r>
            <a:endParaRPr lang="ja-JP" altLang="en-US" dirty="0"/>
          </a:p>
        </p:txBody>
      </p:sp>
      <p:sp>
        <p:nvSpPr>
          <p:cNvPr id="53" name="正方形/長方形 52"/>
          <p:cNvSpPr/>
          <p:nvPr/>
        </p:nvSpPr>
        <p:spPr>
          <a:xfrm>
            <a:off x="2498595" y="6329929"/>
            <a:ext cx="620683" cy="369332"/>
          </a:xfrm>
          <a:prstGeom prst="rect">
            <a:avLst/>
          </a:prstGeom>
        </p:spPr>
        <p:txBody>
          <a:bodyPr wrap="none">
            <a:spAutoFit/>
          </a:bodyPr>
          <a:lstStyle/>
          <a:p>
            <a:r>
              <a:rPr lang="en-US" altLang="ja-JP" dirty="0"/>
              <a:t>blue</a:t>
            </a:r>
            <a:endParaRPr lang="ja-JP" altLang="en-US" dirty="0"/>
          </a:p>
        </p:txBody>
      </p:sp>
      <p:sp>
        <p:nvSpPr>
          <p:cNvPr id="54" name="正方形/長方形 53"/>
          <p:cNvSpPr/>
          <p:nvPr/>
        </p:nvSpPr>
        <p:spPr>
          <a:xfrm>
            <a:off x="4237751" y="4302184"/>
            <a:ext cx="569800" cy="369332"/>
          </a:xfrm>
          <a:prstGeom prst="rect">
            <a:avLst/>
          </a:prstGeom>
        </p:spPr>
        <p:txBody>
          <a:bodyPr wrap="none">
            <a:spAutoFit/>
          </a:bodyPr>
          <a:lstStyle/>
          <a:p>
            <a:r>
              <a:rPr lang="en-US" altLang="ja-JP" dirty="0" err="1"/>
              <a:t>eng</a:t>
            </a:r>
            <a:endParaRPr lang="ja-JP" altLang="en-US" dirty="0"/>
          </a:p>
        </p:txBody>
      </p:sp>
      <p:sp>
        <p:nvSpPr>
          <p:cNvPr id="55" name="正方形/長方形 54"/>
          <p:cNvSpPr/>
          <p:nvPr/>
        </p:nvSpPr>
        <p:spPr>
          <a:xfrm>
            <a:off x="5613112" y="4003032"/>
            <a:ext cx="941283" cy="369332"/>
          </a:xfrm>
          <a:prstGeom prst="rect">
            <a:avLst/>
          </a:prstGeom>
        </p:spPr>
        <p:txBody>
          <a:bodyPr wrap="none">
            <a:spAutoFit/>
          </a:bodyPr>
          <a:lstStyle/>
          <a:p>
            <a:r>
              <a:rPr lang="en-US" altLang="ja-JP" dirty="0"/>
              <a:t>u-</a:t>
            </a:r>
            <a:r>
              <a:rPr lang="en-US" altLang="ja-JP" dirty="0" err="1"/>
              <a:t>tokyo</a:t>
            </a:r>
            <a:endParaRPr lang="en-US" altLang="ja-JP" dirty="0"/>
          </a:p>
        </p:txBody>
      </p:sp>
      <p:pic>
        <p:nvPicPr>
          <p:cNvPr id="56" name="図 55"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608" y="3828347"/>
            <a:ext cx="341353" cy="341353"/>
          </a:xfrm>
          <a:prstGeom prst="rect">
            <a:avLst/>
          </a:prstGeom>
        </p:spPr>
      </p:pic>
      <p:pic>
        <p:nvPicPr>
          <p:cNvPr id="57" name="図 56"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154" y="3828347"/>
            <a:ext cx="341353" cy="341353"/>
          </a:xfrm>
          <a:prstGeom prst="rect">
            <a:avLst/>
          </a:prstGeom>
        </p:spPr>
      </p:pic>
      <p:pic>
        <p:nvPicPr>
          <p:cNvPr id="58" name="図 57"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914" y="3061565"/>
            <a:ext cx="341353" cy="341353"/>
          </a:xfrm>
          <a:prstGeom prst="rect">
            <a:avLst/>
          </a:prstGeom>
        </p:spPr>
      </p:pic>
      <p:pic>
        <p:nvPicPr>
          <p:cNvPr id="59" name="図 58"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100" y="3061565"/>
            <a:ext cx="341353" cy="341353"/>
          </a:xfrm>
          <a:prstGeom prst="rect">
            <a:avLst/>
          </a:prstGeom>
        </p:spPr>
      </p:pic>
      <p:pic>
        <p:nvPicPr>
          <p:cNvPr id="60" name="図 59"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225" y="2321364"/>
            <a:ext cx="341353" cy="341353"/>
          </a:xfrm>
          <a:prstGeom prst="rect">
            <a:avLst/>
          </a:prstGeom>
        </p:spPr>
      </p:pic>
      <p:pic>
        <p:nvPicPr>
          <p:cNvPr id="61" name="図 60"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306" y="2293107"/>
            <a:ext cx="341353" cy="341353"/>
          </a:xfrm>
          <a:prstGeom prst="rect">
            <a:avLst/>
          </a:prstGeom>
        </p:spPr>
      </p:pic>
      <p:pic>
        <p:nvPicPr>
          <p:cNvPr id="63" name="図 62"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008" y="5331251"/>
            <a:ext cx="341353" cy="341353"/>
          </a:xfrm>
          <a:prstGeom prst="rect">
            <a:avLst/>
          </a:prstGeom>
        </p:spPr>
      </p:pic>
      <p:pic>
        <p:nvPicPr>
          <p:cNvPr id="65" name="図 64"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778" y="5256851"/>
            <a:ext cx="341353" cy="341353"/>
          </a:xfrm>
          <a:prstGeom prst="rect">
            <a:avLst/>
          </a:prstGeom>
        </p:spPr>
      </p:pic>
      <p:pic>
        <p:nvPicPr>
          <p:cNvPr id="66" name="図 65"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866" y="4547849"/>
            <a:ext cx="341353" cy="341353"/>
          </a:xfrm>
          <a:prstGeom prst="rect">
            <a:avLst/>
          </a:prstGeom>
        </p:spPr>
      </p:pic>
      <p:pic>
        <p:nvPicPr>
          <p:cNvPr id="68"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387" y="5350715"/>
            <a:ext cx="548314" cy="856740"/>
          </a:xfrm>
          <a:prstGeom prst="rect">
            <a:avLst/>
          </a:prstGeom>
        </p:spPr>
      </p:pic>
      <p:pic>
        <p:nvPicPr>
          <p:cNvPr id="69"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505" y="5370380"/>
            <a:ext cx="548314" cy="856740"/>
          </a:xfrm>
          <a:prstGeom prst="rect">
            <a:avLst/>
          </a:prstGeom>
        </p:spPr>
      </p:pic>
      <p:sp>
        <p:nvSpPr>
          <p:cNvPr id="70" name="テキスト ボックス 69"/>
          <p:cNvSpPr txBox="1"/>
          <p:nvPr/>
        </p:nvSpPr>
        <p:spPr>
          <a:xfrm>
            <a:off x="2709909" y="2781136"/>
            <a:ext cx="646331" cy="369332"/>
          </a:xfrm>
          <a:prstGeom prst="rect">
            <a:avLst/>
          </a:prstGeom>
          <a:noFill/>
        </p:spPr>
        <p:txBody>
          <a:bodyPr wrap="none" rtlCol="0">
            <a:spAutoFit/>
          </a:bodyPr>
          <a:lstStyle/>
          <a:p>
            <a:r>
              <a:rPr kumimoji="1" lang="ja-JP" altLang="en-US" dirty="0"/>
              <a:t>階層</a:t>
            </a:r>
          </a:p>
        </p:txBody>
      </p:sp>
      <p:sp>
        <p:nvSpPr>
          <p:cNvPr id="71" name="左右矢印 70"/>
          <p:cNvSpPr/>
          <p:nvPr/>
        </p:nvSpPr>
        <p:spPr>
          <a:xfrm>
            <a:off x="1919701" y="2421675"/>
            <a:ext cx="2219813" cy="372346"/>
          </a:xfrm>
          <a:prstGeom prst="leftRightArrow">
            <a:avLst/>
          </a:prstGeom>
          <a:gradFill flip="none" rotWithShape="1">
            <a:gsLst>
              <a:gs pos="100000">
                <a:schemeClr val="bg1">
                  <a:lumMod val="50000"/>
                </a:schemeClr>
              </a:gs>
              <a:gs pos="100000">
                <a:schemeClr val="bg1">
                  <a:lumMod val="50000"/>
                </a:schemeClr>
              </a:gs>
              <a:gs pos="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4205754" y="2415341"/>
            <a:ext cx="415498" cy="369332"/>
          </a:xfrm>
          <a:prstGeom prst="rect">
            <a:avLst/>
          </a:prstGeom>
          <a:noFill/>
        </p:spPr>
        <p:txBody>
          <a:bodyPr wrap="none" rtlCol="0">
            <a:spAutoFit/>
          </a:bodyPr>
          <a:lstStyle/>
          <a:p>
            <a:r>
              <a:rPr kumimoji="1" lang="ja-JP" altLang="en-US" dirty="0"/>
              <a:t>浅</a:t>
            </a:r>
          </a:p>
        </p:txBody>
      </p:sp>
      <p:sp>
        <p:nvSpPr>
          <p:cNvPr id="73" name="テキスト ボックス 72"/>
          <p:cNvSpPr txBox="1"/>
          <p:nvPr/>
        </p:nvSpPr>
        <p:spPr>
          <a:xfrm>
            <a:off x="1437963" y="2421675"/>
            <a:ext cx="415498" cy="369332"/>
          </a:xfrm>
          <a:prstGeom prst="rect">
            <a:avLst/>
          </a:prstGeom>
          <a:noFill/>
        </p:spPr>
        <p:txBody>
          <a:bodyPr wrap="none" rtlCol="0">
            <a:spAutoFit/>
          </a:bodyPr>
          <a:lstStyle/>
          <a:p>
            <a:r>
              <a:rPr kumimoji="1" lang="ja-JP" altLang="en-US" dirty="0"/>
              <a:t>深</a:t>
            </a:r>
          </a:p>
        </p:txBody>
      </p:sp>
      <p:pic>
        <p:nvPicPr>
          <p:cNvPr id="74" name="図 73"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558" y="4558096"/>
            <a:ext cx="341353" cy="341353"/>
          </a:xfrm>
          <a:prstGeom prst="rect">
            <a:avLst/>
          </a:prstGeom>
        </p:spPr>
      </p:pic>
      <p:pic>
        <p:nvPicPr>
          <p:cNvPr id="62" name="図 61"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570" y="4257882"/>
            <a:ext cx="341353" cy="341353"/>
          </a:xfrm>
          <a:prstGeom prst="rect">
            <a:avLst/>
          </a:prstGeom>
        </p:spPr>
      </p:pic>
      <p:sp>
        <p:nvSpPr>
          <p:cNvPr id="64" name="テキスト ボックス 63"/>
          <p:cNvSpPr txBox="1"/>
          <p:nvPr/>
        </p:nvSpPr>
        <p:spPr>
          <a:xfrm>
            <a:off x="7684378" y="4224552"/>
            <a:ext cx="1019831" cy="369332"/>
          </a:xfrm>
          <a:prstGeom prst="rect">
            <a:avLst/>
          </a:prstGeom>
          <a:noFill/>
        </p:spPr>
        <p:txBody>
          <a:bodyPr wrap="none" rtlCol="0">
            <a:spAutoFit/>
          </a:bodyPr>
          <a:lstStyle/>
          <a:p>
            <a:r>
              <a:rPr lang="ja-JP" altLang="en-US" dirty="0"/>
              <a:t>：ドメイン</a:t>
            </a:r>
            <a:endParaRPr kumimoji="1" lang="ja-JP" altLang="en-US" dirty="0"/>
          </a:p>
        </p:txBody>
      </p:sp>
      <p:sp>
        <p:nvSpPr>
          <p:cNvPr id="3" name="テキスト ボックス 2"/>
          <p:cNvSpPr txBox="1"/>
          <p:nvPr/>
        </p:nvSpPr>
        <p:spPr>
          <a:xfrm>
            <a:off x="5975825" y="5871200"/>
            <a:ext cx="2898550" cy="584775"/>
          </a:xfrm>
          <a:prstGeom prst="rect">
            <a:avLst/>
          </a:prstGeom>
          <a:noFill/>
        </p:spPr>
        <p:txBody>
          <a:bodyPr wrap="none" rtlCol="0">
            <a:spAutoFit/>
          </a:bodyPr>
          <a:lstStyle/>
          <a:p>
            <a:r>
              <a:rPr kumimoji="1" lang="ja-JP" altLang="en-US" sz="3200" dirty="0"/>
              <a:t>階層構造をもつ</a:t>
            </a:r>
          </a:p>
        </p:txBody>
      </p:sp>
    </p:spTree>
    <p:extLst>
      <p:ext uri="{BB962C8B-B14F-4D97-AF65-F5344CB8AC3E}">
        <p14:creationId xmlns:p14="http://schemas.microsoft.com/office/powerpoint/2010/main" val="89607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ハイタッチのイラスト">
            <a:extLst>
              <a:ext uri="{FF2B5EF4-FFF2-40B4-BE49-F238E27FC236}">
                <a16:creationId xmlns:a16="http://schemas.microsoft.com/office/drawing/2014/main" id="{53353119-4FEB-4EDB-BB43-9825DD867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755" y="3777152"/>
            <a:ext cx="2134074" cy="2200076"/>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692777" y="5616775"/>
            <a:ext cx="7758446" cy="51989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CFFFF"/>
              </a:solidFill>
            </a:endParaRPr>
          </a:p>
        </p:txBody>
      </p:sp>
      <p:sp>
        <p:nvSpPr>
          <p:cNvPr id="10" name="角丸四角形 9"/>
          <p:cNvSpPr/>
          <p:nvPr/>
        </p:nvSpPr>
        <p:spPr>
          <a:xfrm>
            <a:off x="1027209" y="3257261"/>
            <a:ext cx="7089583" cy="519891"/>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CFFFF"/>
              </a:solidFill>
            </a:endParaRPr>
          </a:p>
        </p:txBody>
      </p:sp>
      <p:sp>
        <p:nvSpPr>
          <p:cNvPr id="2" name="タイトル 1"/>
          <p:cNvSpPr>
            <a:spLocks noGrp="1"/>
          </p:cNvSpPr>
          <p:nvPr>
            <p:ph type="title"/>
          </p:nvPr>
        </p:nvSpPr>
        <p:spPr/>
        <p:txBody>
          <a:bodyPr/>
          <a:lstStyle/>
          <a:p>
            <a:r>
              <a:rPr kumimoji="1" lang="ja-JP" altLang="en-US" dirty="0"/>
              <a:t>「番号」と「名前」の対応づけ</a:t>
            </a:r>
          </a:p>
        </p:txBody>
      </p:sp>
      <p:pic>
        <p:nvPicPr>
          <p:cNvPr id="4"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159" y="1701109"/>
            <a:ext cx="548314" cy="856740"/>
          </a:xfrm>
          <a:prstGeom prst="rect">
            <a:avLst/>
          </a:prstGeom>
        </p:spPr>
      </p:pic>
      <p:pic>
        <p:nvPicPr>
          <p:cNvPr id="5"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274" y="1701109"/>
            <a:ext cx="548314" cy="856740"/>
          </a:xfrm>
          <a:prstGeom prst="rect">
            <a:avLst/>
          </a:prstGeom>
        </p:spPr>
      </p:pic>
      <p:sp>
        <p:nvSpPr>
          <p:cNvPr id="6" name="テキスト ボックス 5"/>
          <p:cNvSpPr txBox="1"/>
          <p:nvPr/>
        </p:nvSpPr>
        <p:spPr>
          <a:xfrm>
            <a:off x="804952" y="5661278"/>
            <a:ext cx="3276859" cy="430887"/>
          </a:xfrm>
          <a:prstGeom prst="rect">
            <a:avLst/>
          </a:prstGeom>
          <a:noFill/>
        </p:spPr>
        <p:txBody>
          <a:bodyPr wrap="none" rtlCol="0">
            <a:spAutoFit/>
          </a:bodyPr>
          <a:lstStyle/>
          <a:p>
            <a:r>
              <a:rPr lang="en-US" altLang="ja-JP" sz="2200" dirty="0"/>
              <a:t>b</a:t>
            </a:r>
            <a:r>
              <a:rPr kumimoji="1" lang="en-US" altLang="ja-JP" sz="2200" dirty="0"/>
              <a:t>lue</a:t>
            </a:r>
            <a:r>
              <a:rPr lang="en-US" altLang="ja-JP" sz="2200" dirty="0"/>
              <a:t>.ep.sci.hokudai.ac.jp</a:t>
            </a:r>
            <a:endParaRPr lang="ja-JP" altLang="en-US" sz="2200" dirty="0"/>
          </a:p>
        </p:txBody>
      </p:sp>
      <p:sp>
        <p:nvSpPr>
          <p:cNvPr id="7" name="テキスト ボックス 6"/>
          <p:cNvSpPr txBox="1"/>
          <p:nvPr/>
        </p:nvSpPr>
        <p:spPr>
          <a:xfrm>
            <a:off x="4804938" y="5661279"/>
            <a:ext cx="3511346" cy="430887"/>
          </a:xfrm>
          <a:prstGeom prst="rect">
            <a:avLst/>
          </a:prstGeom>
          <a:noFill/>
        </p:spPr>
        <p:txBody>
          <a:bodyPr wrap="none" rtlCol="0">
            <a:spAutoFit/>
          </a:bodyPr>
          <a:lstStyle/>
          <a:p>
            <a:r>
              <a:rPr lang="en-US" altLang="ja-JP" sz="2200" dirty="0"/>
              <a:t>yellow.ep.sci.hokudai.ac.jp</a:t>
            </a:r>
            <a:endParaRPr lang="ja-JP" altLang="en-US" sz="2200" dirty="0"/>
          </a:p>
        </p:txBody>
      </p:sp>
      <p:sp>
        <p:nvSpPr>
          <p:cNvPr id="8" name="テキスト ボックス 7"/>
          <p:cNvSpPr txBox="1"/>
          <p:nvPr/>
        </p:nvSpPr>
        <p:spPr>
          <a:xfrm>
            <a:off x="5496596" y="3301764"/>
            <a:ext cx="1834156" cy="430887"/>
          </a:xfrm>
          <a:prstGeom prst="rect">
            <a:avLst/>
          </a:prstGeom>
          <a:noFill/>
        </p:spPr>
        <p:txBody>
          <a:bodyPr wrap="none" rtlCol="0">
            <a:spAutoFit/>
          </a:bodyPr>
          <a:lstStyle/>
          <a:p>
            <a:r>
              <a:rPr lang="en-US" altLang="ja-JP" sz="2200" dirty="0"/>
              <a:t>133.87.45.70</a:t>
            </a:r>
            <a:endParaRPr kumimoji="1" lang="ja-JP" altLang="en-US" sz="2200" dirty="0"/>
          </a:p>
        </p:txBody>
      </p:sp>
      <p:sp>
        <p:nvSpPr>
          <p:cNvPr id="9" name="テキスト ボックス 8"/>
          <p:cNvSpPr txBox="1"/>
          <p:nvPr/>
        </p:nvSpPr>
        <p:spPr>
          <a:xfrm>
            <a:off x="1371575" y="3306110"/>
            <a:ext cx="1834156" cy="430887"/>
          </a:xfrm>
          <a:prstGeom prst="rect">
            <a:avLst/>
          </a:prstGeom>
          <a:noFill/>
        </p:spPr>
        <p:txBody>
          <a:bodyPr wrap="none" rtlCol="0">
            <a:spAutoFit/>
          </a:bodyPr>
          <a:lstStyle/>
          <a:p>
            <a:r>
              <a:rPr lang="en-US" altLang="ja-JP" sz="2200" dirty="0"/>
              <a:t>133.87.45.66</a:t>
            </a:r>
            <a:endParaRPr kumimoji="1" lang="ja-JP" altLang="en-US" sz="2200" dirty="0"/>
          </a:p>
        </p:txBody>
      </p:sp>
      <p:sp>
        <p:nvSpPr>
          <p:cNvPr id="12" name="テキスト ボックス 11"/>
          <p:cNvSpPr txBox="1"/>
          <p:nvPr/>
        </p:nvSpPr>
        <p:spPr>
          <a:xfrm>
            <a:off x="2599473" y="2804122"/>
            <a:ext cx="4791440" cy="430887"/>
          </a:xfrm>
          <a:prstGeom prst="rect">
            <a:avLst/>
          </a:prstGeom>
          <a:noFill/>
        </p:spPr>
        <p:txBody>
          <a:bodyPr wrap="none" rtlCol="0">
            <a:spAutoFit/>
          </a:bodyPr>
          <a:lstStyle/>
          <a:p>
            <a:r>
              <a:rPr kumimoji="1" lang="en-US" altLang="ja-JP" sz="2200" dirty="0">
                <a:solidFill>
                  <a:srgbClr val="0070C0"/>
                </a:solidFill>
              </a:rPr>
              <a:t>IP </a:t>
            </a:r>
            <a:r>
              <a:rPr kumimoji="1" lang="ja-JP" altLang="en-US" sz="2200" dirty="0">
                <a:solidFill>
                  <a:srgbClr val="0070C0"/>
                </a:solidFill>
              </a:rPr>
              <a:t>アドレス</a:t>
            </a:r>
            <a:r>
              <a:rPr kumimoji="1" lang="ja-JP" altLang="en-US" sz="2200" dirty="0"/>
              <a:t>（コンピュータが使う</a:t>
            </a:r>
            <a:r>
              <a:rPr lang="ja-JP" altLang="en-US" sz="2200" dirty="0"/>
              <a:t>識別子</a:t>
            </a:r>
            <a:r>
              <a:rPr kumimoji="1" lang="ja-JP" altLang="en-US" sz="2200" dirty="0"/>
              <a:t>）</a:t>
            </a:r>
          </a:p>
        </p:txBody>
      </p:sp>
      <p:sp>
        <p:nvSpPr>
          <p:cNvPr id="14" name="テキスト ボックス 13"/>
          <p:cNvSpPr txBox="1"/>
          <p:nvPr/>
        </p:nvSpPr>
        <p:spPr>
          <a:xfrm>
            <a:off x="3094673" y="6181169"/>
            <a:ext cx="3801041" cy="430887"/>
          </a:xfrm>
          <a:prstGeom prst="rect">
            <a:avLst/>
          </a:prstGeom>
          <a:noFill/>
        </p:spPr>
        <p:txBody>
          <a:bodyPr wrap="none" rtlCol="0">
            <a:spAutoFit/>
          </a:bodyPr>
          <a:lstStyle/>
          <a:p>
            <a:r>
              <a:rPr lang="ja-JP" altLang="en-US" sz="2200" dirty="0">
                <a:solidFill>
                  <a:srgbClr val="FF0000"/>
                </a:solidFill>
              </a:rPr>
              <a:t>ドメイン名</a:t>
            </a:r>
            <a:r>
              <a:rPr kumimoji="1" lang="ja-JP" altLang="en-US" sz="2200" dirty="0"/>
              <a:t>（人間が使う</a:t>
            </a:r>
            <a:r>
              <a:rPr lang="ja-JP" altLang="en-US" sz="2200" dirty="0"/>
              <a:t>識別子</a:t>
            </a:r>
            <a:r>
              <a:rPr kumimoji="1" lang="ja-JP" altLang="en-US" sz="2200" dirty="0"/>
              <a:t>）</a:t>
            </a:r>
          </a:p>
        </p:txBody>
      </p:sp>
      <p:sp>
        <p:nvSpPr>
          <p:cNvPr id="15" name="上下矢印 14"/>
          <p:cNvSpPr/>
          <p:nvPr/>
        </p:nvSpPr>
        <p:spPr>
          <a:xfrm>
            <a:off x="4114799" y="3949869"/>
            <a:ext cx="914400" cy="1495167"/>
          </a:xfrm>
          <a:prstGeom prst="upDownArrow">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63845" y="4423440"/>
            <a:ext cx="6016310" cy="612934"/>
          </a:xfrm>
          <a:prstGeom prst="roundRect">
            <a:avLst/>
          </a:prstGeom>
          <a:solidFill>
            <a:srgbClr val="CCCCFF">
              <a:alpha val="60000"/>
            </a:srgbClr>
          </a:solidFill>
        </p:spPr>
        <p:style>
          <a:lnRef idx="0">
            <a:scrgbClr r="0" g="0" b="0"/>
          </a:lnRef>
          <a:fillRef idx="1001">
            <a:schemeClr val="lt1"/>
          </a:fillRef>
          <a:effectRef idx="0">
            <a:scrgbClr r="0" g="0" b="0"/>
          </a:effectRef>
          <a:fontRef idx="major"/>
        </p:style>
        <p:txBody>
          <a:bodyPr wrap="none" rtlCol="0">
            <a:spAutoFit/>
          </a:bodyPr>
          <a:lstStyle/>
          <a:p>
            <a:r>
              <a:rPr lang="ja-JP" altLang="en-US" sz="3000" dirty="0"/>
              <a:t>両者</a:t>
            </a:r>
            <a:r>
              <a:rPr kumimoji="1" lang="ja-JP" altLang="en-US" sz="3000" dirty="0"/>
              <a:t>を対応づける仕組みが </a:t>
            </a:r>
            <a:r>
              <a:rPr kumimoji="1" lang="en-US" altLang="ja-JP" sz="3000" b="1" i="1" dirty="0"/>
              <a:t>“DNS”</a:t>
            </a:r>
            <a:endParaRPr kumimoji="1" lang="ja-JP" altLang="en-US" sz="3000" b="1" i="1" dirty="0"/>
          </a:p>
        </p:txBody>
      </p:sp>
    </p:spTree>
    <p:extLst>
      <p:ext uri="{BB962C8B-B14F-4D97-AF65-F5344CB8AC3E}">
        <p14:creationId xmlns:p14="http://schemas.microsoft.com/office/powerpoint/2010/main" val="129716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8734</TotalTime>
  <Words>4296</Words>
  <Application>Microsoft Office PowerPoint</Application>
  <PresentationFormat>画面に合わせる (4:3)</PresentationFormat>
  <Paragraphs>452</Paragraphs>
  <Slides>31</Slides>
  <Notes>26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31</vt:i4>
      </vt:variant>
    </vt:vector>
  </HeadingPairs>
  <TitlesOfParts>
    <vt:vector size="35" baseType="lpstr">
      <vt:lpstr>HGP創英角ﾎﾟｯﾌﾟ体</vt:lpstr>
      <vt:lpstr>Arial</vt:lpstr>
      <vt:lpstr>Calibri</vt:lpstr>
      <vt:lpstr>クラリティ</vt:lpstr>
      <vt:lpstr>epDNS サーバ</vt:lpstr>
      <vt:lpstr>目次</vt:lpstr>
      <vt:lpstr>「番号」と「名前」</vt:lpstr>
      <vt:lpstr>コンピュータ間で通信するには</vt:lpstr>
      <vt:lpstr>コンピュータは「番号」で識別する</vt:lpstr>
      <vt:lpstr>IP アドレス</vt:lpstr>
      <vt:lpstr>人間は「名前」で識別する</vt:lpstr>
      <vt:lpstr>ドメイン名</vt:lpstr>
      <vt:lpstr>「番号」と「名前」の対応づけ</vt:lpstr>
      <vt:lpstr>DNSのしくみ</vt:lpstr>
      <vt:lpstr>DNS（Domain Name System）</vt:lpstr>
      <vt:lpstr>DNS サーバの種類</vt:lpstr>
      <vt:lpstr>権威 DNS サーバ</vt:lpstr>
      <vt:lpstr>ゾーンについて : 委任</vt:lpstr>
      <vt:lpstr>ゾーン</vt:lpstr>
      <vt:lpstr>権威DNS サーバのもつ情報</vt:lpstr>
      <vt:lpstr>権威DNS サーバのもつ情報</vt:lpstr>
      <vt:lpstr>キャッシュ DNS サーバ</vt:lpstr>
      <vt:lpstr>名前解決の流れ</vt:lpstr>
      <vt:lpstr>DNS の強み</vt:lpstr>
      <vt:lpstr>DHCPについて</vt:lpstr>
      <vt:lpstr>DHCP （Dynamic Host Configuration Protocol）</vt:lpstr>
      <vt:lpstr>動的割り当て</vt:lpstr>
      <vt:lpstr>静的割り当て</vt:lpstr>
      <vt:lpstr>DNSとDHCPの違い</vt:lpstr>
      <vt:lpstr>epDNS について</vt:lpstr>
      <vt:lpstr>epDNS </vt:lpstr>
      <vt:lpstr>管理者の業務</vt:lpstr>
      <vt:lpstr>とはいえ仮に epDNS サーバが壊れたら….</vt:lpstr>
      <vt:lpstr>PowerPoint プレゼンテーション</vt:lpstr>
      <vt:lpstr>参考資料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古田 裕規</dc:creator>
  <cp:lastModifiedBy>Hiroya</cp:lastModifiedBy>
  <cp:revision>444</cp:revision>
  <cp:lastPrinted>2012-11-30T09:25:09Z</cp:lastPrinted>
  <dcterms:created xsi:type="dcterms:W3CDTF">2012-11-28T04:40:24Z</dcterms:created>
  <dcterms:modified xsi:type="dcterms:W3CDTF">2020-12-25T09:48:36Z</dcterms:modified>
</cp:coreProperties>
</file>