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7"/>
  </p:notesMasterIdLst>
  <p:handoutMasterIdLst>
    <p:handoutMasterId r:id="rId38"/>
  </p:handoutMasterIdLst>
  <p:sldIdLst>
    <p:sldId id="256" r:id="rId2"/>
    <p:sldId id="257" r:id="rId3"/>
    <p:sldId id="259" r:id="rId4"/>
    <p:sldId id="262" r:id="rId5"/>
    <p:sldId id="304" r:id="rId6"/>
    <p:sldId id="265" r:id="rId7"/>
    <p:sldId id="267" r:id="rId8"/>
    <p:sldId id="268" r:id="rId9"/>
    <p:sldId id="344" r:id="rId10"/>
    <p:sldId id="330" r:id="rId11"/>
    <p:sldId id="331" r:id="rId12"/>
    <p:sldId id="338" r:id="rId13"/>
    <p:sldId id="317" r:id="rId14"/>
    <p:sldId id="340" r:id="rId15"/>
    <p:sldId id="321" r:id="rId16"/>
    <p:sldId id="319" r:id="rId17"/>
    <p:sldId id="323" r:id="rId18"/>
    <p:sldId id="355" r:id="rId19"/>
    <p:sldId id="345" r:id="rId20"/>
    <p:sldId id="325" r:id="rId21"/>
    <p:sldId id="349" r:id="rId22"/>
    <p:sldId id="318" r:id="rId23"/>
    <p:sldId id="354" r:id="rId24"/>
    <p:sldId id="350" r:id="rId25"/>
    <p:sldId id="352" r:id="rId26"/>
    <p:sldId id="326" r:id="rId27"/>
    <p:sldId id="334" r:id="rId28"/>
    <p:sldId id="333" r:id="rId29"/>
    <p:sldId id="329" r:id="rId30"/>
    <p:sldId id="353" r:id="rId31"/>
    <p:sldId id="327" r:id="rId32"/>
    <p:sldId id="332" r:id="rId33"/>
    <p:sldId id="336" r:id="rId34"/>
    <p:sldId id="313" r:id="rId35"/>
    <p:sldId id="337" r:id="rId36"/>
  </p:sldIdLst>
  <p:sldSz cx="9144000" cy="6858000" type="screen4x3"/>
  <p:notesSz cx="6735763" cy="98663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3300"/>
    <a:srgbClr val="66FF66"/>
    <a:srgbClr val="33CC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148" autoAdjust="0"/>
  </p:normalViewPr>
  <p:slideViewPr>
    <p:cSldViewPr>
      <p:cViewPr varScale="1">
        <p:scale>
          <a:sx n="64" d="100"/>
          <a:sy n="64" d="100"/>
        </p:scale>
        <p:origin x="-153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F1D2D785-1781-40CA-AD67-F2C090EF0EC4}" type="datetimeFigureOut">
              <a:rPr kumimoji="1" lang="ja-JP" altLang="en-US" smtClean="0"/>
              <a:t>2014/12/12</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6BD73617-4860-4FA1-811A-AE6EC307C298}" type="slidenum">
              <a:rPr kumimoji="1" lang="ja-JP" altLang="en-US" smtClean="0"/>
              <a:t>‹#›</a:t>
            </a:fld>
            <a:endParaRPr kumimoji="1" lang="ja-JP" altLang="en-US"/>
          </a:p>
        </p:txBody>
      </p:sp>
    </p:spTree>
    <p:extLst>
      <p:ext uri="{BB962C8B-B14F-4D97-AF65-F5344CB8AC3E}">
        <p14:creationId xmlns:p14="http://schemas.microsoft.com/office/powerpoint/2010/main" val="649921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8831"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5123" name="Rectangle 3"/>
          <p:cNvSpPr>
            <a:spLocks noGrp="1" noChangeArrowheads="1"/>
          </p:cNvSpPr>
          <p:nvPr>
            <p:ph type="dt" idx="1"/>
          </p:nvPr>
        </p:nvSpPr>
        <p:spPr bwMode="auto">
          <a:xfrm>
            <a:off x="3816932" y="0"/>
            <a:ext cx="2918831"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5124"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898102" y="4686499"/>
            <a:ext cx="4939560" cy="44398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6" name="Rectangle 6"/>
          <p:cNvSpPr>
            <a:spLocks noGrp="1" noChangeArrowheads="1"/>
          </p:cNvSpPr>
          <p:nvPr>
            <p:ph type="ftr" sz="quarter" idx="4"/>
          </p:nvPr>
        </p:nvSpPr>
        <p:spPr bwMode="auto">
          <a:xfrm>
            <a:off x="0" y="9372997"/>
            <a:ext cx="2918831"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5127" name="Rectangle 7"/>
          <p:cNvSpPr>
            <a:spLocks noGrp="1" noChangeArrowheads="1"/>
          </p:cNvSpPr>
          <p:nvPr>
            <p:ph type="sldNum" sz="quarter" idx="5"/>
          </p:nvPr>
        </p:nvSpPr>
        <p:spPr bwMode="auto">
          <a:xfrm>
            <a:off x="3816932" y="9372997"/>
            <a:ext cx="2918831"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A7F7645-58AD-49DD-8F2D-CCCE933F63DC}" type="slidenum">
              <a:rPr lang="en-US" altLang="ja-JP"/>
              <a:pPr/>
              <a:t>‹#›</a:t>
            </a:fld>
            <a:endParaRPr lang="en-US" altLang="ja-JP"/>
          </a:p>
        </p:txBody>
      </p:sp>
    </p:spTree>
    <p:extLst>
      <p:ext uri="{BB962C8B-B14F-4D97-AF65-F5344CB8AC3E}">
        <p14:creationId xmlns:p14="http://schemas.microsoft.com/office/powerpoint/2010/main" val="1144138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7C30C1-D624-4A99-A424-D98B5DA4965C}" type="slidenum">
              <a:rPr lang="en-US" altLang="ja-JP"/>
              <a:pPr/>
              <a:t>1</a:t>
            </a:fld>
            <a:endParaRPr lang="en-US" altLang="ja-JP"/>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r>
              <a:rPr lang="ja-JP" altLang="en-US" dirty="0" smtClean="0"/>
              <a:t>メール配送システムの前に北大の</a:t>
            </a:r>
            <a:r>
              <a:rPr lang="en-US" altLang="ja-JP" dirty="0" smtClean="0"/>
              <a:t>ep mail </a:t>
            </a:r>
            <a:r>
              <a:rPr lang="ja-JP" altLang="en-US" dirty="0" smtClean="0"/>
              <a:t>サーバについて説明する</a:t>
            </a:r>
            <a:r>
              <a:rPr lang="en-US" altLang="ja-JP" dirty="0" smtClean="0"/>
              <a:t>.</a:t>
            </a:r>
            <a:r>
              <a:rPr lang="ja-JP" altLang="en-US" dirty="0" smtClean="0"/>
              <a:t>　</a:t>
            </a:r>
            <a:r>
              <a:rPr lang="en-US" altLang="ja-JP" dirty="0" smtClean="0"/>
              <a:t>(</a:t>
            </a:r>
            <a:r>
              <a:rPr lang="ja-JP" altLang="en-US" dirty="0" smtClean="0"/>
              <a:t>本機</a:t>
            </a:r>
            <a:r>
              <a:rPr lang="en-US" altLang="ja-JP" dirty="0" smtClean="0"/>
              <a:t>grey</a:t>
            </a:r>
            <a:r>
              <a:rPr lang="en-US" altLang="ja-JP" baseline="0" dirty="0" smtClean="0"/>
              <a:t> </a:t>
            </a:r>
            <a:r>
              <a:rPr lang="ja-JP" altLang="en-US" baseline="0" dirty="0" smtClean="0"/>
              <a:t>予備機</a:t>
            </a:r>
            <a:r>
              <a:rPr lang="en-US" altLang="ja-JP" baseline="0" dirty="0" err="1" smtClean="0"/>
              <a:t>usuzumi</a:t>
            </a:r>
            <a:r>
              <a:rPr lang="en-US" altLang="ja-JP" dirty="0" smtClean="0"/>
              <a:t>)</a:t>
            </a:r>
            <a:endParaRPr lang="ja-JP" altLang="ja-JP"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p:spPr>
        <p:txBody>
          <a:bodyPr/>
          <a:lstStyle/>
          <a:p>
            <a:fld id="{724EBC96-0079-4E42-BE72-E04A68AFCED7}" type="slidenum">
              <a:rPr lang="en-GB" altLang="ja-JP"/>
              <a:pPr/>
              <a:t>11</a:t>
            </a:fld>
            <a:endParaRPr lang="en-GB" altLang="ja-JP"/>
          </a:p>
        </p:txBody>
      </p:sp>
      <p:sp>
        <p:nvSpPr>
          <p:cNvPr id="55299" name="Text Box 1"/>
          <p:cNvSpPr txBox="1">
            <a:spLocks noChangeArrowheads="1"/>
          </p:cNvSpPr>
          <p:nvPr/>
        </p:nvSpPr>
        <p:spPr bwMode="auto">
          <a:xfrm>
            <a:off x="1414199" y="928393"/>
            <a:ext cx="4094471" cy="3180859"/>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5300" name="Rectangle 2"/>
          <p:cNvSpPr txBox="1">
            <a:spLocks noGrp="1" noChangeArrowheads="1"/>
          </p:cNvSpPr>
          <p:nvPr>
            <p:ph type="body"/>
          </p:nvPr>
        </p:nvSpPr>
        <p:spPr>
          <a:xfrm>
            <a:off x="673577" y="4686499"/>
            <a:ext cx="5387052" cy="4439841"/>
          </a:xfrm>
          <a:noFill/>
          <a:ln/>
        </p:spPr>
        <p:txBody>
          <a:bodyPr wrap="none" anchor="ctr"/>
          <a:lstStyle/>
          <a:p>
            <a:r>
              <a:rPr lang="ja-JP" altLang="en-US" dirty="0" smtClean="0"/>
              <a:t>ここではメールは直接行くのではなくサーバを仲介しているということ。←パケット送信の方法を思い出してもらう</a:t>
            </a:r>
            <a:endParaRPr lang="en-US" altLang="ja-JP"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ＨＩＮＥＳ</a:t>
            </a:r>
            <a:r>
              <a:rPr kumimoji="1" lang="en-US" altLang="ja-JP" dirty="0" smtClean="0"/>
              <a:t>(</a:t>
            </a:r>
            <a:r>
              <a:rPr lang="en-US" altLang="ja-JP" dirty="0" smtClean="0"/>
              <a:t>Hokkaido university Information </a:t>
            </a:r>
            <a:r>
              <a:rPr lang="en-US" altLang="ja-JP" dirty="0" err="1" smtClean="0"/>
              <a:t>NEtwork</a:t>
            </a:r>
            <a:r>
              <a:rPr lang="en-US" altLang="ja-JP" dirty="0" smtClean="0"/>
              <a:t> System</a:t>
            </a:r>
            <a:r>
              <a:rPr kumimoji="1" lang="en-US" altLang="ja-JP" dirty="0" smtClean="0"/>
              <a:t>)</a:t>
            </a:r>
            <a:r>
              <a:rPr kumimoji="1" lang="ja-JP" altLang="en-US" baseline="0" dirty="0" smtClean="0"/>
              <a:t> </a:t>
            </a:r>
            <a:r>
              <a:rPr kumimoji="1" lang="en-US" altLang="ja-JP" baseline="0" dirty="0" smtClean="0"/>
              <a:t>:</a:t>
            </a:r>
            <a:r>
              <a:rPr kumimoji="1" lang="ja-JP" altLang="en-US" baseline="0" dirty="0" smtClean="0"/>
              <a:t>北大における情報ネットワークの基盤</a:t>
            </a:r>
            <a:r>
              <a:rPr kumimoji="1" lang="en-US" altLang="ja-JP" baseline="0" dirty="0" smtClean="0"/>
              <a:t>. </a:t>
            </a:r>
            <a:r>
              <a:rPr kumimoji="1" lang="ja-JP" altLang="en-US" baseline="0" dirty="0" smtClean="0"/>
              <a:t>ネットワーク接続などのサービスを提供している</a:t>
            </a:r>
            <a:r>
              <a:rPr kumimoji="1" lang="en-US" altLang="ja-JP" baseline="0" dirty="0" smtClean="0"/>
              <a:t>.</a:t>
            </a:r>
          </a:p>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15</a:t>
            </a:fld>
            <a:endParaRPr lang="en-US" altLang="ja-JP"/>
          </a:p>
        </p:txBody>
      </p:sp>
    </p:spTree>
    <p:extLst>
      <p:ext uri="{BB962C8B-B14F-4D97-AF65-F5344CB8AC3E}">
        <p14:creationId xmlns:p14="http://schemas.microsoft.com/office/powerpoint/2010/main" val="1107200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オーセンティケーション</a:t>
            </a:r>
            <a:endParaRPr kumimoji="1" lang="en-US" altLang="ja-JP" dirty="0" smtClean="0"/>
          </a:p>
          <a:p>
            <a:r>
              <a:rPr kumimoji="1" lang="ja-JP" altLang="en-US" dirty="0" smtClean="0"/>
              <a:t>以前は</a:t>
            </a:r>
            <a:r>
              <a:rPr kumimoji="1" lang="en-US" altLang="ja-JP" dirty="0" smtClean="0"/>
              <a:t>POP</a:t>
            </a:r>
            <a:r>
              <a:rPr kumimoji="1" lang="ja-JP" altLang="en-US" dirty="0" smtClean="0"/>
              <a:t> </a:t>
            </a:r>
            <a:r>
              <a:rPr kumimoji="1" lang="en-US" altLang="ja-JP" dirty="0" smtClean="0"/>
              <a:t>before SMTP </a:t>
            </a:r>
            <a:r>
              <a:rPr kumimoji="1" lang="ja-JP" altLang="en-US" dirty="0" smtClean="0"/>
              <a:t>： </a:t>
            </a:r>
            <a:r>
              <a:rPr kumimoji="1" lang="en-US" altLang="ja-JP" dirty="0" smtClean="0"/>
              <a:t>POP</a:t>
            </a:r>
            <a:r>
              <a:rPr kumimoji="1" lang="ja-JP" altLang="en-US" dirty="0" smtClean="0"/>
              <a:t> サーバにアクセスすることで，利用者の</a:t>
            </a:r>
            <a:r>
              <a:rPr kumimoji="1" lang="en-US" altLang="ja-JP" dirty="0" smtClean="0"/>
              <a:t>IP</a:t>
            </a:r>
            <a:r>
              <a:rPr kumimoji="1" lang="ja-JP" altLang="en-US" dirty="0" smtClean="0"/>
              <a:t>アドレスを保管し，一定時間のみ</a:t>
            </a:r>
            <a:r>
              <a:rPr kumimoji="1" lang="en-US" altLang="ja-JP" dirty="0" smtClean="0"/>
              <a:t>SMTP</a:t>
            </a:r>
            <a:r>
              <a:rPr kumimoji="1" lang="ja-JP" altLang="en-US" dirty="0" smtClean="0"/>
              <a:t> 通信を許可すること．数分経過後抹消されるため，再度</a:t>
            </a:r>
            <a:r>
              <a:rPr kumimoji="1" lang="en-US" altLang="ja-JP" dirty="0" smtClean="0"/>
              <a:t>POP</a:t>
            </a:r>
            <a:r>
              <a:rPr kumimoji="1" lang="ja-JP" altLang="en-US" dirty="0" smtClean="0"/>
              <a:t>サーバにアクセスする必要がある．</a:t>
            </a:r>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17</a:t>
            </a:fld>
            <a:endParaRPr lang="en-US" altLang="ja-JP"/>
          </a:p>
        </p:txBody>
      </p:sp>
    </p:spTree>
    <p:extLst>
      <p:ext uri="{BB962C8B-B14F-4D97-AF65-F5344CB8AC3E}">
        <p14:creationId xmlns:p14="http://schemas.microsoft.com/office/powerpoint/2010/main" val="3118768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mbox</a:t>
            </a:r>
            <a:r>
              <a:rPr kumimoji="1" lang="en-US" altLang="ja-JP" dirty="0" smtClean="0"/>
              <a:t> </a:t>
            </a:r>
            <a:r>
              <a:rPr kumimoji="1" lang="ja-JP" altLang="en-US" dirty="0" smtClean="0"/>
              <a:t>形式</a:t>
            </a:r>
            <a:r>
              <a:rPr kumimoji="1" lang="ja-JP" altLang="en-US" baseline="0" dirty="0" smtClean="0"/>
              <a:t> ファイル容量が大きすぎて読み込めなくなった</a:t>
            </a:r>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18</a:t>
            </a:fld>
            <a:endParaRPr lang="en-US" altLang="ja-JP"/>
          </a:p>
        </p:txBody>
      </p:sp>
    </p:spTree>
    <p:extLst>
      <p:ext uri="{BB962C8B-B14F-4D97-AF65-F5344CB8AC3E}">
        <p14:creationId xmlns:p14="http://schemas.microsoft.com/office/powerpoint/2010/main" val="3962425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20</a:t>
            </a:fld>
            <a:endParaRPr lang="en-US" altLang="ja-JP"/>
          </a:p>
        </p:txBody>
      </p:sp>
    </p:spTree>
    <p:extLst>
      <p:ext uri="{BB962C8B-B14F-4D97-AF65-F5344CB8AC3E}">
        <p14:creationId xmlns:p14="http://schemas.microsoft.com/office/powerpoint/2010/main" val="10631982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改良すべき、わかりにくい</a:t>
            </a:r>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21</a:t>
            </a:fld>
            <a:endParaRPr lang="en-US" altLang="ja-JP"/>
          </a:p>
        </p:txBody>
      </p:sp>
    </p:spTree>
    <p:extLst>
      <p:ext uri="{BB962C8B-B14F-4D97-AF65-F5344CB8AC3E}">
        <p14:creationId xmlns:p14="http://schemas.microsoft.com/office/powerpoint/2010/main" val="39624252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22</a:t>
            </a:fld>
            <a:endParaRPr lang="en-US" altLang="ja-JP"/>
          </a:p>
        </p:txBody>
      </p:sp>
    </p:spTree>
    <p:extLst>
      <p:ext uri="{BB962C8B-B14F-4D97-AF65-F5344CB8AC3E}">
        <p14:creationId xmlns:p14="http://schemas.microsoft.com/office/powerpoint/2010/main" val="10631982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23</a:t>
            </a:fld>
            <a:endParaRPr lang="en-US" altLang="ja-JP"/>
          </a:p>
        </p:txBody>
      </p:sp>
    </p:spTree>
    <p:extLst>
      <p:ext uri="{BB962C8B-B14F-4D97-AF65-F5344CB8AC3E}">
        <p14:creationId xmlns:p14="http://schemas.microsoft.com/office/powerpoint/2010/main" val="10631982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24</a:t>
            </a:fld>
            <a:endParaRPr lang="en-US" altLang="ja-JP"/>
          </a:p>
        </p:txBody>
      </p:sp>
    </p:spTree>
    <p:extLst>
      <p:ext uri="{BB962C8B-B14F-4D97-AF65-F5344CB8AC3E}">
        <p14:creationId xmlns:p14="http://schemas.microsoft.com/office/powerpoint/2010/main" val="1063198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zh-TW" altLang="en-US" sz="1200" b="0" i="0" kern="1200" dirty="0" smtClean="0">
                <a:solidFill>
                  <a:schemeClr val="tx1"/>
                </a:solidFill>
                <a:effectLst/>
                <a:latin typeface="Times New Roman" pitchFamily="18" charset="0"/>
                <a:ea typeface="ＭＳ Ｐ明朝" pitchFamily="18" charset="-128"/>
                <a:cs typeface="+mn-cs"/>
              </a:rPr>
              <a:t>全国大学共同電子認証基盤構築事業</a:t>
            </a:r>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28</a:t>
            </a:fld>
            <a:endParaRPr lang="en-US" altLang="ja-JP"/>
          </a:p>
        </p:txBody>
      </p:sp>
    </p:spTree>
    <p:extLst>
      <p:ext uri="{BB962C8B-B14F-4D97-AF65-F5344CB8AC3E}">
        <p14:creationId xmlns:p14="http://schemas.microsoft.com/office/powerpoint/2010/main" val="2824832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p:spPr>
        <p:txBody>
          <a:bodyPr/>
          <a:lstStyle/>
          <a:p>
            <a:fld id="{724EBC96-0079-4E42-BE72-E04A68AFCED7}" type="slidenum">
              <a:rPr lang="en-GB" altLang="ja-JP"/>
              <a:pPr/>
              <a:t>3</a:t>
            </a:fld>
            <a:endParaRPr lang="en-GB" altLang="ja-JP"/>
          </a:p>
        </p:txBody>
      </p:sp>
      <p:sp>
        <p:nvSpPr>
          <p:cNvPr id="55299" name="Text Box 1"/>
          <p:cNvSpPr txBox="1">
            <a:spLocks noChangeArrowheads="1"/>
          </p:cNvSpPr>
          <p:nvPr/>
        </p:nvSpPr>
        <p:spPr bwMode="auto">
          <a:xfrm>
            <a:off x="1414199" y="928393"/>
            <a:ext cx="4094471" cy="3180859"/>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5300" name="Rectangle 2"/>
          <p:cNvSpPr txBox="1">
            <a:spLocks noGrp="1" noChangeArrowheads="1"/>
          </p:cNvSpPr>
          <p:nvPr>
            <p:ph type="body"/>
          </p:nvPr>
        </p:nvSpPr>
        <p:spPr>
          <a:xfrm>
            <a:off x="673577" y="4686499"/>
            <a:ext cx="5387052" cy="4439841"/>
          </a:xfrm>
          <a:noFill/>
          <a:ln/>
        </p:spPr>
        <p:txBody>
          <a:bodyPr wrap="none" anchor="ctr"/>
          <a:lstStyle/>
          <a:p>
            <a:r>
              <a:rPr lang="ja-JP" altLang="en-US" dirty="0" smtClean="0"/>
              <a:t>ここではメールは直接行くのではなくサーバを仲介しているということ。←パケット送信の方法を思い出してもらう</a:t>
            </a:r>
            <a:endParaRPr lang="en-US" altLang="ja-JP"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err="1" smtClean="0"/>
              <a:t>rcpthosts</a:t>
            </a:r>
            <a:r>
              <a:rPr lang="ja-JP" altLang="en-US" dirty="0" smtClean="0"/>
              <a:t> これに書かれているドメイン以外からリレーされてきたメールは遮断</a:t>
            </a:r>
            <a:endParaRPr lang="en-US" altLang="ja-JP" dirty="0" smtClean="0"/>
          </a:p>
          <a:p>
            <a:r>
              <a:rPr kumimoji="1" lang="en-US" altLang="ja-JP" dirty="0" err="1" smtClean="0"/>
              <a:t>Portforwader</a:t>
            </a:r>
            <a:r>
              <a:rPr kumimoji="1" lang="ja-JP" altLang="en-US" dirty="0" smtClean="0"/>
              <a:t> メールサーバに直接ログインしてメールを書いて送るようなもの</a:t>
            </a:r>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29</a:t>
            </a:fld>
            <a:endParaRPr lang="en-US" altLang="ja-JP"/>
          </a:p>
        </p:txBody>
      </p:sp>
    </p:spTree>
    <p:extLst>
      <p:ext uri="{BB962C8B-B14F-4D97-AF65-F5344CB8AC3E}">
        <p14:creationId xmlns:p14="http://schemas.microsoft.com/office/powerpoint/2010/main" val="10631982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b="0" i="0" kern="1200" dirty="0" err="1" smtClean="0">
                <a:solidFill>
                  <a:schemeClr val="tx1"/>
                </a:solidFill>
                <a:effectLst/>
                <a:latin typeface="Times New Roman" pitchFamily="18" charset="0"/>
                <a:ea typeface="ＭＳ Ｐ明朝" pitchFamily="18" charset="-128"/>
                <a:cs typeface="+mn-cs"/>
              </a:rPr>
              <a:t>mbox</a:t>
            </a:r>
            <a:r>
              <a:rPr kumimoji="1" lang="en-US" altLang="ja-JP" sz="1200" b="0" i="0" kern="1200" dirty="0" smtClean="0">
                <a:solidFill>
                  <a:schemeClr val="tx1"/>
                </a:solidFill>
                <a:effectLst/>
                <a:latin typeface="Times New Roman" pitchFamily="18" charset="0"/>
                <a:ea typeface="ＭＳ Ｐ明朝" pitchFamily="18" charset="-128"/>
                <a:cs typeface="+mn-cs"/>
              </a:rPr>
              <a:t> </a:t>
            </a:r>
            <a:r>
              <a:rPr kumimoji="1" lang="ja-JP" altLang="en-US" sz="1200" b="0" i="0" kern="1200" dirty="0" smtClean="0">
                <a:solidFill>
                  <a:schemeClr val="tx1"/>
                </a:solidFill>
                <a:effectLst/>
                <a:latin typeface="Times New Roman" pitchFamily="18" charset="0"/>
                <a:ea typeface="ＭＳ Ｐ明朝" pitchFamily="18" charset="-128"/>
                <a:cs typeface="+mn-cs"/>
              </a:rPr>
              <a:t>の場合、同一ファイルに全てのメールが書き込まれるので、不運にも </a:t>
            </a:r>
            <a:r>
              <a:rPr kumimoji="1" lang="en-US" altLang="ja-JP" sz="1200" b="0" i="0" kern="1200" dirty="0" err="1" smtClean="0">
                <a:solidFill>
                  <a:schemeClr val="tx1"/>
                </a:solidFill>
                <a:effectLst/>
                <a:latin typeface="Times New Roman" pitchFamily="18" charset="0"/>
                <a:ea typeface="ＭＳ Ｐ明朝" pitchFamily="18" charset="-128"/>
                <a:cs typeface="+mn-cs"/>
              </a:rPr>
              <a:t>mbox</a:t>
            </a:r>
            <a:r>
              <a:rPr kumimoji="1" lang="en-US" altLang="ja-JP" sz="1200" b="0" i="0" kern="1200" dirty="0" smtClean="0">
                <a:solidFill>
                  <a:schemeClr val="tx1"/>
                </a:solidFill>
                <a:effectLst/>
                <a:latin typeface="Times New Roman" pitchFamily="18" charset="0"/>
                <a:ea typeface="ＭＳ Ｐ明朝" pitchFamily="18" charset="-128"/>
                <a:cs typeface="+mn-cs"/>
              </a:rPr>
              <a:t> </a:t>
            </a:r>
            <a:r>
              <a:rPr kumimoji="1" lang="ja-JP" altLang="en-US" sz="1200" b="0" i="0" kern="1200" dirty="0" smtClean="0">
                <a:solidFill>
                  <a:schemeClr val="tx1"/>
                </a:solidFill>
                <a:effectLst/>
                <a:latin typeface="Times New Roman" pitchFamily="18" charset="0"/>
                <a:ea typeface="ＭＳ Ｐ明朝" pitchFamily="18" charset="-128"/>
                <a:cs typeface="+mn-cs"/>
              </a:rPr>
              <a:t>のファイルになんらかの障害が発生すると全てのメールが読めなくなってしまいます。また、同じファイルにどんどん追記していくため、ファイルサイズが大きくなり、パフォーマンスがリニアに低下します。</a:t>
            </a:r>
            <a:endParaRPr kumimoji="1" lang="en-US" altLang="ja-JP" sz="1200" b="0" i="0" kern="1200" dirty="0" smtClean="0">
              <a:solidFill>
                <a:schemeClr val="tx1"/>
              </a:solidFill>
              <a:effectLst/>
              <a:latin typeface="Times New Roman" pitchFamily="18" charset="0"/>
              <a:ea typeface="ＭＳ Ｐ明朝" pitchFamily="18" charset="-128"/>
              <a:cs typeface="+mn-cs"/>
            </a:endParaRPr>
          </a:p>
          <a:p>
            <a:r>
              <a:rPr kumimoji="1" lang="ja-JP" altLang="en-US" sz="1200" b="0" i="0" kern="1200" dirty="0" smtClean="0">
                <a:solidFill>
                  <a:schemeClr val="tx1"/>
                </a:solidFill>
                <a:effectLst/>
                <a:latin typeface="Times New Roman" pitchFamily="18" charset="0"/>
                <a:ea typeface="ＭＳ Ｐ明朝" pitchFamily="18" charset="-128"/>
                <a:cs typeface="+mn-cs"/>
              </a:rPr>
              <a:t>ファイル</a:t>
            </a:r>
            <a:r>
              <a:rPr lang="ja-JP" altLang="en-US" dirty="0" smtClean="0"/>
              <a:t/>
            </a:r>
            <a:br>
              <a:rPr lang="ja-JP" altLang="en-US" dirty="0" smtClean="0"/>
            </a:br>
            <a:r>
              <a:rPr lang="ja-JP" altLang="en-US" dirty="0" smtClean="0"/>
              <a:t/>
            </a:r>
            <a:br>
              <a:rPr lang="ja-JP" altLang="en-US" dirty="0" smtClean="0"/>
            </a:br>
            <a:r>
              <a:rPr kumimoji="1" lang="en-US" altLang="ja-JP" sz="1200" b="0" i="0" kern="1200" dirty="0" err="1" smtClean="0">
                <a:solidFill>
                  <a:schemeClr val="tx1"/>
                </a:solidFill>
                <a:effectLst/>
                <a:latin typeface="Times New Roman" pitchFamily="18" charset="0"/>
                <a:ea typeface="ＭＳ Ｐ明朝" pitchFamily="18" charset="-128"/>
                <a:cs typeface="+mn-cs"/>
              </a:rPr>
              <a:t>maildir</a:t>
            </a:r>
            <a:r>
              <a:rPr kumimoji="1" lang="en-US" altLang="ja-JP" sz="1200" b="0" i="0" kern="1200" dirty="0" smtClean="0">
                <a:solidFill>
                  <a:schemeClr val="tx1"/>
                </a:solidFill>
                <a:effectLst/>
                <a:latin typeface="Times New Roman" pitchFamily="18" charset="0"/>
                <a:ea typeface="ＭＳ Ｐ明朝" pitchFamily="18" charset="-128"/>
                <a:cs typeface="+mn-cs"/>
              </a:rPr>
              <a:t> </a:t>
            </a:r>
            <a:r>
              <a:rPr kumimoji="1" lang="ja-JP" altLang="en-US" sz="1200" b="0" i="0" kern="1200" dirty="0" smtClean="0">
                <a:solidFill>
                  <a:schemeClr val="tx1"/>
                </a:solidFill>
                <a:effectLst/>
                <a:latin typeface="Times New Roman" pitchFamily="18" charset="0"/>
                <a:ea typeface="ＭＳ Ｐ明朝" pitchFamily="18" charset="-128"/>
                <a:cs typeface="+mn-cs"/>
              </a:rPr>
              <a:t>の場合、読めないのは個別のメールになるので、被害は少なくなります。また、トータルでディレクトリのサイズが大きくなっても、パフォーマンスの低下はさほど大きくありません</a:t>
            </a:r>
            <a:r>
              <a:rPr kumimoji="1" lang="en-US" altLang="ja-JP" sz="1200" b="0" i="0" kern="1200" dirty="0" smtClean="0">
                <a:solidFill>
                  <a:schemeClr val="tx1"/>
                </a:solidFill>
                <a:effectLst/>
                <a:latin typeface="Times New Roman" pitchFamily="18" charset="0"/>
                <a:ea typeface="ＭＳ Ｐ明朝" pitchFamily="18" charset="-128"/>
                <a:cs typeface="+mn-cs"/>
              </a:rPr>
              <a:t>(</a:t>
            </a:r>
            <a:r>
              <a:rPr kumimoji="1" lang="ja-JP" altLang="en-US" sz="1200" b="0" i="0" kern="1200" dirty="0" smtClean="0">
                <a:solidFill>
                  <a:schemeClr val="tx1"/>
                </a:solidFill>
                <a:effectLst/>
                <a:latin typeface="Times New Roman" pitchFamily="18" charset="0"/>
                <a:ea typeface="ＭＳ Ｐ明朝" pitchFamily="18" charset="-128"/>
                <a:cs typeface="+mn-cs"/>
              </a:rPr>
              <a:t>少なくとも</a:t>
            </a:r>
            <a:r>
              <a:rPr kumimoji="1" lang="en-US" altLang="ja-JP" sz="1200" b="0" i="0" kern="1200" dirty="0" err="1" smtClean="0">
                <a:solidFill>
                  <a:schemeClr val="tx1"/>
                </a:solidFill>
                <a:effectLst/>
                <a:latin typeface="Times New Roman" pitchFamily="18" charset="0"/>
                <a:ea typeface="ＭＳ Ｐ明朝" pitchFamily="18" charset="-128"/>
                <a:cs typeface="+mn-cs"/>
              </a:rPr>
              <a:t>mbox</a:t>
            </a:r>
            <a:r>
              <a:rPr kumimoji="1" lang="ja-JP" altLang="en-US" sz="1200" b="0" i="0" kern="1200" dirty="0" smtClean="0">
                <a:solidFill>
                  <a:schemeClr val="tx1"/>
                </a:solidFill>
                <a:effectLst/>
                <a:latin typeface="Times New Roman" pitchFamily="18" charset="0"/>
                <a:ea typeface="ＭＳ Ｐ明朝" pitchFamily="18" charset="-128"/>
                <a:cs typeface="+mn-cs"/>
              </a:rPr>
              <a:t>よりは</a:t>
            </a:r>
            <a:r>
              <a:rPr kumimoji="1" lang="en-US" altLang="ja-JP" sz="1200" b="0" i="0" kern="1200" dirty="0" smtClean="0">
                <a:solidFill>
                  <a:schemeClr val="tx1"/>
                </a:solidFill>
                <a:effectLst/>
                <a:latin typeface="Times New Roman" pitchFamily="18" charset="0"/>
                <a:ea typeface="ＭＳ Ｐ明朝" pitchFamily="18" charset="-128"/>
                <a:cs typeface="+mn-cs"/>
              </a:rPr>
              <a:t>)</a:t>
            </a:r>
            <a:r>
              <a:rPr kumimoji="1" lang="ja-JP" altLang="en-US" sz="1200" b="0" i="0" kern="1200" dirty="0" err="1" smtClean="0">
                <a:solidFill>
                  <a:schemeClr val="tx1"/>
                </a:solidFill>
                <a:effectLst/>
                <a:latin typeface="Times New Roman" pitchFamily="18" charset="0"/>
                <a:ea typeface="ＭＳ Ｐ明朝" pitchFamily="18" charset="-128"/>
                <a:cs typeface="+mn-cs"/>
              </a:rPr>
              <a:t>。</a:t>
            </a:r>
            <a:endParaRPr kumimoji="1" lang="en-US" altLang="ja-JP" sz="1200" b="0" i="0" kern="1200" dirty="0" smtClean="0">
              <a:solidFill>
                <a:schemeClr val="tx1"/>
              </a:solidFill>
              <a:effectLst/>
              <a:latin typeface="Times New Roman" pitchFamily="18" charset="0"/>
              <a:ea typeface="ＭＳ Ｐ明朝" pitchFamily="18" charset="-128"/>
              <a:cs typeface="+mn-cs"/>
            </a:endParaRPr>
          </a:p>
          <a:p>
            <a:endParaRPr kumimoji="1" lang="en-US" altLang="ja-JP" sz="1200" b="0" i="0" kern="1200" dirty="0" smtClean="0">
              <a:solidFill>
                <a:schemeClr val="tx1"/>
              </a:solidFill>
              <a:effectLst/>
              <a:latin typeface="Times New Roman" pitchFamily="18" charset="0"/>
              <a:ea typeface="ＭＳ Ｐ明朝" pitchFamily="18" charset="-128"/>
              <a:cs typeface="+mn-cs"/>
            </a:endParaRPr>
          </a:p>
          <a:p>
            <a:r>
              <a:rPr kumimoji="1" lang="ja-JP" altLang="en-US" sz="1200" b="0" i="0" kern="1200" dirty="0" smtClean="0">
                <a:solidFill>
                  <a:schemeClr val="tx1"/>
                </a:solidFill>
                <a:effectLst/>
                <a:latin typeface="Times New Roman" pitchFamily="18" charset="0"/>
                <a:ea typeface="ＭＳ Ｐ明朝" pitchFamily="18" charset="-128"/>
                <a:cs typeface="+mn-cs"/>
              </a:rPr>
              <a:t>排他処理例：メールを読んでいる最中に新規メールが到着するとファイルへのアクセスが競合し，ファイルロックがかかる</a:t>
            </a:r>
            <a:endParaRPr kumimoji="1" lang="en-US" altLang="ja-JP" sz="1200" b="0" i="0" kern="1200" dirty="0" smtClean="0">
              <a:solidFill>
                <a:schemeClr val="tx1"/>
              </a:solidFill>
              <a:effectLst/>
              <a:latin typeface="Times New Roman" pitchFamily="18" charset="0"/>
              <a:ea typeface="ＭＳ Ｐ明朝" pitchFamily="18" charset="-128"/>
              <a:cs typeface="+mn-cs"/>
            </a:endParaRPr>
          </a:p>
          <a:p>
            <a:r>
              <a:rPr kumimoji="1" lang="ja-JP" altLang="en-US" sz="1200" b="0" i="0" kern="1200" dirty="0" smtClean="0">
                <a:solidFill>
                  <a:schemeClr val="tx1"/>
                </a:solidFill>
                <a:effectLst/>
                <a:latin typeface="Times New Roman" pitchFamily="18" charset="0"/>
                <a:ea typeface="ＭＳ Ｐ明朝" pitchFamily="18" charset="-128"/>
                <a:cs typeface="+mn-cs"/>
              </a:rPr>
              <a:t>しかし，何らかのプロセスではそのファイルロックがうまく動作しない場合がある</a:t>
            </a:r>
            <a:r>
              <a:rPr kumimoji="1" lang="en-US" altLang="ja-JP" sz="1200" b="0" i="0" kern="1200" dirty="0" smtClean="0">
                <a:solidFill>
                  <a:schemeClr val="tx1"/>
                </a:solidFill>
                <a:effectLst/>
                <a:latin typeface="Times New Roman" pitchFamily="18" charset="0"/>
                <a:ea typeface="ＭＳ Ｐ明朝" pitchFamily="18" charset="-128"/>
                <a:cs typeface="+mn-cs"/>
              </a:rPr>
              <a:t>(NFS</a:t>
            </a:r>
            <a:r>
              <a:rPr kumimoji="1" lang="ja-JP" altLang="en-US" sz="1200" b="0" i="0" kern="1200" dirty="0" err="1" smtClean="0">
                <a:solidFill>
                  <a:schemeClr val="tx1"/>
                </a:solidFill>
                <a:effectLst/>
                <a:latin typeface="Times New Roman" pitchFamily="18" charset="0"/>
                <a:ea typeface="ＭＳ Ｐ明朝" pitchFamily="18" charset="-128"/>
                <a:cs typeface="+mn-cs"/>
              </a:rPr>
              <a:t>，</a:t>
            </a:r>
            <a:r>
              <a:rPr kumimoji="1" lang="en-US" altLang="ja-JP" sz="1200" b="0" i="0" kern="1200" dirty="0" smtClean="0">
                <a:solidFill>
                  <a:schemeClr val="tx1"/>
                </a:solidFill>
                <a:effectLst/>
                <a:latin typeface="Times New Roman" pitchFamily="18" charset="0"/>
                <a:ea typeface="ＭＳ Ｐ明朝" pitchFamily="18" charset="-128"/>
                <a:cs typeface="+mn-cs"/>
              </a:rPr>
              <a:t>Network File System</a:t>
            </a:r>
            <a:r>
              <a:rPr kumimoji="1" lang="ja-JP" altLang="en-US" sz="1200" b="0" i="0" kern="1200" dirty="0" smtClean="0">
                <a:solidFill>
                  <a:schemeClr val="tx1"/>
                </a:solidFill>
                <a:effectLst/>
                <a:latin typeface="Times New Roman" pitchFamily="18" charset="0"/>
                <a:ea typeface="ＭＳ Ｐ明朝" pitchFamily="18" charset="-128"/>
                <a:cs typeface="+mn-cs"/>
              </a:rPr>
              <a:t> ，ネットワーク上にマウントされるファイルシステム；あるいはメール配送中にマシンがクラッシュする場合，書き込みが途中で強制終了してしまう可能性あり，</a:t>
            </a:r>
            <a:r>
              <a:rPr kumimoji="1" lang="en-US" altLang="ja-JP" sz="1200" b="0" i="0" kern="1200" dirty="0" smtClean="0">
                <a:solidFill>
                  <a:schemeClr val="tx1"/>
                </a:solidFill>
                <a:effectLst/>
                <a:latin typeface="Times New Roman" pitchFamily="18" charset="0"/>
                <a:ea typeface="ＭＳ Ｐ明朝" pitchFamily="18" charset="-128"/>
                <a:cs typeface="+mn-cs"/>
              </a:rPr>
              <a:t>)</a:t>
            </a:r>
            <a:r>
              <a:rPr kumimoji="1" lang="ja-JP" altLang="en-US" sz="1200" b="0" i="0" kern="1200" dirty="0" smtClean="0">
                <a:solidFill>
                  <a:schemeClr val="tx1"/>
                </a:solidFill>
                <a:effectLst/>
                <a:latin typeface="Times New Roman" pitchFamily="18" charset="0"/>
                <a:ea typeface="ＭＳ Ｐ明朝" pitchFamily="18" charset="-128"/>
                <a:cs typeface="+mn-cs"/>
              </a:rPr>
              <a:t>ので，その場合はファイルロックがうまく動作せずにファイルが破壊される．</a:t>
            </a:r>
            <a:endParaRPr kumimoji="1" lang="en-US" altLang="ja-JP" sz="1200" b="0" i="0" kern="1200" dirty="0" smtClean="0">
              <a:solidFill>
                <a:schemeClr val="tx1"/>
              </a:solidFill>
              <a:effectLst/>
              <a:latin typeface="Times New Roman" pitchFamily="18" charset="0"/>
              <a:ea typeface="ＭＳ Ｐ明朝" pitchFamily="18" charset="-128"/>
              <a:cs typeface="+mn-cs"/>
            </a:endParaRPr>
          </a:p>
          <a:p>
            <a:endParaRPr kumimoji="1" lang="en-US" altLang="ja-JP" sz="1200" b="0" i="0" kern="1200" dirty="0" smtClean="0">
              <a:solidFill>
                <a:schemeClr val="tx1"/>
              </a:solidFill>
              <a:effectLst/>
              <a:latin typeface="Times New Roman" pitchFamily="18" charset="0"/>
              <a:ea typeface="ＭＳ Ｐ明朝" pitchFamily="18" charset="-128"/>
              <a:cs typeface="+mn-cs"/>
            </a:endParaRPr>
          </a:p>
          <a:p>
            <a:r>
              <a:rPr kumimoji="1" lang="en-US" altLang="ja-JP" dirty="0" smtClean="0"/>
              <a:t>http://man.qmail.jp/jman5/maildir.html</a:t>
            </a:r>
            <a:r>
              <a:rPr kumimoji="1" lang="ja-JP" altLang="en-US" dirty="0" smtClean="0"/>
              <a:t> では</a:t>
            </a:r>
            <a:r>
              <a:rPr kumimoji="1" lang="en-US" altLang="ja-JP" dirty="0" smtClean="0"/>
              <a:t>NFS</a:t>
            </a:r>
            <a:r>
              <a:rPr kumimoji="1" lang="ja-JP" altLang="en-US" dirty="0" smtClean="0"/>
              <a:t> のことを</a:t>
            </a:r>
            <a:r>
              <a:rPr kumimoji="1" lang="en-US" altLang="ja-JP" sz="1200" b="0" i="0" kern="1200" dirty="0" smtClean="0">
                <a:solidFill>
                  <a:schemeClr val="tx1"/>
                </a:solidFill>
                <a:effectLst/>
                <a:latin typeface="Times New Roman" pitchFamily="18" charset="0"/>
                <a:ea typeface="ＭＳ Ｐ明朝" pitchFamily="18" charset="-128"/>
                <a:cs typeface="+mn-cs"/>
              </a:rPr>
              <a:t>NFS(Network Failure System) </a:t>
            </a:r>
            <a:r>
              <a:rPr kumimoji="1" lang="ja-JP" altLang="en-US" sz="1200" b="0" i="0" kern="1200" dirty="0" smtClean="0">
                <a:solidFill>
                  <a:schemeClr val="tx1"/>
                </a:solidFill>
                <a:effectLst/>
                <a:latin typeface="Times New Roman" pitchFamily="18" charset="0"/>
                <a:ea typeface="ＭＳ Ｐ明朝" pitchFamily="18" charset="-128"/>
                <a:cs typeface="+mn-cs"/>
              </a:rPr>
              <a:t>の略としている</a:t>
            </a:r>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30</a:t>
            </a:fld>
            <a:endParaRPr lang="en-US" altLang="ja-JP"/>
          </a:p>
        </p:txBody>
      </p:sp>
    </p:spTree>
    <p:extLst>
      <p:ext uri="{BB962C8B-B14F-4D97-AF65-F5344CB8AC3E}">
        <p14:creationId xmlns:p14="http://schemas.microsoft.com/office/powerpoint/2010/main" val="9872431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A7F7645-58AD-49DD-8F2D-CCCE933F63DC}" type="slidenum">
              <a:rPr lang="en-US" altLang="ja-JP" smtClean="0"/>
              <a:pPr/>
              <a:t>31</a:t>
            </a:fld>
            <a:endParaRPr lang="en-US" altLang="ja-JP"/>
          </a:p>
        </p:txBody>
      </p:sp>
    </p:spTree>
    <p:extLst>
      <p:ext uri="{BB962C8B-B14F-4D97-AF65-F5344CB8AC3E}">
        <p14:creationId xmlns:p14="http://schemas.microsoft.com/office/powerpoint/2010/main" val="987243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p:spPr>
        <p:txBody>
          <a:bodyPr/>
          <a:lstStyle/>
          <a:p>
            <a:fld id="{724EBC96-0079-4E42-BE72-E04A68AFCED7}" type="slidenum">
              <a:rPr lang="en-GB" altLang="ja-JP"/>
              <a:pPr/>
              <a:t>4</a:t>
            </a:fld>
            <a:endParaRPr lang="en-GB" altLang="ja-JP"/>
          </a:p>
        </p:txBody>
      </p:sp>
      <p:sp>
        <p:nvSpPr>
          <p:cNvPr id="55299" name="Text Box 1"/>
          <p:cNvSpPr txBox="1">
            <a:spLocks noChangeArrowheads="1"/>
          </p:cNvSpPr>
          <p:nvPr/>
        </p:nvSpPr>
        <p:spPr bwMode="auto">
          <a:xfrm>
            <a:off x="1414199" y="928393"/>
            <a:ext cx="4094471" cy="3180859"/>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5300" name="Rectangle 2"/>
          <p:cNvSpPr txBox="1">
            <a:spLocks noGrp="1" noChangeArrowheads="1"/>
          </p:cNvSpPr>
          <p:nvPr>
            <p:ph type="body"/>
          </p:nvPr>
        </p:nvSpPr>
        <p:spPr>
          <a:xfrm>
            <a:off x="673577" y="4686499"/>
            <a:ext cx="5387052" cy="4439841"/>
          </a:xfrm>
          <a:noFill/>
          <a:ln/>
        </p:spPr>
        <p:txBody>
          <a:bodyPr wrap="none" anchor="ctr"/>
          <a:lstStyle/>
          <a:p>
            <a:r>
              <a:rPr lang="ja-JP" altLang="en-US" dirty="0" smtClean="0"/>
              <a:t>ここではメールは直接行くのではなくサーバを仲介しているということ。←パケット送信の方法を思い出してもらう</a:t>
            </a:r>
            <a:endParaRPr lang="en-US" altLang="ja-JP"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7"/>
          <p:cNvSpPr>
            <a:spLocks noGrp="1" noChangeArrowheads="1"/>
          </p:cNvSpPr>
          <p:nvPr>
            <p:ph type="sldNum" sz="quarter"/>
          </p:nvPr>
        </p:nvSpPr>
        <p:spPr>
          <a:noFill/>
        </p:spPr>
        <p:txBody>
          <a:bodyPr/>
          <a:lstStyle/>
          <a:p>
            <a:fld id="{162EAE1D-C33F-4F71-9145-5EA082C6B66D}" type="slidenum">
              <a:rPr lang="en-GB" altLang="ja-JP"/>
              <a:pPr/>
              <a:t>5</a:t>
            </a:fld>
            <a:endParaRPr lang="en-GB" altLang="ja-JP"/>
          </a:p>
        </p:txBody>
      </p:sp>
      <p:sp>
        <p:nvSpPr>
          <p:cNvPr id="56323" name="Text Box 1"/>
          <p:cNvSpPr txBox="1">
            <a:spLocks noChangeArrowheads="1"/>
          </p:cNvSpPr>
          <p:nvPr/>
        </p:nvSpPr>
        <p:spPr bwMode="auto">
          <a:xfrm>
            <a:off x="1414199" y="928393"/>
            <a:ext cx="4094471" cy="3180859"/>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6324" name="Rectangle 2"/>
          <p:cNvSpPr txBox="1">
            <a:spLocks noGrp="1" noChangeArrowheads="1"/>
          </p:cNvSpPr>
          <p:nvPr>
            <p:ph type="body"/>
          </p:nvPr>
        </p:nvSpPr>
        <p:spPr>
          <a:xfrm>
            <a:off x="673577" y="4686499"/>
            <a:ext cx="5387052" cy="4439841"/>
          </a:xfrm>
          <a:noFill/>
          <a:ln/>
        </p:spPr>
        <p:txBody>
          <a:bodyPr wrap="none" anchor="ctr"/>
          <a:lstStyle/>
          <a:p>
            <a:r>
              <a:rPr lang="en-GB" altLang="ja-JP" dirty="0" smtClean="0">
                <a:latin typeface="+mn-ea"/>
              </a:rPr>
              <a:t>Windows Live</a:t>
            </a:r>
            <a:r>
              <a:rPr lang="ja-JP" altLang="en-US" dirty="0" smtClean="0">
                <a:latin typeface="+mn-ea"/>
              </a:rPr>
              <a:t> </a:t>
            </a:r>
            <a:r>
              <a:rPr lang="en-US" altLang="ja-JP" dirty="0" smtClean="0">
                <a:latin typeface="+mn-ea"/>
              </a:rPr>
              <a:t>Mail</a:t>
            </a:r>
            <a:r>
              <a:rPr lang="ja-JP" altLang="en-US" dirty="0" smtClean="0">
                <a:latin typeface="+mn-ea"/>
              </a:rPr>
              <a:t> ： </a:t>
            </a:r>
            <a:r>
              <a:rPr lang="en-US" altLang="ja-JP" dirty="0" smtClean="0">
                <a:latin typeface="+mn-ea"/>
              </a:rPr>
              <a:t>Outlook Express </a:t>
            </a:r>
            <a:r>
              <a:rPr lang="ja-JP" altLang="en-US" dirty="0" smtClean="0">
                <a:latin typeface="+mn-ea"/>
              </a:rPr>
              <a:t>と </a:t>
            </a:r>
            <a:r>
              <a:rPr lang="en-US" altLang="ja-JP" dirty="0" smtClean="0">
                <a:latin typeface="+mn-ea"/>
              </a:rPr>
              <a:t>Windows Mail </a:t>
            </a:r>
            <a:r>
              <a:rPr lang="ja-JP" altLang="en-US" dirty="0" smtClean="0">
                <a:latin typeface="+mn-ea"/>
              </a:rPr>
              <a:t>の後継</a:t>
            </a:r>
            <a:endParaRPr lang="en-US" altLang="ja-JP" dirty="0" smtClean="0">
              <a:latin typeface="+mn-e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01700" y="750888"/>
            <a:ext cx="4927600"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idx="10"/>
          </p:nvPr>
        </p:nvSpPr>
        <p:spPr/>
        <p:txBody>
          <a:bodyPr/>
          <a:lstStyle/>
          <a:p>
            <a:pPr>
              <a:defRPr/>
            </a:pPr>
            <a:fld id="{B03AE129-9FB7-47D8-B896-214A117300FF}" type="slidenum">
              <a:rPr lang="en-GB" smtClean="0"/>
              <a:pPr>
                <a:defRPr/>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7"/>
          <p:cNvSpPr>
            <a:spLocks noGrp="1" noChangeArrowheads="1"/>
          </p:cNvSpPr>
          <p:nvPr>
            <p:ph type="sldNum" sz="quarter"/>
          </p:nvPr>
        </p:nvSpPr>
        <p:spPr>
          <a:noFill/>
        </p:spPr>
        <p:txBody>
          <a:bodyPr/>
          <a:lstStyle/>
          <a:p>
            <a:fld id="{590B3275-3A66-4A70-835A-B203C5177126}" type="slidenum">
              <a:rPr lang="en-GB" altLang="ja-JP"/>
              <a:pPr/>
              <a:t>7</a:t>
            </a:fld>
            <a:endParaRPr lang="en-GB" altLang="ja-JP"/>
          </a:p>
        </p:txBody>
      </p:sp>
      <p:sp>
        <p:nvSpPr>
          <p:cNvPr id="58371" name="Text Box 1"/>
          <p:cNvSpPr txBox="1">
            <a:spLocks noChangeArrowheads="1"/>
          </p:cNvSpPr>
          <p:nvPr/>
        </p:nvSpPr>
        <p:spPr bwMode="auto">
          <a:xfrm>
            <a:off x="1414199" y="928393"/>
            <a:ext cx="4094471" cy="3180859"/>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8372" name="Rectangle 2"/>
          <p:cNvSpPr txBox="1">
            <a:spLocks noGrp="1" noChangeArrowheads="1"/>
          </p:cNvSpPr>
          <p:nvPr>
            <p:ph type="body"/>
          </p:nvPr>
        </p:nvSpPr>
        <p:spPr>
          <a:xfrm>
            <a:off x="673577" y="4686499"/>
            <a:ext cx="5387052" cy="4439841"/>
          </a:xfrm>
          <a:noFill/>
          <a:ln/>
        </p:spPr>
        <p:txBody>
          <a:bodyPr wrap="none" anchor="ctr"/>
          <a:lstStyle/>
          <a:p>
            <a:r>
              <a:rPr lang="ja-JP" altLang="en-US" dirty="0" smtClean="0"/>
              <a:t>ネットワーク上でやり取りする際のデータの窓口がポート </a:t>
            </a:r>
            <a:r>
              <a:rPr lang="en-US" altLang="ja-JP" dirty="0" smtClean="0"/>
              <a:t>(</a:t>
            </a:r>
            <a:r>
              <a:rPr lang="ja-JP" altLang="en-US" dirty="0" smtClean="0"/>
              <a:t>ポートの復習</a:t>
            </a:r>
            <a:r>
              <a:rPr lang="en-US" altLang="ja-JP" dirty="0" smtClean="0"/>
              <a:t>)</a:t>
            </a:r>
            <a:endParaRPr lang="ja-JP" altLang="ja-JP"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D02AA877-91A6-4643-A913-C6115BE8A675}" type="slidenum">
              <a:rPr lang="en-GB" altLang="ja-JP" sz="1200" smtClean="0"/>
              <a:pPr eaLnBrk="1" hangingPunct="1"/>
              <a:t>8</a:t>
            </a:fld>
            <a:endParaRPr lang="en-GB" altLang="ja-JP" sz="1200" smtClean="0"/>
          </a:p>
        </p:txBody>
      </p:sp>
      <p:sp>
        <p:nvSpPr>
          <p:cNvPr id="64515" name="Text Box 1"/>
          <p:cNvSpPr txBox="1">
            <a:spLocks noChangeArrowheads="1"/>
          </p:cNvSpPr>
          <p:nvPr/>
        </p:nvSpPr>
        <p:spPr bwMode="auto">
          <a:xfrm>
            <a:off x="1414199" y="928393"/>
            <a:ext cx="4094471" cy="3180859"/>
          </a:xfrm>
          <a:prstGeom prst="rect">
            <a:avLst/>
          </a:prstGeom>
          <a:solidFill>
            <a:srgbClr val="FFFFFF"/>
          </a:solidFill>
          <a:ln w="9525">
            <a:solidFill>
              <a:srgbClr val="000000"/>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64516" name="Rectangle 2"/>
          <p:cNvSpPr>
            <a:spLocks noGrp="1" noChangeArrowheads="1"/>
          </p:cNvSpPr>
          <p:nvPr>
            <p:ph type="body"/>
          </p:nvPr>
        </p:nvSpPr>
        <p:spPr>
          <a:xfrm>
            <a:off x="673577" y="4686499"/>
            <a:ext cx="5387052" cy="443984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r>
              <a:rPr lang="ja-JP" altLang="en-US" dirty="0" smtClean="0"/>
              <a:t>ここではメールは直接行くのではなくサーバを仲介しているということ。←パケット送信の方法を思い出してもらう</a:t>
            </a:r>
            <a:endParaRPr lang="en-US" altLang="ja-JP"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p:spPr>
        <p:txBody>
          <a:bodyPr/>
          <a:lstStyle/>
          <a:p>
            <a:fld id="{724EBC96-0079-4E42-BE72-E04A68AFCED7}" type="slidenum">
              <a:rPr lang="en-GB" altLang="ja-JP"/>
              <a:pPr/>
              <a:t>9</a:t>
            </a:fld>
            <a:endParaRPr lang="en-GB" altLang="ja-JP"/>
          </a:p>
        </p:txBody>
      </p:sp>
      <p:sp>
        <p:nvSpPr>
          <p:cNvPr id="55299" name="Text Box 1"/>
          <p:cNvSpPr txBox="1">
            <a:spLocks noChangeArrowheads="1"/>
          </p:cNvSpPr>
          <p:nvPr/>
        </p:nvSpPr>
        <p:spPr bwMode="auto">
          <a:xfrm>
            <a:off x="1414199" y="928393"/>
            <a:ext cx="4094471" cy="3180859"/>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5300" name="Rectangle 2"/>
          <p:cNvSpPr txBox="1">
            <a:spLocks noGrp="1" noChangeArrowheads="1"/>
          </p:cNvSpPr>
          <p:nvPr>
            <p:ph type="body"/>
          </p:nvPr>
        </p:nvSpPr>
        <p:spPr>
          <a:xfrm>
            <a:off x="673577" y="4686499"/>
            <a:ext cx="5387052" cy="4439841"/>
          </a:xfrm>
          <a:noFill/>
          <a:ln/>
        </p:spPr>
        <p:txBody>
          <a:bodyPr wrap="none" anchor="ctr"/>
          <a:lstStyle/>
          <a:p>
            <a:endParaRPr lang="en-US" altLang="ja-JP"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p:spPr>
        <p:txBody>
          <a:bodyPr/>
          <a:lstStyle/>
          <a:p>
            <a:fld id="{724EBC96-0079-4E42-BE72-E04A68AFCED7}" type="slidenum">
              <a:rPr lang="en-GB" altLang="ja-JP"/>
              <a:pPr/>
              <a:t>10</a:t>
            </a:fld>
            <a:endParaRPr lang="en-GB" altLang="ja-JP"/>
          </a:p>
        </p:txBody>
      </p:sp>
      <p:sp>
        <p:nvSpPr>
          <p:cNvPr id="55299" name="Text Box 1"/>
          <p:cNvSpPr txBox="1">
            <a:spLocks noChangeArrowheads="1"/>
          </p:cNvSpPr>
          <p:nvPr/>
        </p:nvSpPr>
        <p:spPr bwMode="auto">
          <a:xfrm>
            <a:off x="1414199" y="928393"/>
            <a:ext cx="4094471" cy="3180859"/>
          </a:xfrm>
          <a:prstGeom prst="rect">
            <a:avLst/>
          </a:prstGeom>
          <a:solidFill>
            <a:srgbClr val="FFFFFF"/>
          </a:solidFill>
          <a:ln w="9525">
            <a:solidFill>
              <a:srgbClr val="000000"/>
            </a:solidFill>
            <a:miter lim="800000"/>
            <a:headEnd/>
            <a:tailEnd/>
          </a:ln>
        </p:spPr>
        <p:txBody>
          <a:bodyPr wrap="none" anchor="ctr"/>
          <a:lstStyle/>
          <a:p>
            <a:endParaRPr lang="ja-JP" altLang="en-US"/>
          </a:p>
        </p:txBody>
      </p:sp>
      <p:sp>
        <p:nvSpPr>
          <p:cNvPr id="55300" name="Rectangle 2"/>
          <p:cNvSpPr txBox="1">
            <a:spLocks noGrp="1" noChangeArrowheads="1"/>
          </p:cNvSpPr>
          <p:nvPr>
            <p:ph type="body"/>
          </p:nvPr>
        </p:nvSpPr>
        <p:spPr>
          <a:xfrm>
            <a:off x="673577" y="4686499"/>
            <a:ext cx="5387052" cy="4439841"/>
          </a:xfrm>
          <a:noFill/>
          <a:ln/>
        </p:spPr>
        <p:txBody>
          <a:bodyPr wrap="none" anchor="ctr"/>
          <a:lstStyle/>
          <a:p>
            <a:r>
              <a:rPr lang="ja-JP" altLang="en-US" dirty="0" smtClean="0"/>
              <a:t>手元にメールを残さないが方針</a:t>
            </a:r>
            <a:endParaRPr lang="en-US"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lvl1pPr algn="ctr">
              <a:defRPr/>
            </a:lvl1pPr>
          </a:lstStyle>
          <a:p>
            <a:r>
              <a:rPr lang="ja-JP" altLang="en-US" smtClean="0"/>
              <a:t>マスタ タイトルの書式設定</a:t>
            </a:r>
            <a:endParaRPr lang="ja-JP" altLang="en-US"/>
          </a:p>
        </p:txBody>
      </p:sp>
      <p:sp>
        <p:nvSpPr>
          <p:cNvPr id="3075" name="Rectangle 3"/>
          <p:cNvSpPr>
            <a:spLocks noGrp="1" noChangeArrowheads="1"/>
          </p:cNvSpPr>
          <p:nvPr>
            <p:ph type="subTitle" idx="1"/>
          </p:nvPr>
        </p:nvSpPr>
        <p:spPr>
          <a:xfrm>
            <a:off x="1371600" y="3581400"/>
            <a:ext cx="6400800" cy="990600"/>
          </a:xfrm>
        </p:spPr>
        <p:txBody>
          <a:bodyPr/>
          <a:lstStyle>
            <a:lvl1pPr marL="0" indent="0" algn="ctr">
              <a:buFontTx/>
              <a:buNone/>
              <a:defRPr sz="2800"/>
            </a:lvl1pPr>
          </a:lstStyle>
          <a:p>
            <a:r>
              <a:rPr lang="ja-JP" altLang="en-US" smtClean="0"/>
              <a:t>マスタ サブタイトルの書式設定</a:t>
            </a:r>
            <a:endParaRPr lang="ja-JP" altLang="en-US"/>
          </a:p>
        </p:txBody>
      </p:sp>
      <p:sp>
        <p:nvSpPr>
          <p:cNvPr id="3076" name="Rectangle 4"/>
          <p:cNvSpPr>
            <a:spLocks noGrp="1" noChangeArrowheads="1"/>
          </p:cNvSpPr>
          <p:nvPr>
            <p:ph type="dt" sz="half" idx="2"/>
          </p:nvPr>
        </p:nvSpPr>
        <p:spPr>
          <a:xfrm>
            <a:off x="5791200" y="4648200"/>
            <a:ext cx="1905000" cy="304800"/>
          </a:xfrm>
        </p:spPr>
        <p:txBody>
          <a:bodyPr/>
          <a:lstStyle>
            <a:lvl1pPr>
              <a:defRPr/>
            </a:lvl1pPr>
          </a:lstStyle>
          <a:p>
            <a:fld id="{7B05668A-60CA-430C-8198-A123E8033C1E}" type="datetime1">
              <a:rPr lang="ja-JP" altLang="en-US"/>
              <a:pPr/>
              <a:t>2014/12/12</a:t>
            </a:fld>
            <a:endParaRPr lang="en-US" altLang="ja-JP"/>
          </a:p>
        </p:txBody>
      </p:sp>
      <p:sp>
        <p:nvSpPr>
          <p:cNvPr id="3077" name="Rectangle 5"/>
          <p:cNvSpPr>
            <a:spLocks noGrp="1" noChangeArrowheads="1"/>
          </p:cNvSpPr>
          <p:nvPr>
            <p:ph type="ftr" sz="quarter" idx="3"/>
          </p:nvPr>
        </p:nvSpPr>
        <p:spPr>
          <a:xfrm>
            <a:off x="5791200" y="4343400"/>
            <a:ext cx="2895600" cy="304800"/>
          </a:xfrm>
        </p:spPr>
        <p:txBody>
          <a:bodyPr/>
          <a:lstStyle>
            <a:lvl1pPr algn="l">
              <a:defRPr/>
            </a:lvl1pPr>
          </a:lstStyle>
          <a:p>
            <a:endParaRPr lang="en-US" altLang="ja-JP"/>
          </a:p>
        </p:txBody>
      </p:sp>
      <p:sp>
        <p:nvSpPr>
          <p:cNvPr id="3078" name="Rectangle 6"/>
          <p:cNvSpPr>
            <a:spLocks noGrp="1" noChangeArrowheads="1"/>
          </p:cNvSpPr>
          <p:nvPr>
            <p:ph type="sldNum" sz="quarter" idx="4"/>
          </p:nvPr>
        </p:nvSpPr>
        <p:spPr>
          <a:xfrm>
            <a:off x="6553200" y="6248400"/>
            <a:ext cx="1905000" cy="457200"/>
          </a:xfrm>
        </p:spPr>
        <p:txBody>
          <a:bodyPr/>
          <a:lstStyle>
            <a:lvl1pPr>
              <a:defRPr/>
            </a:lvl1pPr>
          </a:lstStyle>
          <a:p>
            <a:fld id="{792DE7A0-F4A3-4F1B-A5CB-C59E9057EE32}" type="slidenum">
              <a:rPr lang="en-US" altLang="ja-JP"/>
              <a:pPr/>
              <a:t>‹#›</a:t>
            </a:fld>
            <a:endParaRPr lang="en-US" altLang="ja-JP"/>
          </a:p>
        </p:txBody>
      </p:sp>
      <p:grpSp>
        <p:nvGrpSpPr>
          <p:cNvPr id="3139" name="Group 67"/>
          <p:cNvGrpSpPr>
            <a:grpSpLocks/>
          </p:cNvGrpSpPr>
          <p:nvPr/>
        </p:nvGrpSpPr>
        <p:grpSpPr bwMode="auto">
          <a:xfrm>
            <a:off x="3733800" y="4953000"/>
            <a:ext cx="5105400" cy="1143000"/>
            <a:chOff x="2352" y="3120"/>
            <a:chExt cx="3216" cy="720"/>
          </a:xfrm>
        </p:grpSpPr>
        <p:sp>
          <p:nvSpPr>
            <p:cNvPr id="3079" name="Oval 7"/>
            <p:cNvSpPr>
              <a:spLocks noChangeArrowheads="1"/>
            </p:cNvSpPr>
            <p:nvPr userDrawn="1"/>
          </p:nvSpPr>
          <p:spPr bwMode="auto">
            <a:xfrm>
              <a:off x="2928"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0" name="Oval 8"/>
            <p:cNvSpPr>
              <a:spLocks noChangeArrowheads="1"/>
            </p:cNvSpPr>
            <p:nvPr userDrawn="1"/>
          </p:nvSpPr>
          <p:spPr bwMode="auto">
            <a:xfrm>
              <a:off x="3120"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1" name="Oval 9"/>
            <p:cNvSpPr>
              <a:spLocks noChangeArrowheads="1"/>
            </p:cNvSpPr>
            <p:nvPr userDrawn="1"/>
          </p:nvSpPr>
          <p:spPr bwMode="auto">
            <a:xfrm>
              <a:off x="3312"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2" name="Oval 10"/>
            <p:cNvSpPr>
              <a:spLocks noChangeArrowheads="1"/>
            </p:cNvSpPr>
            <p:nvPr userDrawn="1"/>
          </p:nvSpPr>
          <p:spPr bwMode="auto">
            <a:xfrm>
              <a:off x="3504"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3" name="Oval 11"/>
            <p:cNvSpPr>
              <a:spLocks noChangeArrowheads="1"/>
            </p:cNvSpPr>
            <p:nvPr userDrawn="1"/>
          </p:nvSpPr>
          <p:spPr bwMode="auto">
            <a:xfrm>
              <a:off x="3696"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4" name="Oval 12"/>
            <p:cNvSpPr>
              <a:spLocks noChangeArrowheads="1"/>
            </p:cNvSpPr>
            <p:nvPr userDrawn="1"/>
          </p:nvSpPr>
          <p:spPr bwMode="auto">
            <a:xfrm>
              <a:off x="3888"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5" name="Oval 13"/>
            <p:cNvSpPr>
              <a:spLocks noChangeArrowheads="1"/>
            </p:cNvSpPr>
            <p:nvPr userDrawn="1"/>
          </p:nvSpPr>
          <p:spPr bwMode="auto">
            <a:xfrm>
              <a:off x="4080"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6" name="Oval 14"/>
            <p:cNvSpPr>
              <a:spLocks noChangeArrowheads="1"/>
            </p:cNvSpPr>
            <p:nvPr userDrawn="1"/>
          </p:nvSpPr>
          <p:spPr bwMode="auto">
            <a:xfrm>
              <a:off x="4272"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7" name="Oval 15"/>
            <p:cNvSpPr>
              <a:spLocks noChangeArrowheads="1"/>
            </p:cNvSpPr>
            <p:nvPr userDrawn="1"/>
          </p:nvSpPr>
          <p:spPr bwMode="auto">
            <a:xfrm>
              <a:off x="4464"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8" name="Oval 16"/>
            <p:cNvSpPr>
              <a:spLocks noChangeArrowheads="1"/>
            </p:cNvSpPr>
            <p:nvPr userDrawn="1"/>
          </p:nvSpPr>
          <p:spPr bwMode="auto">
            <a:xfrm>
              <a:off x="4656"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89" name="Oval 17"/>
            <p:cNvSpPr>
              <a:spLocks noChangeArrowheads="1"/>
            </p:cNvSpPr>
            <p:nvPr userDrawn="1"/>
          </p:nvSpPr>
          <p:spPr bwMode="auto">
            <a:xfrm>
              <a:off x="4848" y="312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90" name="Oval 18"/>
            <p:cNvSpPr>
              <a:spLocks noChangeArrowheads="1"/>
            </p:cNvSpPr>
            <p:nvPr userDrawn="1"/>
          </p:nvSpPr>
          <p:spPr bwMode="auto">
            <a:xfrm>
              <a:off x="5040" y="3120"/>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091" name="Oval 19"/>
            <p:cNvSpPr>
              <a:spLocks noChangeArrowheads="1"/>
            </p:cNvSpPr>
            <p:nvPr userDrawn="1"/>
          </p:nvSpPr>
          <p:spPr bwMode="auto">
            <a:xfrm>
              <a:off x="5232" y="3120"/>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092" name="Oval 20"/>
            <p:cNvSpPr>
              <a:spLocks noChangeArrowheads="1"/>
            </p:cNvSpPr>
            <p:nvPr userDrawn="1"/>
          </p:nvSpPr>
          <p:spPr bwMode="auto">
            <a:xfrm>
              <a:off x="5424" y="3120"/>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093" name="Oval 21"/>
            <p:cNvSpPr>
              <a:spLocks noChangeArrowheads="1"/>
            </p:cNvSpPr>
            <p:nvPr userDrawn="1"/>
          </p:nvSpPr>
          <p:spPr bwMode="auto">
            <a:xfrm>
              <a:off x="2544"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94" name="Oval 22"/>
            <p:cNvSpPr>
              <a:spLocks noChangeArrowheads="1"/>
            </p:cNvSpPr>
            <p:nvPr userDrawn="1"/>
          </p:nvSpPr>
          <p:spPr bwMode="auto">
            <a:xfrm>
              <a:off x="2736"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95" name="Oval 23"/>
            <p:cNvSpPr>
              <a:spLocks noChangeArrowheads="1"/>
            </p:cNvSpPr>
            <p:nvPr userDrawn="1"/>
          </p:nvSpPr>
          <p:spPr bwMode="auto">
            <a:xfrm>
              <a:off x="2928"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96" name="Oval 24"/>
            <p:cNvSpPr>
              <a:spLocks noChangeArrowheads="1"/>
            </p:cNvSpPr>
            <p:nvPr userDrawn="1"/>
          </p:nvSpPr>
          <p:spPr bwMode="auto">
            <a:xfrm>
              <a:off x="3120"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97" name="Oval 25"/>
            <p:cNvSpPr>
              <a:spLocks noChangeArrowheads="1"/>
            </p:cNvSpPr>
            <p:nvPr userDrawn="1"/>
          </p:nvSpPr>
          <p:spPr bwMode="auto">
            <a:xfrm>
              <a:off x="3312"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98" name="Oval 26"/>
            <p:cNvSpPr>
              <a:spLocks noChangeArrowheads="1"/>
            </p:cNvSpPr>
            <p:nvPr userDrawn="1"/>
          </p:nvSpPr>
          <p:spPr bwMode="auto">
            <a:xfrm>
              <a:off x="3504"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099" name="Oval 27"/>
            <p:cNvSpPr>
              <a:spLocks noChangeArrowheads="1"/>
            </p:cNvSpPr>
            <p:nvPr userDrawn="1"/>
          </p:nvSpPr>
          <p:spPr bwMode="auto">
            <a:xfrm>
              <a:off x="3696"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00" name="Oval 28"/>
            <p:cNvSpPr>
              <a:spLocks noChangeArrowheads="1"/>
            </p:cNvSpPr>
            <p:nvPr userDrawn="1"/>
          </p:nvSpPr>
          <p:spPr bwMode="auto">
            <a:xfrm>
              <a:off x="3888"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01" name="Oval 29"/>
            <p:cNvSpPr>
              <a:spLocks noChangeArrowheads="1"/>
            </p:cNvSpPr>
            <p:nvPr userDrawn="1"/>
          </p:nvSpPr>
          <p:spPr bwMode="auto">
            <a:xfrm>
              <a:off x="4080"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02" name="Oval 30"/>
            <p:cNvSpPr>
              <a:spLocks noChangeArrowheads="1"/>
            </p:cNvSpPr>
            <p:nvPr userDrawn="1"/>
          </p:nvSpPr>
          <p:spPr bwMode="auto">
            <a:xfrm>
              <a:off x="4272"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03" name="Oval 31"/>
            <p:cNvSpPr>
              <a:spLocks noChangeArrowheads="1"/>
            </p:cNvSpPr>
            <p:nvPr userDrawn="1"/>
          </p:nvSpPr>
          <p:spPr bwMode="auto">
            <a:xfrm>
              <a:off x="4464"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04" name="Oval 32"/>
            <p:cNvSpPr>
              <a:spLocks noChangeArrowheads="1"/>
            </p:cNvSpPr>
            <p:nvPr userDrawn="1"/>
          </p:nvSpPr>
          <p:spPr bwMode="auto">
            <a:xfrm>
              <a:off x="4656" y="3312"/>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05" name="Oval 33"/>
            <p:cNvSpPr>
              <a:spLocks noChangeArrowheads="1"/>
            </p:cNvSpPr>
            <p:nvPr userDrawn="1"/>
          </p:nvSpPr>
          <p:spPr bwMode="auto">
            <a:xfrm>
              <a:off x="4848" y="3312"/>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06" name="Oval 34"/>
            <p:cNvSpPr>
              <a:spLocks noChangeArrowheads="1"/>
            </p:cNvSpPr>
            <p:nvPr userDrawn="1"/>
          </p:nvSpPr>
          <p:spPr bwMode="auto">
            <a:xfrm>
              <a:off x="5040" y="3312"/>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07" name="Oval 35"/>
            <p:cNvSpPr>
              <a:spLocks noChangeArrowheads="1"/>
            </p:cNvSpPr>
            <p:nvPr userDrawn="1"/>
          </p:nvSpPr>
          <p:spPr bwMode="auto">
            <a:xfrm>
              <a:off x="5232" y="3312"/>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08" name="Oval 36"/>
            <p:cNvSpPr>
              <a:spLocks noChangeArrowheads="1"/>
            </p:cNvSpPr>
            <p:nvPr userDrawn="1"/>
          </p:nvSpPr>
          <p:spPr bwMode="auto">
            <a:xfrm>
              <a:off x="2352"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09" name="Oval 37"/>
            <p:cNvSpPr>
              <a:spLocks noChangeArrowheads="1"/>
            </p:cNvSpPr>
            <p:nvPr userDrawn="1"/>
          </p:nvSpPr>
          <p:spPr bwMode="auto">
            <a:xfrm>
              <a:off x="2544"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0" name="Oval 38"/>
            <p:cNvSpPr>
              <a:spLocks noChangeArrowheads="1"/>
            </p:cNvSpPr>
            <p:nvPr userDrawn="1"/>
          </p:nvSpPr>
          <p:spPr bwMode="auto">
            <a:xfrm>
              <a:off x="2736"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1" name="Oval 39"/>
            <p:cNvSpPr>
              <a:spLocks noChangeArrowheads="1"/>
            </p:cNvSpPr>
            <p:nvPr userDrawn="1"/>
          </p:nvSpPr>
          <p:spPr bwMode="auto">
            <a:xfrm>
              <a:off x="2928"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2" name="Oval 40"/>
            <p:cNvSpPr>
              <a:spLocks noChangeArrowheads="1"/>
            </p:cNvSpPr>
            <p:nvPr userDrawn="1"/>
          </p:nvSpPr>
          <p:spPr bwMode="auto">
            <a:xfrm>
              <a:off x="3120"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3" name="Oval 41"/>
            <p:cNvSpPr>
              <a:spLocks noChangeArrowheads="1"/>
            </p:cNvSpPr>
            <p:nvPr userDrawn="1"/>
          </p:nvSpPr>
          <p:spPr bwMode="auto">
            <a:xfrm>
              <a:off x="3312"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4" name="Oval 42"/>
            <p:cNvSpPr>
              <a:spLocks noChangeArrowheads="1"/>
            </p:cNvSpPr>
            <p:nvPr userDrawn="1"/>
          </p:nvSpPr>
          <p:spPr bwMode="auto">
            <a:xfrm>
              <a:off x="3504"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5" name="Oval 43"/>
            <p:cNvSpPr>
              <a:spLocks noChangeArrowheads="1"/>
            </p:cNvSpPr>
            <p:nvPr userDrawn="1"/>
          </p:nvSpPr>
          <p:spPr bwMode="auto">
            <a:xfrm>
              <a:off x="3696"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6" name="Oval 44"/>
            <p:cNvSpPr>
              <a:spLocks noChangeArrowheads="1"/>
            </p:cNvSpPr>
            <p:nvPr userDrawn="1"/>
          </p:nvSpPr>
          <p:spPr bwMode="auto">
            <a:xfrm>
              <a:off x="3888"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7" name="Oval 45"/>
            <p:cNvSpPr>
              <a:spLocks noChangeArrowheads="1"/>
            </p:cNvSpPr>
            <p:nvPr userDrawn="1"/>
          </p:nvSpPr>
          <p:spPr bwMode="auto">
            <a:xfrm>
              <a:off x="4080"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8" name="Oval 46"/>
            <p:cNvSpPr>
              <a:spLocks noChangeArrowheads="1"/>
            </p:cNvSpPr>
            <p:nvPr userDrawn="1"/>
          </p:nvSpPr>
          <p:spPr bwMode="auto">
            <a:xfrm>
              <a:off x="4272"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19" name="Oval 47"/>
            <p:cNvSpPr>
              <a:spLocks noChangeArrowheads="1"/>
            </p:cNvSpPr>
            <p:nvPr userDrawn="1"/>
          </p:nvSpPr>
          <p:spPr bwMode="auto">
            <a:xfrm>
              <a:off x="4464" y="3504"/>
              <a:ext cx="144" cy="144"/>
            </a:xfrm>
            <a:prstGeom prst="ellipse">
              <a:avLst/>
            </a:prstGeom>
            <a:solidFill>
              <a:srgbClr val="FF3300"/>
            </a:solidFill>
            <a:ln w="9525">
              <a:noFill/>
              <a:round/>
              <a:headEnd/>
              <a:tailEnd/>
            </a:ln>
            <a:effectLst/>
          </p:spPr>
          <p:txBody>
            <a:bodyPr wrap="none" anchor="ctr"/>
            <a:lstStyle/>
            <a:p>
              <a:endParaRPr lang="ja-JP" altLang="en-US"/>
            </a:p>
          </p:txBody>
        </p:sp>
        <p:sp>
          <p:nvSpPr>
            <p:cNvPr id="3120" name="Oval 48"/>
            <p:cNvSpPr>
              <a:spLocks noChangeArrowheads="1"/>
            </p:cNvSpPr>
            <p:nvPr userDrawn="1"/>
          </p:nvSpPr>
          <p:spPr bwMode="auto">
            <a:xfrm>
              <a:off x="4656" y="3504"/>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21" name="Oval 49"/>
            <p:cNvSpPr>
              <a:spLocks noChangeArrowheads="1"/>
            </p:cNvSpPr>
            <p:nvPr userDrawn="1"/>
          </p:nvSpPr>
          <p:spPr bwMode="auto">
            <a:xfrm>
              <a:off x="4848" y="3504"/>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22" name="Oval 50"/>
            <p:cNvSpPr>
              <a:spLocks noChangeArrowheads="1"/>
            </p:cNvSpPr>
            <p:nvPr userDrawn="1"/>
          </p:nvSpPr>
          <p:spPr bwMode="auto">
            <a:xfrm>
              <a:off x="2544"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23" name="Oval 51"/>
            <p:cNvSpPr>
              <a:spLocks noChangeArrowheads="1"/>
            </p:cNvSpPr>
            <p:nvPr userDrawn="1"/>
          </p:nvSpPr>
          <p:spPr bwMode="auto">
            <a:xfrm>
              <a:off x="2736"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24" name="Oval 52"/>
            <p:cNvSpPr>
              <a:spLocks noChangeArrowheads="1"/>
            </p:cNvSpPr>
            <p:nvPr userDrawn="1"/>
          </p:nvSpPr>
          <p:spPr bwMode="auto">
            <a:xfrm>
              <a:off x="2928"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25" name="Oval 53"/>
            <p:cNvSpPr>
              <a:spLocks noChangeArrowheads="1"/>
            </p:cNvSpPr>
            <p:nvPr userDrawn="1"/>
          </p:nvSpPr>
          <p:spPr bwMode="auto">
            <a:xfrm>
              <a:off x="3120"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26" name="Oval 54"/>
            <p:cNvSpPr>
              <a:spLocks noChangeArrowheads="1"/>
            </p:cNvSpPr>
            <p:nvPr userDrawn="1"/>
          </p:nvSpPr>
          <p:spPr bwMode="auto">
            <a:xfrm>
              <a:off x="3312"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27" name="Oval 55"/>
            <p:cNvSpPr>
              <a:spLocks noChangeArrowheads="1"/>
            </p:cNvSpPr>
            <p:nvPr userDrawn="1"/>
          </p:nvSpPr>
          <p:spPr bwMode="auto">
            <a:xfrm>
              <a:off x="3504"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28" name="Oval 56"/>
            <p:cNvSpPr>
              <a:spLocks noChangeArrowheads="1"/>
            </p:cNvSpPr>
            <p:nvPr userDrawn="1"/>
          </p:nvSpPr>
          <p:spPr bwMode="auto">
            <a:xfrm>
              <a:off x="3696"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29" name="Oval 57"/>
            <p:cNvSpPr>
              <a:spLocks noChangeArrowheads="1"/>
            </p:cNvSpPr>
            <p:nvPr userDrawn="1"/>
          </p:nvSpPr>
          <p:spPr bwMode="auto">
            <a:xfrm>
              <a:off x="3888"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30" name="Oval 58"/>
            <p:cNvSpPr>
              <a:spLocks noChangeArrowheads="1"/>
            </p:cNvSpPr>
            <p:nvPr userDrawn="1"/>
          </p:nvSpPr>
          <p:spPr bwMode="auto">
            <a:xfrm>
              <a:off x="4080"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31" name="Oval 59"/>
            <p:cNvSpPr>
              <a:spLocks noChangeArrowheads="1"/>
            </p:cNvSpPr>
            <p:nvPr userDrawn="1"/>
          </p:nvSpPr>
          <p:spPr bwMode="auto">
            <a:xfrm>
              <a:off x="4272"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32" name="Oval 60"/>
            <p:cNvSpPr>
              <a:spLocks noChangeArrowheads="1"/>
            </p:cNvSpPr>
            <p:nvPr userDrawn="1"/>
          </p:nvSpPr>
          <p:spPr bwMode="auto">
            <a:xfrm>
              <a:off x="4464"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33" name="Oval 61"/>
            <p:cNvSpPr>
              <a:spLocks noChangeArrowheads="1"/>
            </p:cNvSpPr>
            <p:nvPr userDrawn="1"/>
          </p:nvSpPr>
          <p:spPr bwMode="auto">
            <a:xfrm>
              <a:off x="4656" y="3696"/>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3134" name="Oval 62"/>
            <p:cNvSpPr>
              <a:spLocks noChangeArrowheads="1"/>
            </p:cNvSpPr>
            <p:nvPr userDrawn="1"/>
          </p:nvSpPr>
          <p:spPr bwMode="auto">
            <a:xfrm>
              <a:off x="4848" y="3696"/>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35" name="Oval 63"/>
            <p:cNvSpPr>
              <a:spLocks noChangeArrowheads="1"/>
            </p:cNvSpPr>
            <p:nvPr userDrawn="1"/>
          </p:nvSpPr>
          <p:spPr bwMode="auto">
            <a:xfrm>
              <a:off x="5040" y="3696"/>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36" name="Oval 64"/>
            <p:cNvSpPr>
              <a:spLocks noChangeArrowheads="1"/>
            </p:cNvSpPr>
            <p:nvPr userDrawn="1"/>
          </p:nvSpPr>
          <p:spPr bwMode="auto">
            <a:xfrm>
              <a:off x="5232" y="3696"/>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37" name="Oval 65"/>
            <p:cNvSpPr>
              <a:spLocks noChangeArrowheads="1"/>
            </p:cNvSpPr>
            <p:nvPr userDrawn="1"/>
          </p:nvSpPr>
          <p:spPr bwMode="auto">
            <a:xfrm>
              <a:off x="5040" y="3504"/>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3138" name="Oval 66"/>
            <p:cNvSpPr>
              <a:spLocks noChangeArrowheads="1"/>
            </p:cNvSpPr>
            <p:nvPr userDrawn="1"/>
          </p:nvSpPr>
          <p:spPr bwMode="auto">
            <a:xfrm>
              <a:off x="2736" y="3120"/>
              <a:ext cx="144" cy="144"/>
            </a:xfrm>
            <a:prstGeom prst="ellipse">
              <a:avLst/>
            </a:prstGeom>
            <a:solidFill>
              <a:srgbClr val="FF6600"/>
            </a:solidFill>
            <a:ln w="9525">
              <a:noFill/>
              <a:round/>
              <a:headEnd/>
              <a:tailEnd/>
            </a:ln>
            <a:effectLst/>
          </p:spPr>
          <p:txBody>
            <a:bodyPr wrap="none" anchor="ctr"/>
            <a:lstStyle/>
            <a:p>
              <a:endParaRPr lang="ja-JP" alt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A3F20CCC-7B69-4698-BB6D-CBD1A9C73147}" type="datetime1">
              <a:rPr lang="ja-JP" altLang="en-US"/>
              <a:pPr/>
              <a:t>2014/12/12</a:t>
            </a:fld>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A2CAADF1-EA6E-4C96-82D3-D11F26C2F1EA}"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00800" y="0"/>
            <a:ext cx="20574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28600" y="0"/>
            <a:ext cx="60198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4AF1EF46-1445-4465-A4B3-293D87F71BF3}" type="datetime1">
              <a:rPr lang="ja-JP" altLang="en-US"/>
              <a:pPr/>
              <a:t>2014/12/12</a:t>
            </a:fld>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3914D82B-FF5C-45F7-BA23-E44E64804295}"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42562EDC-61B5-479A-9039-BD98C566AAE4}" type="datetime1">
              <a:rPr lang="ja-JP" altLang="en-US"/>
              <a:pPr/>
              <a:t>2014/12/12</a:t>
            </a:fld>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BF750B71-10B3-4E58-B4BF-E7DDE8C2C6F7}"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fld id="{F3A06E90-7E11-450B-8E67-EBC62EBB9C4B}" type="datetime1">
              <a:rPr lang="ja-JP" altLang="en-US"/>
              <a:pPr/>
              <a:t>2014/12/12</a:t>
            </a:fld>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7F49F419-6543-416B-901F-76087E8999F9}"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fld id="{75B5A9E4-00DE-4D3D-9FDC-1D4766CD0DB3}" type="datetime1">
              <a:rPr lang="ja-JP" altLang="en-US"/>
              <a:pPr/>
              <a:t>2014/12/12</a:t>
            </a:fld>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180DF389-1B5C-4BC5-935A-69749A16B491}"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fld id="{0C6E715E-C4A6-4AA6-ACBB-59C456A7C01B}" type="datetime1">
              <a:rPr lang="ja-JP" altLang="en-US"/>
              <a:pPr/>
              <a:t>2014/12/12</a:t>
            </a:fld>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1F1410BC-25CD-4454-BCB8-BF3C4433617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fld id="{E139E0F0-FD9D-4769-9F9F-D83DCEDB6BDF}" type="datetime1">
              <a:rPr lang="ja-JP" altLang="en-US"/>
              <a:pPr/>
              <a:t>2014/12/12</a:t>
            </a:fld>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57250300-859F-477D-A1C4-D4EE3D67DC60}"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DCA29F87-4A0F-47F4-AE6A-134DE0950B40}" type="datetime1">
              <a:rPr lang="ja-JP" altLang="en-US"/>
              <a:pPr/>
              <a:t>2014/12/12</a:t>
            </a:fld>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B8447089-9AFA-46F5-BE0F-068E69FE4247}"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5138D228-FE18-4971-9A8A-EB5C42C4B007}" type="datetime1">
              <a:rPr lang="ja-JP" altLang="en-US"/>
              <a:pPr/>
              <a:t>2014/12/12</a:t>
            </a:fld>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2C9B37AC-EF32-4A40-B387-C343542F575B}"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631DF70A-BEAB-4C2B-862F-2901E812F0DD}" type="datetime1">
              <a:rPr lang="ja-JP" altLang="en-US"/>
              <a:pPr/>
              <a:t>2014/12/12</a:t>
            </a:fld>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2835DAC7-C05D-4C7A-9E45-1EE87D7BB225}"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0"/>
            <a:ext cx="80772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219200"/>
            <a:ext cx="7772400" cy="487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762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2012FDCC-C8E8-47E0-BEC3-24BA545A7710}" type="datetime1">
              <a:rPr lang="ja-JP" altLang="en-US"/>
              <a:pPr/>
              <a:t>2014/12/12</a:t>
            </a:fld>
            <a:endParaRPr lang="en-US" altLang="ja-JP"/>
          </a:p>
        </p:txBody>
      </p:sp>
      <p:sp>
        <p:nvSpPr>
          <p:cNvPr id="1029" name="Rectangle 5"/>
          <p:cNvSpPr>
            <a:spLocks noGrp="1" noChangeArrowheads="1"/>
          </p:cNvSpPr>
          <p:nvPr>
            <p:ph type="ftr" sz="quarter" idx="3"/>
          </p:nvPr>
        </p:nvSpPr>
        <p:spPr bwMode="auto">
          <a:xfrm>
            <a:off x="25908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endParaRPr lang="en-US" altLang="ja-JP"/>
          </a:p>
        </p:txBody>
      </p:sp>
      <p:sp>
        <p:nvSpPr>
          <p:cNvPr id="1030" name="Rectangle 6"/>
          <p:cNvSpPr>
            <a:spLocks noGrp="1" noChangeArrowheads="1"/>
          </p:cNvSpPr>
          <p:nvPr>
            <p:ph type="sldNum" sz="quarter" idx="4"/>
          </p:nvPr>
        </p:nvSpPr>
        <p:spPr bwMode="auto">
          <a:xfrm>
            <a:off x="7162800" y="64770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295C6DE-67FB-4BC1-B02D-BB6B5D8F1AA1}" type="slidenum">
              <a:rPr lang="en-US" altLang="ja-JP"/>
              <a:pPr/>
              <a:t>‹#›</a:t>
            </a:fld>
            <a:endParaRPr lang="en-US" altLang="ja-JP"/>
          </a:p>
        </p:txBody>
      </p:sp>
      <p:grpSp>
        <p:nvGrpSpPr>
          <p:cNvPr id="1095" name="Group 71"/>
          <p:cNvGrpSpPr>
            <a:grpSpLocks/>
          </p:cNvGrpSpPr>
          <p:nvPr/>
        </p:nvGrpSpPr>
        <p:grpSpPr bwMode="auto">
          <a:xfrm>
            <a:off x="5730875" y="6400800"/>
            <a:ext cx="2879725" cy="320675"/>
            <a:chOff x="2544" y="3168"/>
            <a:chExt cx="3024" cy="336"/>
          </a:xfrm>
        </p:grpSpPr>
        <p:sp>
          <p:nvSpPr>
            <p:cNvPr id="1031" name="Oval 7"/>
            <p:cNvSpPr>
              <a:spLocks noChangeArrowheads="1"/>
            </p:cNvSpPr>
            <p:nvPr userDrawn="1"/>
          </p:nvSpPr>
          <p:spPr bwMode="auto">
            <a:xfrm>
              <a:off x="2928"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2" name="Oval 8"/>
            <p:cNvSpPr>
              <a:spLocks noChangeArrowheads="1"/>
            </p:cNvSpPr>
            <p:nvPr userDrawn="1"/>
          </p:nvSpPr>
          <p:spPr bwMode="auto">
            <a:xfrm>
              <a:off x="3120"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3" name="Oval 9"/>
            <p:cNvSpPr>
              <a:spLocks noChangeArrowheads="1"/>
            </p:cNvSpPr>
            <p:nvPr userDrawn="1"/>
          </p:nvSpPr>
          <p:spPr bwMode="auto">
            <a:xfrm>
              <a:off x="3312"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4" name="Oval 10"/>
            <p:cNvSpPr>
              <a:spLocks noChangeArrowheads="1"/>
            </p:cNvSpPr>
            <p:nvPr userDrawn="1"/>
          </p:nvSpPr>
          <p:spPr bwMode="auto">
            <a:xfrm>
              <a:off x="3504"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5" name="Oval 11"/>
            <p:cNvSpPr>
              <a:spLocks noChangeArrowheads="1"/>
            </p:cNvSpPr>
            <p:nvPr userDrawn="1"/>
          </p:nvSpPr>
          <p:spPr bwMode="auto">
            <a:xfrm>
              <a:off x="3696"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6" name="Oval 12"/>
            <p:cNvSpPr>
              <a:spLocks noChangeArrowheads="1"/>
            </p:cNvSpPr>
            <p:nvPr userDrawn="1"/>
          </p:nvSpPr>
          <p:spPr bwMode="auto">
            <a:xfrm>
              <a:off x="3888"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7" name="Oval 13"/>
            <p:cNvSpPr>
              <a:spLocks noChangeArrowheads="1"/>
            </p:cNvSpPr>
            <p:nvPr userDrawn="1"/>
          </p:nvSpPr>
          <p:spPr bwMode="auto">
            <a:xfrm>
              <a:off x="4080"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8" name="Oval 14"/>
            <p:cNvSpPr>
              <a:spLocks noChangeArrowheads="1"/>
            </p:cNvSpPr>
            <p:nvPr userDrawn="1"/>
          </p:nvSpPr>
          <p:spPr bwMode="auto">
            <a:xfrm>
              <a:off x="4272"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39" name="Oval 15"/>
            <p:cNvSpPr>
              <a:spLocks noChangeArrowheads="1"/>
            </p:cNvSpPr>
            <p:nvPr userDrawn="1"/>
          </p:nvSpPr>
          <p:spPr bwMode="auto">
            <a:xfrm>
              <a:off x="4464"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40" name="Oval 16"/>
            <p:cNvSpPr>
              <a:spLocks noChangeArrowheads="1"/>
            </p:cNvSpPr>
            <p:nvPr userDrawn="1"/>
          </p:nvSpPr>
          <p:spPr bwMode="auto">
            <a:xfrm>
              <a:off x="4656"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41" name="Oval 17"/>
            <p:cNvSpPr>
              <a:spLocks noChangeArrowheads="1"/>
            </p:cNvSpPr>
            <p:nvPr userDrawn="1"/>
          </p:nvSpPr>
          <p:spPr bwMode="auto">
            <a:xfrm>
              <a:off x="4848" y="3168"/>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42" name="Oval 18"/>
            <p:cNvSpPr>
              <a:spLocks noChangeArrowheads="1"/>
            </p:cNvSpPr>
            <p:nvPr userDrawn="1"/>
          </p:nvSpPr>
          <p:spPr bwMode="auto">
            <a:xfrm>
              <a:off x="5040" y="3168"/>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1043" name="Oval 19"/>
            <p:cNvSpPr>
              <a:spLocks noChangeArrowheads="1"/>
            </p:cNvSpPr>
            <p:nvPr userDrawn="1"/>
          </p:nvSpPr>
          <p:spPr bwMode="auto">
            <a:xfrm>
              <a:off x="5232" y="3168"/>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1044" name="Oval 20"/>
            <p:cNvSpPr>
              <a:spLocks noChangeArrowheads="1"/>
            </p:cNvSpPr>
            <p:nvPr userDrawn="1"/>
          </p:nvSpPr>
          <p:spPr bwMode="auto">
            <a:xfrm>
              <a:off x="5424" y="3168"/>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1047" name="Oval 23"/>
            <p:cNvSpPr>
              <a:spLocks noChangeArrowheads="1"/>
            </p:cNvSpPr>
            <p:nvPr userDrawn="1"/>
          </p:nvSpPr>
          <p:spPr bwMode="auto">
            <a:xfrm>
              <a:off x="2544"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48" name="Oval 24"/>
            <p:cNvSpPr>
              <a:spLocks noChangeArrowheads="1"/>
            </p:cNvSpPr>
            <p:nvPr userDrawn="1"/>
          </p:nvSpPr>
          <p:spPr bwMode="auto">
            <a:xfrm>
              <a:off x="2736"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49" name="Oval 25"/>
            <p:cNvSpPr>
              <a:spLocks noChangeArrowheads="1"/>
            </p:cNvSpPr>
            <p:nvPr userDrawn="1"/>
          </p:nvSpPr>
          <p:spPr bwMode="auto">
            <a:xfrm>
              <a:off x="2928"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0" name="Oval 26"/>
            <p:cNvSpPr>
              <a:spLocks noChangeArrowheads="1"/>
            </p:cNvSpPr>
            <p:nvPr userDrawn="1"/>
          </p:nvSpPr>
          <p:spPr bwMode="auto">
            <a:xfrm>
              <a:off x="3120"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1" name="Oval 27"/>
            <p:cNvSpPr>
              <a:spLocks noChangeArrowheads="1"/>
            </p:cNvSpPr>
            <p:nvPr userDrawn="1"/>
          </p:nvSpPr>
          <p:spPr bwMode="auto">
            <a:xfrm>
              <a:off x="3312"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2" name="Oval 28"/>
            <p:cNvSpPr>
              <a:spLocks noChangeArrowheads="1"/>
            </p:cNvSpPr>
            <p:nvPr userDrawn="1"/>
          </p:nvSpPr>
          <p:spPr bwMode="auto">
            <a:xfrm>
              <a:off x="3504"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3" name="Oval 29"/>
            <p:cNvSpPr>
              <a:spLocks noChangeArrowheads="1"/>
            </p:cNvSpPr>
            <p:nvPr userDrawn="1"/>
          </p:nvSpPr>
          <p:spPr bwMode="auto">
            <a:xfrm>
              <a:off x="3696"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4" name="Oval 30"/>
            <p:cNvSpPr>
              <a:spLocks noChangeArrowheads="1"/>
            </p:cNvSpPr>
            <p:nvPr userDrawn="1"/>
          </p:nvSpPr>
          <p:spPr bwMode="auto">
            <a:xfrm>
              <a:off x="3888"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5" name="Oval 31"/>
            <p:cNvSpPr>
              <a:spLocks noChangeArrowheads="1"/>
            </p:cNvSpPr>
            <p:nvPr userDrawn="1"/>
          </p:nvSpPr>
          <p:spPr bwMode="auto">
            <a:xfrm>
              <a:off x="4080"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6" name="Oval 32"/>
            <p:cNvSpPr>
              <a:spLocks noChangeArrowheads="1"/>
            </p:cNvSpPr>
            <p:nvPr userDrawn="1"/>
          </p:nvSpPr>
          <p:spPr bwMode="auto">
            <a:xfrm>
              <a:off x="4272"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7" name="Oval 33"/>
            <p:cNvSpPr>
              <a:spLocks noChangeArrowheads="1"/>
            </p:cNvSpPr>
            <p:nvPr userDrawn="1"/>
          </p:nvSpPr>
          <p:spPr bwMode="auto">
            <a:xfrm>
              <a:off x="4464"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8" name="Oval 34"/>
            <p:cNvSpPr>
              <a:spLocks noChangeArrowheads="1"/>
            </p:cNvSpPr>
            <p:nvPr userDrawn="1"/>
          </p:nvSpPr>
          <p:spPr bwMode="auto">
            <a:xfrm>
              <a:off x="4656" y="3360"/>
              <a:ext cx="144" cy="144"/>
            </a:xfrm>
            <a:prstGeom prst="ellipse">
              <a:avLst/>
            </a:prstGeom>
            <a:solidFill>
              <a:srgbClr val="FF6600"/>
            </a:solidFill>
            <a:ln w="9525">
              <a:noFill/>
              <a:round/>
              <a:headEnd/>
              <a:tailEnd/>
            </a:ln>
            <a:effectLst/>
          </p:spPr>
          <p:txBody>
            <a:bodyPr wrap="none" anchor="ctr"/>
            <a:lstStyle/>
            <a:p>
              <a:endParaRPr lang="ja-JP" altLang="en-US"/>
            </a:p>
          </p:txBody>
        </p:sp>
        <p:sp>
          <p:nvSpPr>
            <p:cNvPr id="1059" name="Oval 35"/>
            <p:cNvSpPr>
              <a:spLocks noChangeArrowheads="1"/>
            </p:cNvSpPr>
            <p:nvPr userDrawn="1"/>
          </p:nvSpPr>
          <p:spPr bwMode="auto">
            <a:xfrm>
              <a:off x="4848" y="3360"/>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1060" name="Oval 36"/>
            <p:cNvSpPr>
              <a:spLocks noChangeArrowheads="1"/>
            </p:cNvSpPr>
            <p:nvPr userDrawn="1"/>
          </p:nvSpPr>
          <p:spPr bwMode="auto">
            <a:xfrm>
              <a:off x="5040" y="3360"/>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1061" name="Oval 37"/>
            <p:cNvSpPr>
              <a:spLocks noChangeArrowheads="1"/>
            </p:cNvSpPr>
            <p:nvPr userDrawn="1"/>
          </p:nvSpPr>
          <p:spPr bwMode="auto">
            <a:xfrm>
              <a:off x="5232" y="3360"/>
              <a:ext cx="144" cy="144"/>
            </a:xfrm>
            <a:prstGeom prst="ellipse">
              <a:avLst/>
            </a:prstGeom>
            <a:solidFill>
              <a:srgbClr val="FFCC66"/>
            </a:solidFill>
            <a:ln w="9525">
              <a:noFill/>
              <a:round/>
              <a:headEnd/>
              <a:tailEnd/>
            </a:ln>
            <a:effectLst/>
          </p:spPr>
          <p:txBody>
            <a:bodyPr wrap="none" anchor="ctr"/>
            <a:lstStyle/>
            <a:p>
              <a:endParaRPr lang="ja-JP" altLang="en-US"/>
            </a:p>
          </p:txBody>
        </p:sp>
        <p:sp>
          <p:nvSpPr>
            <p:cNvPr id="1094" name="Oval 70"/>
            <p:cNvSpPr>
              <a:spLocks noChangeArrowheads="1"/>
            </p:cNvSpPr>
            <p:nvPr userDrawn="1"/>
          </p:nvSpPr>
          <p:spPr bwMode="auto">
            <a:xfrm>
              <a:off x="2736" y="3168"/>
              <a:ext cx="144" cy="144"/>
            </a:xfrm>
            <a:prstGeom prst="ellipse">
              <a:avLst/>
            </a:prstGeom>
            <a:solidFill>
              <a:srgbClr val="FF6600"/>
            </a:solidFill>
            <a:ln w="9525">
              <a:noFill/>
              <a:round/>
              <a:headEnd/>
              <a:tailEnd/>
            </a:ln>
            <a:effectLst/>
          </p:spPr>
          <p:txBody>
            <a:bodyPr wrap="none" anchor="ctr"/>
            <a:lstStyle/>
            <a:p>
              <a:endParaRPr lang="ja-JP" altLang="en-US"/>
            </a:p>
          </p:txBody>
        </p:sp>
      </p:grpSp>
      <p:grpSp>
        <p:nvGrpSpPr>
          <p:cNvPr id="1109" name="Group 85"/>
          <p:cNvGrpSpPr>
            <a:grpSpLocks/>
          </p:cNvGrpSpPr>
          <p:nvPr/>
        </p:nvGrpSpPr>
        <p:grpSpPr bwMode="auto">
          <a:xfrm>
            <a:off x="228600" y="838200"/>
            <a:ext cx="6553200" cy="184150"/>
            <a:chOff x="144" y="556"/>
            <a:chExt cx="4128" cy="116"/>
          </a:xfrm>
        </p:grpSpPr>
        <p:sp>
          <p:nvSpPr>
            <p:cNvPr id="1063" name="Oval 39"/>
            <p:cNvSpPr>
              <a:spLocks noChangeArrowheads="1"/>
            </p:cNvSpPr>
            <p:nvPr userDrawn="1"/>
          </p:nvSpPr>
          <p:spPr bwMode="auto">
            <a:xfrm>
              <a:off x="298" y="556"/>
              <a:ext cx="115" cy="116"/>
            </a:xfrm>
            <a:prstGeom prst="ellipse">
              <a:avLst/>
            </a:prstGeom>
            <a:solidFill>
              <a:srgbClr val="FF3300"/>
            </a:solidFill>
            <a:ln w="9525">
              <a:noFill/>
              <a:round/>
              <a:headEnd/>
              <a:tailEnd/>
            </a:ln>
            <a:effectLst/>
          </p:spPr>
          <p:txBody>
            <a:bodyPr wrap="none" anchor="ctr"/>
            <a:lstStyle/>
            <a:p>
              <a:endParaRPr lang="ja-JP" altLang="en-US"/>
            </a:p>
          </p:txBody>
        </p:sp>
        <p:sp>
          <p:nvSpPr>
            <p:cNvPr id="1064" name="Oval 40"/>
            <p:cNvSpPr>
              <a:spLocks noChangeArrowheads="1"/>
            </p:cNvSpPr>
            <p:nvPr userDrawn="1"/>
          </p:nvSpPr>
          <p:spPr bwMode="auto">
            <a:xfrm>
              <a:off x="452" y="556"/>
              <a:ext cx="115" cy="116"/>
            </a:xfrm>
            <a:prstGeom prst="ellipse">
              <a:avLst/>
            </a:prstGeom>
            <a:solidFill>
              <a:srgbClr val="FF3300"/>
            </a:solidFill>
            <a:ln w="9525">
              <a:noFill/>
              <a:round/>
              <a:headEnd/>
              <a:tailEnd/>
            </a:ln>
            <a:effectLst/>
          </p:spPr>
          <p:txBody>
            <a:bodyPr wrap="none" anchor="ctr"/>
            <a:lstStyle/>
            <a:p>
              <a:endParaRPr lang="ja-JP" altLang="en-US"/>
            </a:p>
          </p:txBody>
        </p:sp>
        <p:sp>
          <p:nvSpPr>
            <p:cNvPr id="1065" name="Oval 41"/>
            <p:cNvSpPr>
              <a:spLocks noChangeArrowheads="1"/>
            </p:cNvSpPr>
            <p:nvPr userDrawn="1"/>
          </p:nvSpPr>
          <p:spPr bwMode="auto">
            <a:xfrm>
              <a:off x="606" y="556"/>
              <a:ext cx="115" cy="116"/>
            </a:xfrm>
            <a:prstGeom prst="ellipse">
              <a:avLst/>
            </a:prstGeom>
            <a:solidFill>
              <a:srgbClr val="FF3300"/>
            </a:solidFill>
            <a:ln w="9525">
              <a:noFill/>
              <a:round/>
              <a:headEnd/>
              <a:tailEnd/>
            </a:ln>
            <a:effectLst/>
          </p:spPr>
          <p:txBody>
            <a:bodyPr wrap="none" anchor="ctr"/>
            <a:lstStyle/>
            <a:p>
              <a:endParaRPr lang="ja-JP" altLang="en-US"/>
            </a:p>
          </p:txBody>
        </p:sp>
        <p:sp>
          <p:nvSpPr>
            <p:cNvPr id="1066" name="Oval 42"/>
            <p:cNvSpPr>
              <a:spLocks noChangeArrowheads="1"/>
            </p:cNvSpPr>
            <p:nvPr userDrawn="1"/>
          </p:nvSpPr>
          <p:spPr bwMode="auto">
            <a:xfrm>
              <a:off x="760" y="556"/>
              <a:ext cx="115" cy="116"/>
            </a:xfrm>
            <a:prstGeom prst="ellipse">
              <a:avLst/>
            </a:prstGeom>
            <a:solidFill>
              <a:srgbClr val="FF3300"/>
            </a:solidFill>
            <a:ln w="9525">
              <a:noFill/>
              <a:round/>
              <a:headEnd/>
              <a:tailEnd/>
            </a:ln>
            <a:effectLst/>
          </p:spPr>
          <p:txBody>
            <a:bodyPr wrap="none" anchor="ctr"/>
            <a:lstStyle/>
            <a:p>
              <a:endParaRPr lang="ja-JP" altLang="en-US"/>
            </a:p>
          </p:txBody>
        </p:sp>
        <p:sp>
          <p:nvSpPr>
            <p:cNvPr id="1067" name="Oval 43"/>
            <p:cNvSpPr>
              <a:spLocks noChangeArrowheads="1"/>
            </p:cNvSpPr>
            <p:nvPr userDrawn="1"/>
          </p:nvSpPr>
          <p:spPr bwMode="auto">
            <a:xfrm>
              <a:off x="914" y="556"/>
              <a:ext cx="116" cy="116"/>
            </a:xfrm>
            <a:prstGeom prst="ellipse">
              <a:avLst/>
            </a:prstGeom>
            <a:solidFill>
              <a:srgbClr val="FF3300"/>
            </a:solidFill>
            <a:ln w="9525">
              <a:noFill/>
              <a:round/>
              <a:headEnd/>
              <a:tailEnd/>
            </a:ln>
            <a:effectLst/>
          </p:spPr>
          <p:txBody>
            <a:bodyPr wrap="none" anchor="ctr"/>
            <a:lstStyle/>
            <a:p>
              <a:endParaRPr lang="ja-JP" altLang="en-US"/>
            </a:p>
          </p:txBody>
        </p:sp>
        <p:sp>
          <p:nvSpPr>
            <p:cNvPr id="1068" name="Oval 44"/>
            <p:cNvSpPr>
              <a:spLocks noChangeArrowheads="1"/>
            </p:cNvSpPr>
            <p:nvPr userDrawn="1"/>
          </p:nvSpPr>
          <p:spPr bwMode="auto">
            <a:xfrm>
              <a:off x="1069" y="556"/>
              <a:ext cx="115" cy="116"/>
            </a:xfrm>
            <a:prstGeom prst="ellipse">
              <a:avLst/>
            </a:prstGeom>
            <a:solidFill>
              <a:srgbClr val="FF3300"/>
            </a:solidFill>
            <a:ln w="9525">
              <a:noFill/>
              <a:round/>
              <a:headEnd/>
              <a:tailEnd/>
            </a:ln>
            <a:effectLst/>
          </p:spPr>
          <p:txBody>
            <a:bodyPr wrap="none" anchor="ctr"/>
            <a:lstStyle/>
            <a:p>
              <a:endParaRPr lang="ja-JP" altLang="en-US"/>
            </a:p>
          </p:txBody>
        </p:sp>
        <p:sp>
          <p:nvSpPr>
            <p:cNvPr id="1069" name="Oval 45"/>
            <p:cNvSpPr>
              <a:spLocks noChangeArrowheads="1"/>
            </p:cNvSpPr>
            <p:nvPr userDrawn="1"/>
          </p:nvSpPr>
          <p:spPr bwMode="auto">
            <a:xfrm>
              <a:off x="1224" y="556"/>
              <a:ext cx="115" cy="116"/>
            </a:xfrm>
            <a:prstGeom prst="ellipse">
              <a:avLst/>
            </a:prstGeom>
            <a:solidFill>
              <a:srgbClr val="FF3300"/>
            </a:solidFill>
            <a:ln w="9525">
              <a:noFill/>
              <a:round/>
              <a:headEnd/>
              <a:tailEnd/>
            </a:ln>
            <a:effectLst/>
          </p:spPr>
          <p:txBody>
            <a:bodyPr wrap="none" anchor="ctr"/>
            <a:lstStyle/>
            <a:p>
              <a:endParaRPr lang="ja-JP" altLang="en-US"/>
            </a:p>
          </p:txBody>
        </p:sp>
        <p:sp>
          <p:nvSpPr>
            <p:cNvPr id="1070" name="Oval 46"/>
            <p:cNvSpPr>
              <a:spLocks noChangeArrowheads="1"/>
            </p:cNvSpPr>
            <p:nvPr userDrawn="1"/>
          </p:nvSpPr>
          <p:spPr bwMode="auto">
            <a:xfrm>
              <a:off x="1378" y="556"/>
              <a:ext cx="116" cy="116"/>
            </a:xfrm>
            <a:prstGeom prst="ellipse">
              <a:avLst/>
            </a:prstGeom>
            <a:solidFill>
              <a:srgbClr val="FF3300"/>
            </a:solidFill>
            <a:ln w="9525">
              <a:noFill/>
              <a:round/>
              <a:headEnd/>
              <a:tailEnd/>
            </a:ln>
            <a:effectLst/>
          </p:spPr>
          <p:txBody>
            <a:bodyPr wrap="none" anchor="ctr"/>
            <a:lstStyle/>
            <a:p>
              <a:endParaRPr lang="ja-JP" altLang="en-US"/>
            </a:p>
          </p:txBody>
        </p:sp>
        <p:sp>
          <p:nvSpPr>
            <p:cNvPr id="1071" name="Oval 47"/>
            <p:cNvSpPr>
              <a:spLocks noChangeArrowheads="1"/>
            </p:cNvSpPr>
            <p:nvPr userDrawn="1"/>
          </p:nvSpPr>
          <p:spPr bwMode="auto">
            <a:xfrm>
              <a:off x="1533"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72" name="Oval 48"/>
            <p:cNvSpPr>
              <a:spLocks noChangeArrowheads="1"/>
            </p:cNvSpPr>
            <p:nvPr userDrawn="1"/>
          </p:nvSpPr>
          <p:spPr bwMode="auto">
            <a:xfrm>
              <a:off x="1687"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73" name="Oval 49"/>
            <p:cNvSpPr>
              <a:spLocks noChangeArrowheads="1"/>
            </p:cNvSpPr>
            <p:nvPr userDrawn="1"/>
          </p:nvSpPr>
          <p:spPr bwMode="auto">
            <a:xfrm>
              <a:off x="1841"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74" name="Oval 50"/>
            <p:cNvSpPr>
              <a:spLocks noChangeArrowheads="1"/>
            </p:cNvSpPr>
            <p:nvPr userDrawn="1"/>
          </p:nvSpPr>
          <p:spPr bwMode="auto">
            <a:xfrm>
              <a:off x="1995"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75" name="Oval 51"/>
            <p:cNvSpPr>
              <a:spLocks noChangeArrowheads="1"/>
            </p:cNvSpPr>
            <p:nvPr userDrawn="1"/>
          </p:nvSpPr>
          <p:spPr bwMode="auto">
            <a:xfrm>
              <a:off x="2150" y="556"/>
              <a:ext cx="116" cy="116"/>
            </a:xfrm>
            <a:prstGeom prst="ellipse">
              <a:avLst/>
            </a:prstGeom>
            <a:solidFill>
              <a:srgbClr val="FF6600"/>
            </a:solidFill>
            <a:ln w="9525">
              <a:noFill/>
              <a:round/>
              <a:headEnd/>
              <a:tailEnd/>
            </a:ln>
            <a:effectLst/>
          </p:spPr>
          <p:txBody>
            <a:bodyPr wrap="none" anchor="ctr"/>
            <a:lstStyle/>
            <a:p>
              <a:endParaRPr lang="ja-JP" altLang="en-US"/>
            </a:p>
          </p:txBody>
        </p:sp>
        <p:sp>
          <p:nvSpPr>
            <p:cNvPr id="1076" name="Oval 52"/>
            <p:cNvSpPr>
              <a:spLocks noChangeArrowheads="1"/>
            </p:cNvSpPr>
            <p:nvPr userDrawn="1"/>
          </p:nvSpPr>
          <p:spPr bwMode="auto">
            <a:xfrm>
              <a:off x="2305"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93" name="Oval 69"/>
            <p:cNvSpPr>
              <a:spLocks noChangeArrowheads="1"/>
            </p:cNvSpPr>
            <p:nvPr userDrawn="1"/>
          </p:nvSpPr>
          <p:spPr bwMode="auto">
            <a:xfrm>
              <a:off x="2459"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96" name="Oval 72"/>
            <p:cNvSpPr>
              <a:spLocks noChangeArrowheads="1"/>
            </p:cNvSpPr>
            <p:nvPr userDrawn="1"/>
          </p:nvSpPr>
          <p:spPr bwMode="auto">
            <a:xfrm>
              <a:off x="2613"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97" name="Oval 73"/>
            <p:cNvSpPr>
              <a:spLocks noChangeArrowheads="1"/>
            </p:cNvSpPr>
            <p:nvPr userDrawn="1"/>
          </p:nvSpPr>
          <p:spPr bwMode="auto">
            <a:xfrm>
              <a:off x="2767"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098" name="Oval 74"/>
            <p:cNvSpPr>
              <a:spLocks noChangeArrowheads="1"/>
            </p:cNvSpPr>
            <p:nvPr userDrawn="1"/>
          </p:nvSpPr>
          <p:spPr bwMode="auto">
            <a:xfrm>
              <a:off x="3075" y="556"/>
              <a:ext cx="116" cy="116"/>
            </a:xfrm>
            <a:prstGeom prst="ellipse">
              <a:avLst/>
            </a:prstGeom>
            <a:solidFill>
              <a:srgbClr val="FFCC66"/>
            </a:solidFill>
            <a:ln w="9525">
              <a:noFill/>
              <a:round/>
              <a:headEnd/>
              <a:tailEnd/>
            </a:ln>
            <a:effectLst/>
          </p:spPr>
          <p:txBody>
            <a:bodyPr wrap="none" anchor="ctr"/>
            <a:lstStyle/>
            <a:p>
              <a:endParaRPr lang="ja-JP" altLang="en-US"/>
            </a:p>
          </p:txBody>
        </p:sp>
        <p:sp>
          <p:nvSpPr>
            <p:cNvPr id="1099" name="Oval 75"/>
            <p:cNvSpPr>
              <a:spLocks noChangeArrowheads="1"/>
            </p:cNvSpPr>
            <p:nvPr userDrawn="1"/>
          </p:nvSpPr>
          <p:spPr bwMode="auto">
            <a:xfrm>
              <a:off x="3231" y="556"/>
              <a:ext cx="115" cy="116"/>
            </a:xfrm>
            <a:prstGeom prst="ellipse">
              <a:avLst/>
            </a:prstGeom>
            <a:solidFill>
              <a:srgbClr val="FFCC66"/>
            </a:solidFill>
            <a:ln w="9525">
              <a:noFill/>
              <a:round/>
              <a:headEnd/>
              <a:tailEnd/>
            </a:ln>
            <a:effectLst/>
          </p:spPr>
          <p:txBody>
            <a:bodyPr wrap="none" anchor="ctr"/>
            <a:lstStyle/>
            <a:p>
              <a:endParaRPr lang="ja-JP" altLang="en-US"/>
            </a:p>
          </p:txBody>
        </p:sp>
        <p:sp>
          <p:nvSpPr>
            <p:cNvPr id="1100" name="Oval 76"/>
            <p:cNvSpPr>
              <a:spLocks noChangeArrowheads="1"/>
            </p:cNvSpPr>
            <p:nvPr userDrawn="1"/>
          </p:nvSpPr>
          <p:spPr bwMode="auto">
            <a:xfrm>
              <a:off x="3385" y="556"/>
              <a:ext cx="115" cy="116"/>
            </a:xfrm>
            <a:prstGeom prst="ellipse">
              <a:avLst/>
            </a:prstGeom>
            <a:solidFill>
              <a:srgbClr val="FFCC66"/>
            </a:solidFill>
            <a:ln w="9525">
              <a:noFill/>
              <a:round/>
              <a:headEnd/>
              <a:tailEnd/>
            </a:ln>
            <a:effectLst/>
          </p:spPr>
          <p:txBody>
            <a:bodyPr wrap="none" anchor="ctr"/>
            <a:lstStyle/>
            <a:p>
              <a:endParaRPr lang="ja-JP" altLang="en-US"/>
            </a:p>
          </p:txBody>
        </p:sp>
        <p:sp>
          <p:nvSpPr>
            <p:cNvPr id="1101" name="Oval 77"/>
            <p:cNvSpPr>
              <a:spLocks noChangeArrowheads="1"/>
            </p:cNvSpPr>
            <p:nvPr userDrawn="1"/>
          </p:nvSpPr>
          <p:spPr bwMode="auto">
            <a:xfrm>
              <a:off x="3539" y="556"/>
              <a:ext cx="116" cy="116"/>
            </a:xfrm>
            <a:prstGeom prst="ellipse">
              <a:avLst/>
            </a:prstGeom>
            <a:solidFill>
              <a:srgbClr val="FFCC66"/>
            </a:solidFill>
            <a:ln w="9525">
              <a:noFill/>
              <a:round/>
              <a:headEnd/>
              <a:tailEnd/>
            </a:ln>
            <a:effectLst/>
          </p:spPr>
          <p:txBody>
            <a:bodyPr wrap="none" anchor="ctr"/>
            <a:lstStyle/>
            <a:p>
              <a:endParaRPr lang="ja-JP" altLang="en-US"/>
            </a:p>
          </p:txBody>
        </p:sp>
        <p:sp>
          <p:nvSpPr>
            <p:cNvPr id="1102" name="Oval 78"/>
            <p:cNvSpPr>
              <a:spLocks noChangeArrowheads="1"/>
            </p:cNvSpPr>
            <p:nvPr userDrawn="1"/>
          </p:nvSpPr>
          <p:spPr bwMode="auto">
            <a:xfrm>
              <a:off x="3694" y="556"/>
              <a:ext cx="115" cy="116"/>
            </a:xfrm>
            <a:prstGeom prst="ellipse">
              <a:avLst/>
            </a:prstGeom>
            <a:solidFill>
              <a:srgbClr val="FFCC66"/>
            </a:solidFill>
            <a:ln w="9525">
              <a:noFill/>
              <a:round/>
              <a:headEnd/>
              <a:tailEnd/>
            </a:ln>
            <a:effectLst/>
          </p:spPr>
          <p:txBody>
            <a:bodyPr wrap="none" anchor="ctr"/>
            <a:lstStyle/>
            <a:p>
              <a:endParaRPr lang="ja-JP" altLang="en-US"/>
            </a:p>
          </p:txBody>
        </p:sp>
        <p:sp>
          <p:nvSpPr>
            <p:cNvPr id="1103" name="Oval 79"/>
            <p:cNvSpPr>
              <a:spLocks noChangeArrowheads="1"/>
            </p:cNvSpPr>
            <p:nvPr userDrawn="1"/>
          </p:nvSpPr>
          <p:spPr bwMode="auto">
            <a:xfrm>
              <a:off x="3848" y="556"/>
              <a:ext cx="115" cy="116"/>
            </a:xfrm>
            <a:prstGeom prst="ellipse">
              <a:avLst/>
            </a:prstGeom>
            <a:solidFill>
              <a:srgbClr val="FFCC66"/>
            </a:solidFill>
            <a:ln w="9525">
              <a:noFill/>
              <a:round/>
              <a:headEnd/>
              <a:tailEnd/>
            </a:ln>
            <a:effectLst/>
          </p:spPr>
          <p:txBody>
            <a:bodyPr wrap="none" anchor="ctr"/>
            <a:lstStyle/>
            <a:p>
              <a:endParaRPr lang="ja-JP" altLang="en-US"/>
            </a:p>
          </p:txBody>
        </p:sp>
        <p:sp>
          <p:nvSpPr>
            <p:cNvPr id="1104" name="Oval 80"/>
            <p:cNvSpPr>
              <a:spLocks noChangeArrowheads="1"/>
            </p:cNvSpPr>
            <p:nvPr userDrawn="1"/>
          </p:nvSpPr>
          <p:spPr bwMode="auto">
            <a:xfrm>
              <a:off x="4002" y="556"/>
              <a:ext cx="115" cy="116"/>
            </a:xfrm>
            <a:prstGeom prst="ellipse">
              <a:avLst/>
            </a:prstGeom>
            <a:solidFill>
              <a:srgbClr val="FFCC66"/>
            </a:solidFill>
            <a:ln w="9525">
              <a:noFill/>
              <a:round/>
              <a:headEnd/>
              <a:tailEnd/>
            </a:ln>
            <a:effectLst/>
          </p:spPr>
          <p:txBody>
            <a:bodyPr wrap="none" anchor="ctr"/>
            <a:lstStyle/>
            <a:p>
              <a:endParaRPr lang="ja-JP" altLang="en-US"/>
            </a:p>
          </p:txBody>
        </p:sp>
        <p:sp>
          <p:nvSpPr>
            <p:cNvPr id="1105" name="Oval 81"/>
            <p:cNvSpPr>
              <a:spLocks noChangeArrowheads="1"/>
            </p:cNvSpPr>
            <p:nvPr userDrawn="1"/>
          </p:nvSpPr>
          <p:spPr bwMode="auto">
            <a:xfrm>
              <a:off x="4157" y="556"/>
              <a:ext cx="115" cy="116"/>
            </a:xfrm>
            <a:prstGeom prst="ellipse">
              <a:avLst/>
            </a:prstGeom>
            <a:solidFill>
              <a:srgbClr val="FFCC66"/>
            </a:solidFill>
            <a:ln w="9525">
              <a:noFill/>
              <a:round/>
              <a:headEnd/>
              <a:tailEnd/>
            </a:ln>
            <a:effectLst/>
          </p:spPr>
          <p:txBody>
            <a:bodyPr wrap="none" anchor="ctr"/>
            <a:lstStyle/>
            <a:p>
              <a:endParaRPr lang="ja-JP" altLang="en-US"/>
            </a:p>
          </p:txBody>
        </p:sp>
        <p:sp>
          <p:nvSpPr>
            <p:cNvPr id="1107" name="Oval 83"/>
            <p:cNvSpPr>
              <a:spLocks noChangeArrowheads="1"/>
            </p:cNvSpPr>
            <p:nvPr userDrawn="1"/>
          </p:nvSpPr>
          <p:spPr bwMode="auto">
            <a:xfrm>
              <a:off x="2921" y="556"/>
              <a:ext cx="115" cy="116"/>
            </a:xfrm>
            <a:prstGeom prst="ellipse">
              <a:avLst/>
            </a:prstGeom>
            <a:solidFill>
              <a:srgbClr val="FF6600"/>
            </a:solidFill>
            <a:ln w="9525">
              <a:noFill/>
              <a:round/>
              <a:headEnd/>
              <a:tailEnd/>
            </a:ln>
            <a:effectLst/>
          </p:spPr>
          <p:txBody>
            <a:bodyPr wrap="none" anchor="ctr"/>
            <a:lstStyle/>
            <a:p>
              <a:endParaRPr lang="ja-JP" altLang="en-US"/>
            </a:p>
          </p:txBody>
        </p:sp>
        <p:sp>
          <p:nvSpPr>
            <p:cNvPr id="1108" name="Oval 84"/>
            <p:cNvSpPr>
              <a:spLocks noChangeArrowheads="1"/>
            </p:cNvSpPr>
            <p:nvPr userDrawn="1"/>
          </p:nvSpPr>
          <p:spPr bwMode="auto">
            <a:xfrm>
              <a:off x="144" y="556"/>
              <a:ext cx="115" cy="116"/>
            </a:xfrm>
            <a:prstGeom prst="ellipse">
              <a:avLst/>
            </a:prstGeom>
            <a:solidFill>
              <a:srgbClr val="FF3300"/>
            </a:solidFill>
            <a:ln w="9525">
              <a:noFill/>
              <a:round/>
              <a:headEnd/>
              <a:tailEnd/>
            </a:ln>
            <a:effectLst/>
          </p:spPr>
          <p:txBody>
            <a:bodyPr wrap="none" anchor="ctr"/>
            <a:lstStyle/>
            <a:p>
              <a:endParaRPr lang="ja-JP"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fontAlgn="base" hangingPunct="1">
        <a:spcBef>
          <a:spcPct val="0"/>
        </a:spcBef>
        <a:spcAft>
          <a:spcPct val="0"/>
        </a:spcAft>
        <a:defRPr kumimoji="1" sz="3600" b="1">
          <a:solidFill>
            <a:schemeClr val="tx2"/>
          </a:solidFill>
          <a:latin typeface="+mj-lt"/>
          <a:ea typeface="+mj-ea"/>
          <a:cs typeface="+mj-cs"/>
        </a:defRPr>
      </a:lvl1pPr>
      <a:lvl2pPr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2pPr>
      <a:lvl3pPr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3pPr>
      <a:lvl4pPr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4pPr>
      <a:lvl5pPr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5pPr>
      <a:lvl6pPr marL="4572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6pPr>
      <a:lvl7pPr marL="9144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7pPr>
      <a:lvl8pPr marL="13716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8pPr>
      <a:lvl9pPr marL="1828800" algn="l" rtl="0" eaLnBrk="1" fontAlgn="base" hangingPunct="1">
        <a:spcBef>
          <a:spcPct val="0"/>
        </a:spcBef>
        <a:spcAft>
          <a:spcPct val="0"/>
        </a:spcAft>
        <a:defRPr kumimoji="1" sz="3600" b="1">
          <a:solidFill>
            <a:schemeClr val="tx2"/>
          </a:solidFill>
          <a:latin typeface="Times New Roman" pitchFamily="18" charset="0"/>
          <a:ea typeface="ＭＳ Ｐゴシック"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e-words.jp/w/SMTP20Authentication.html" TargetMode="External"/><Relationship Id="rId2" Type="http://schemas.openxmlformats.org/officeDocument/2006/relationships/hyperlink" Target="http://www.ep.sci.hokudai.ac.jp/~epnetfan/zagaku/2012/0208/pub/" TargetMode="External"/><Relationship Id="rId1" Type="http://schemas.openxmlformats.org/officeDocument/2006/relationships/slideLayout" Target="../slideLayouts/slideLayout2.xml"/><Relationship Id="rId5" Type="http://schemas.openxmlformats.org/officeDocument/2006/relationships/hyperlink" Target="http://www.atmarkit.co.jp/flinux/rensai/qmail01/qmail01a.html" TargetMode="External"/><Relationship Id="rId4" Type="http://schemas.openxmlformats.org/officeDocument/2006/relationships/hyperlink" Target="http://man.qmail.jp/jman5/maildir.htm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556792"/>
            <a:ext cx="9324528" cy="1872208"/>
          </a:xfrm>
        </p:spPr>
        <p:txBody>
          <a:bodyPr/>
          <a:lstStyle/>
          <a:p>
            <a:r>
              <a:rPr lang="ja-JP" altLang="en-US" dirty="0" smtClean="0"/>
              <a:t>メール</a:t>
            </a:r>
            <a:r>
              <a:rPr lang="ja-JP" altLang="en-US" dirty="0"/>
              <a:t>配送</a:t>
            </a:r>
            <a:r>
              <a:rPr lang="ja-JP" altLang="en-US" dirty="0" smtClean="0"/>
              <a:t>システムと</a:t>
            </a:r>
            <a:r>
              <a:rPr lang="en-US" altLang="ja-JP" dirty="0" smtClean="0"/>
              <a:t/>
            </a:r>
            <a:br>
              <a:rPr lang="en-US" altLang="ja-JP" dirty="0" smtClean="0"/>
            </a:br>
            <a:r>
              <a:rPr lang="en-US" altLang="ja-JP" dirty="0" err="1" smtClean="0"/>
              <a:t>epMail</a:t>
            </a:r>
            <a:r>
              <a:rPr lang="ja-JP" altLang="en-US" dirty="0" smtClean="0"/>
              <a:t>サーバの</a:t>
            </a:r>
            <a:r>
              <a:rPr lang="ja-JP" altLang="en-US" dirty="0"/>
              <a:t>近況</a:t>
            </a:r>
            <a:endParaRPr lang="ja-JP" altLang="ja-JP" dirty="0"/>
          </a:p>
        </p:txBody>
      </p:sp>
      <p:sp>
        <p:nvSpPr>
          <p:cNvPr id="2051" name="Rectangle 3"/>
          <p:cNvSpPr>
            <a:spLocks noGrp="1" noChangeArrowheads="1"/>
          </p:cNvSpPr>
          <p:nvPr>
            <p:ph type="subTitle" idx="1"/>
          </p:nvPr>
        </p:nvSpPr>
        <p:spPr>
          <a:xfrm>
            <a:off x="1403648" y="3356992"/>
            <a:ext cx="6400800" cy="1512168"/>
          </a:xfrm>
        </p:spPr>
        <p:txBody>
          <a:bodyPr/>
          <a:lstStyle/>
          <a:p>
            <a:r>
              <a:rPr lang="en-US" altLang="ja-JP" dirty="0" smtClean="0"/>
              <a:t>2014/12/12</a:t>
            </a:r>
          </a:p>
          <a:p>
            <a:r>
              <a:rPr lang="ja-JP" altLang="en-US" smtClean="0"/>
              <a:t>多田 直洋</a:t>
            </a:r>
            <a:endParaRPr lang="ja-JP" altLang="ja-JP" dirty="0"/>
          </a:p>
        </p:txBody>
      </p:sp>
      <p:sp>
        <p:nvSpPr>
          <p:cNvPr id="4" name="スライド番号プレースホルダ 5"/>
          <p:cNvSpPr>
            <a:spLocks noGrp="1"/>
          </p:cNvSpPr>
          <p:nvPr>
            <p:ph type="sldNum" sz="quarter" idx="4294967295"/>
          </p:nvPr>
        </p:nvSpPr>
        <p:spPr>
          <a:xfrm>
            <a:off x="7020272" y="6453336"/>
            <a:ext cx="1905000" cy="228600"/>
          </a:xfrm>
          <a:prstGeom prst="rect">
            <a:avLst/>
          </a:prstGeom>
        </p:spPr>
        <p:txBody>
          <a:bodyPr/>
          <a:lstStyle/>
          <a:p>
            <a:fld id="{F30C0B90-4634-4C58-97BF-C83CF7289530}" type="slidenum">
              <a:rPr lang="en-US" altLang="ja-JP" sz="1400" smtClean="0"/>
              <a:pPr/>
              <a:t>0</a:t>
            </a:fld>
            <a:endParaRPr lang="en-US" altLang="ja-JP"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p:cNvPicPr>
            <a:picLocks noChangeAspect="1" noChangeArrowheads="1"/>
          </p:cNvPicPr>
          <p:nvPr/>
        </p:nvPicPr>
        <p:blipFill>
          <a:blip r:embed="rId3" cstate="print"/>
          <a:srcRect/>
          <a:stretch>
            <a:fillRect/>
          </a:stretch>
        </p:blipFill>
        <p:spPr bwMode="auto">
          <a:xfrm>
            <a:off x="5940152" y="1844824"/>
            <a:ext cx="958850" cy="1223962"/>
          </a:xfrm>
          <a:prstGeom prst="rect">
            <a:avLst/>
          </a:prstGeom>
          <a:noFill/>
          <a:ln w="9525">
            <a:noFill/>
            <a:round/>
            <a:headEnd/>
            <a:tailEnd/>
          </a:ln>
        </p:spPr>
      </p:pic>
      <p:sp>
        <p:nvSpPr>
          <p:cNvPr id="44" name="AutoShape 7"/>
          <p:cNvSpPr>
            <a:spLocks noChangeArrowheads="1"/>
          </p:cNvSpPr>
          <p:nvPr/>
        </p:nvSpPr>
        <p:spPr bwMode="auto">
          <a:xfrm>
            <a:off x="4716016" y="2204864"/>
            <a:ext cx="1514475" cy="719137"/>
          </a:xfrm>
          <a:prstGeom prst="rightArrow">
            <a:avLst>
              <a:gd name="adj1" fmla="val 50000"/>
              <a:gd name="adj2" fmla="val 52649"/>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5" name="Text Box 11"/>
          <p:cNvSpPr txBox="1">
            <a:spLocks noChangeArrowheads="1"/>
          </p:cNvSpPr>
          <p:nvPr/>
        </p:nvSpPr>
        <p:spPr bwMode="auto">
          <a:xfrm>
            <a:off x="4644008" y="2348880"/>
            <a:ext cx="1466850" cy="371475"/>
          </a:xfrm>
          <a:prstGeom prst="rect">
            <a:avLst/>
          </a:prstGeom>
          <a:noFill/>
          <a:ln w="9525">
            <a:noFill/>
            <a:round/>
            <a:headEnd/>
            <a:tailEnd/>
          </a:ln>
        </p:spPr>
        <p:txBody>
          <a:bodyPr wrap="non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送信側から</a:t>
            </a:r>
          </a:p>
        </p:txBody>
      </p:sp>
      <p:pic>
        <p:nvPicPr>
          <p:cNvPr id="38" name="Picture 3"/>
          <p:cNvPicPr>
            <a:picLocks noChangeAspect="1" noChangeArrowheads="1"/>
          </p:cNvPicPr>
          <p:nvPr/>
        </p:nvPicPr>
        <p:blipFill>
          <a:blip r:embed="rId4" cstate="print"/>
          <a:srcRect/>
          <a:stretch>
            <a:fillRect/>
          </a:stretch>
        </p:blipFill>
        <p:spPr bwMode="auto">
          <a:xfrm>
            <a:off x="7308304" y="4293096"/>
            <a:ext cx="1150937" cy="831850"/>
          </a:xfrm>
          <a:prstGeom prst="rect">
            <a:avLst/>
          </a:prstGeom>
          <a:noFill/>
          <a:ln w="9525">
            <a:noFill/>
            <a:round/>
            <a:headEnd/>
            <a:tailEnd/>
          </a:ln>
        </p:spPr>
      </p:pic>
      <p:sp>
        <p:nvSpPr>
          <p:cNvPr id="39" name="AutoShape 6"/>
          <p:cNvSpPr>
            <a:spLocks noChangeArrowheads="1"/>
          </p:cNvSpPr>
          <p:nvPr/>
        </p:nvSpPr>
        <p:spPr bwMode="auto">
          <a:xfrm>
            <a:off x="6732240" y="4509120"/>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2" name="テキスト ボックス 41"/>
          <p:cNvSpPr txBox="1"/>
          <p:nvPr/>
        </p:nvSpPr>
        <p:spPr>
          <a:xfrm>
            <a:off x="6732240" y="4581128"/>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a:t>
            </a:r>
            <a:r>
              <a:rPr lang="en-US" altLang="ja-JP" sz="2000" b="1" dirty="0" smtClean="0">
                <a:solidFill>
                  <a:srgbClr val="E9C68F"/>
                </a:solidFill>
              </a:rPr>
              <a:t>U</a:t>
            </a:r>
            <a:r>
              <a:rPr lang="en-GB" altLang="ja-JP" sz="2000" b="1" dirty="0" smtClean="0">
                <a:solidFill>
                  <a:srgbClr val="E9C68F"/>
                </a:solidFill>
              </a:rPr>
              <a:t>A</a:t>
            </a:r>
            <a:endParaRPr lang="en-GB" altLang="ja-JP" sz="2000" b="1" dirty="0">
              <a:solidFill>
                <a:srgbClr val="E9C68F"/>
              </a:solidFill>
            </a:endParaRPr>
          </a:p>
        </p:txBody>
      </p:sp>
      <p:sp>
        <p:nvSpPr>
          <p:cNvPr id="35" name="下矢印 34"/>
          <p:cNvSpPr/>
          <p:nvPr/>
        </p:nvSpPr>
        <p:spPr>
          <a:xfrm>
            <a:off x="7740352" y="2276872"/>
            <a:ext cx="648072" cy="2016224"/>
          </a:xfrm>
          <a:prstGeom prst="down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7884368" y="2924944"/>
            <a:ext cx="1008112" cy="1015663"/>
          </a:xfrm>
          <a:prstGeom prst="rect">
            <a:avLst/>
          </a:prstGeom>
          <a:solidFill>
            <a:schemeClr val="accent2">
              <a:lumMod val="75000"/>
            </a:schemeClr>
          </a:solidFill>
          <a:ln w="38100">
            <a:solidFill>
              <a:srgbClr val="FF0000"/>
            </a:solidFill>
          </a:ln>
        </p:spPr>
        <p:txBody>
          <a:bodyPr wrap="square" rtlCol="0">
            <a:spAutoFit/>
          </a:bodyPr>
          <a:lstStyle/>
          <a:p>
            <a:pPr algn="ctr"/>
            <a:r>
              <a:rPr kumimoji="1" lang="en-US" altLang="ja-JP" sz="2000" dirty="0" smtClean="0">
                <a:solidFill>
                  <a:schemeClr val="bg1"/>
                </a:solidFill>
              </a:rPr>
              <a:t>POP</a:t>
            </a:r>
          </a:p>
          <a:p>
            <a:pPr algn="ctr"/>
            <a:r>
              <a:rPr kumimoji="1" lang="en-US" altLang="ja-JP" sz="2000" dirty="0" smtClean="0">
                <a:solidFill>
                  <a:schemeClr val="bg1"/>
                </a:solidFill>
              </a:rPr>
              <a:t>or</a:t>
            </a:r>
          </a:p>
          <a:p>
            <a:pPr algn="ctr"/>
            <a:r>
              <a:rPr kumimoji="1" lang="en-US" altLang="ja-JP" sz="2000" dirty="0" smtClean="0">
                <a:solidFill>
                  <a:schemeClr val="bg1"/>
                </a:solidFill>
              </a:rPr>
              <a:t>IMAP</a:t>
            </a:r>
            <a:endParaRPr kumimoji="1" lang="ja-JP" altLang="en-US" sz="2000" dirty="0">
              <a:solidFill>
                <a:schemeClr val="bg1"/>
              </a:solidFill>
            </a:endParaRPr>
          </a:p>
        </p:txBody>
      </p:sp>
      <p:sp>
        <p:nvSpPr>
          <p:cNvPr id="34" name="角丸四角形 33"/>
          <p:cNvSpPr/>
          <p:nvPr/>
        </p:nvSpPr>
        <p:spPr>
          <a:xfrm>
            <a:off x="7092280" y="1628800"/>
            <a:ext cx="1835696" cy="648072"/>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GB" b="1" dirty="0" smtClean="0">
                <a:solidFill>
                  <a:srgbClr val="E9C68F"/>
                </a:solidFill>
              </a:rPr>
              <a:t>メール</a:t>
            </a:r>
            <a:r>
              <a:rPr lang="en-GB" altLang="ja-JP" b="1" dirty="0" smtClean="0">
                <a:solidFill>
                  <a:srgbClr val="E9C68F"/>
                </a:solidFill>
              </a:rPr>
              <a:t>BOX</a:t>
            </a:r>
            <a:endParaRPr kumimoji="1" lang="en-US" altLang="ja-JP" dirty="0" smtClean="0"/>
          </a:p>
        </p:txBody>
      </p:sp>
      <p:sp>
        <p:nvSpPr>
          <p:cNvPr id="33" name="右矢印 32"/>
          <p:cNvSpPr/>
          <p:nvPr/>
        </p:nvSpPr>
        <p:spPr>
          <a:xfrm>
            <a:off x="6732240" y="1844824"/>
            <a:ext cx="648072" cy="432048"/>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AutoShape 6"/>
          <p:cNvSpPr>
            <a:spLocks noChangeArrowheads="1"/>
          </p:cNvSpPr>
          <p:nvPr/>
        </p:nvSpPr>
        <p:spPr bwMode="auto">
          <a:xfrm>
            <a:off x="5868144" y="1772816"/>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30" name="テキスト ボックス 29"/>
          <p:cNvSpPr txBox="1"/>
          <p:nvPr/>
        </p:nvSpPr>
        <p:spPr>
          <a:xfrm>
            <a:off x="5868144" y="1844824"/>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MTA</a:t>
            </a:r>
            <a:endParaRPr lang="en-GB" altLang="ja-JP" sz="2000" b="1" dirty="0">
              <a:solidFill>
                <a:srgbClr val="E9C68F"/>
              </a:solidFill>
            </a:endParaRPr>
          </a:p>
        </p:txBody>
      </p:sp>
      <p:sp>
        <p:nvSpPr>
          <p:cNvPr id="1027" name="Rectangle 2"/>
          <p:cNvSpPr>
            <a:spLocks noGrp="1" noChangeArrowheads="1"/>
          </p:cNvSpPr>
          <p:nvPr>
            <p:ph type="title" idx="4294967295"/>
          </p:nvPr>
        </p:nvSpPr>
        <p:spPr>
          <a:xfrm>
            <a:off x="395536" y="188640"/>
            <a:ext cx="7286625" cy="858837"/>
          </a:xfrm>
        </p:spPr>
        <p:txBody>
          <a:bodyPr lIns="90000" tIns="46800" rIns="90000" bIns="46800"/>
          <a:lstStyle/>
          <a:p>
            <a:pPr algn="ctr">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dirty="0"/>
              <a:t>POP</a:t>
            </a:r>
            <a:endParaRPr lang="ja-JP" altLang="en-GB" dirty="0" smtClean="0"/>
          </a:p>
        </p:txBody>
      </p:sp>
      <p:sp>
        <p:nvSpPr>
          <p:cNvPr id="24" name="AutoShape 2"/>
          <p:cNvSpPr>
            <a:spLocks noChangeArrowheads="1"/>
          </p:cNvSpPr>
          <p:nvPr/>
        </p:nvSpPr>
        <p:spPr bwMode="auto">
          <a:xfrm>
            <a:off x="5652120" y="1484784"/>
            <a:ext cx="3491880" cy="4319116"/>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grpSp>
        <p:nvGrpSpPr>
          <p:cNvPr id="25" name="Group 21"/>
          <p:cNvGrpSpPr>
            <a:grpSpLocks/>
          </p:cNvGrpSpPr>
          <p:nvPr/>
        </p:nvGrpSpPr>
        <p:grpSpPr bwMode="auto">
          <a:xfrm>
            <a:off x="7654294" y="4103843"/>
            <a:ext cx="844550" cy="638175"/>
            <a:chOff x="295" y="204"/>
            <a:chExt cx="532" cy="402"/>
          </a:xfrm>
        </p:grpSpPr>
        <p:sp>
          <p:nvSpPr>
            <p:cNvPr id="26" name="Rectangle 22"/>
            <p:cNvSpPr>
              <a:spLocks noChangeArrowheads="1"/>
            </p:cNvSpPr>
            <p:nvPr/>
          </p:nvSpPr>
          <p:spPr bwMode="auto">
            <a:xfrm>
              <a:off x="295" y="204"/>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27" name="AutoShape 23"/>
            <p:cNvSpPr>
              <a:spLocks noChangeArrowheads="1"/>
            </p:cNvSpPr>
            <p:nvPr/>
          </p:nvSpPr>
          <p:spPr bwMode="auto">
            <a:xfrm flipV="1">
              <a:off x="295" y="204"/>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32" name="Text Box 11"/>
          <p:cNvSpPr txBox="1">
            <a:spLocks noChangeArrowheads="1"/>
          </p:cNvSpPr>
          <p:nvPr/>
        </p:nvSpPr>
        <p:spPr bwMode="auto">
          <a:xfrm>
            <a:off x="5652120" y="2996952"/>
            <a:ext cx="1800200" cy="65466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メールサーバ </a:t>
            </a:r>
            <a:r>
              <a:rPr lang="en-GB" altLang="ja-JP" sz="2000" b="1" dirty="0" smtClean="0">
                <a:solidFill>
                  <a:srgbClr val="000080"/>
                </a:solidFill>
              </a:rPr>
              <a:t>(</a:t>
            </a:r>
            <a:r>
              <a:rPr lang="ja-JP" altLang="en-US" sz="2000" b="1" dirty="0" smtClean="0">
                <a:solidFill>
                  <a:srgbClr val="000080"/>
                </a:solidFill>
              </a:rPr>
              <a:t>受信者側</a:t>
            </a:r>
            <a:r>
              <a:rPr lang="en-GB" altLang="ja-JP" sz="2000" b="1" dirty="0" smtClean="0">
                <a:solidFill>
                  <a:srgbClr val="000080"/>
                </a:solidFill>
              </a:rPr>
              <a:t>)</a:t>
            </a:r>
            <a:endParaRPr lang="en-GB" altLang="ja-JP" sz="2000" b="1" dirty="0">
              <a:solidFill>
                <a:srgbClr val="000080"/>
              </a:solidFill>
            </a:endParaRPr>
          </a:p>
        </p:txBody>
      </p:sp>
      <p:sp>
        <p:nvSpPr>
          <p:cNvPr id="43" name="Text Box 6"/>
          <p:cNvSpPr txBox="1">
            <a:spLocks noChangeArrowheads="1"/>
          </p:cNvSpPr>
          <p:nvPr/>
        </p:nvSpPr>
        <p:spPr bwMode="auto">
          <a:xfrm>
            <a:off x="6876256" y="5157192"/>
            <a:ext cx="1943100" cy="374591"/>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受信者</a:t>
            </a:r>
            <a:endParaRPr lang="en-GB" altLang="ja-JP" sz="2000" b="1" dirty="0">
              <a:solidFill>
                <a:srgbClr val="000080"/>
              </a:solidFill>
            </a:endParaRPr>
          </a:p>
        </p:txBody>
      </p:sp>
      <p:sp>
        <p:nvSpPr>
          <p:cNvPr id="46" name="Rectangle 9"/>
          <p:cNvSpPr>
            <a:spLocks noChangeArrowheads="1"/>
          </p:cNvSpPr>
          <p:nvPr/>
        </p:nvSpPr>
        <p:spPr bwMode="auto">
          <a:xfrm>
            <a:off x="395536" y="1196752"/>
            <a:ext cx="4608513" cy="4754563"/>
          </a:xfrm>
          <a:prstGeom prst="rect">
            <a:avLst/>
          </a:prstGeom>
          <a:noFill/>
          <a:ln w="9525">
            <a:noFill/>
            <a:round/>
            <a:headEnd/>
            <a:tailEnd/>
          </a:ln>
        </p:spPr>
        <p:txBody>
          <a:bodyPr lIns="90000" tIns="46800" rIns="90000" bIns="46800"/>
          <a:lstStyle/>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endParaRPr lang="en-GB" altLang="ja-JP" sz="2800" dirty="0">
              <a:latin typeface="+mn-ea"/>
              <a:ea typeface="+mn-ea"/>
            </a:endParaRPr>
          </a:p>
        </p:txBody>
      </p:sp>
      <p:sp>
        <p:nvSpPr>
          <p:cNvPr id="47"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9</a:t>
            </a:fld>
            <a:endParaRPr lang="en-US" altLang="ja-JP" dirty="0"/>
          </a:p>
        </p:txBody>
      </p:sp>
      <p:sp>
        <p:nvSpPr>
          <p:cNvPr id="2" name="正方形/長方形 1"/>
          <p:cNvSpPr/>
          <p:nvPr/>
        </p:nvSpPr>
        <p:spPr>
          <a:xfrm>
            <a:off x="370057" y="1484784"/>
            <a:ext cx="4633992" cy="2192652"/>
          </a:xfrm>
          <a:prstGeom prst="rect">
            <a:avLst/>
          </a:prstGeom>
        </p:spPr>
        <p:txBody>
          <a:bodyPr wrap="square">
            <a:spAutoFit/>
          </a:bodyPr>
          <a:lstStyle/>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altLang="ja-JP" sz="3200" dirty="0">
                <a:latin typeface="+mn-ea"/>
              </a:rPr>
              <a:t>Post Office Protocol</a:t>
            </a:r>
            <a:r>
              <a:rPr lang="ja-JP" altLang="en-US" sz="3200" dirty="0">
                <a:latin typeface="+mn-ea"/>
              </a:rPr>
              <a:t> </a:t>
            </a:r>
            <a:endParaRPr lang="en-GB" altLang="ja-JP" sz="3200" dirty="0">
              <a:latin typeface="Eras Medium ITC" pitchFamily="32" charset="0"/>
            </a:endParaRPr>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US" sz="3200" dirty="0">
                <a:latin typeface="Eras Medium ITC" pitchFamily="32" charset="0"/>
              </a:rPr>
              <a:t>標準で </a:t>
            </a:r>
            <a:r>
              <a:rPr lang="en-GB" altLang="ja-JP" sz="3200" dirty="0">
                <a:latin typeface="+mn-ea"/>
              </a:rPr>
              <a:t>110</a:t>
            </a:r>
            <a:r>
              <a:rPr lang="en-GB" altLang="ja-JP" sz="3200" dirty="0">
                <a:latin typeface="Eras Medium ITC" pitchFamily="32" charset="0"/>
              </a:rPr>
              <a:t> </a:t>
            </a:r>
            <a:r>
              <a:rPr lang="ja-JP" altLang="en-GB" sz="3200" dirty="0">
                <a:latin typeface="Eras Medium ITC" pitchFamily="32" charset="0"/>
              </a:rPr>
              <a:t>番ポート</a:t>
            </a:r>
            <a:endParaRPr lang="en-US" altLang="ja-JP" sz="3200" dirty="0">
              <a:latin typeface="Eras Medium ITC" pitchFamily="32" charset="0"/>
            </a:endParaRPr>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US" sz="3200" dirty="0">
                <a:latin typeface="Eras Medium ITC" pitchFamily="32" charset="0"/>
              </a:rPr>
              <a:t>メールサーバからメール</a:t>
            </a:r>
            <a:r>
              <a:rPr lang="ja-JP" altLang="en-US" sz="3200" dirty="0" smtClean="0">
                <a:latin typeface="Eras Medium ITC" pitchFamily="32" charset="0"/>
              </a:rPr>
              <a:t>をダウンロード</a:t>
            </a:r>
            <a:endParaRPr lang="en-US" altLang="ja-JP" sz="3200" dirty="0">
              <a:latin typeface="Eras Medium ITC" pitchFamily="32" charset="0"/>
            </a:endParaRPr>
          </a:p>
        </p:txBody>
      </p:sp>
    </p:spTree>
    <p:extLst>
      <p:ext uri="{BB962C8B-B14F-4D97-AF65-F5344CB8AC3E}">
        <p14:creationId xmlns:p14="http://schemas.microsoft.com/office/powerpoint/2010/main" val="423275269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p:cNvPicPr>
            <a:picLocks noChangeAspect="1" noChangeArrowheads="1"/>
          </p:cNvPicPr>
          <p:nvPr/>
        </p:nvPicPr>
        <p:blipFill>
          <a:blip r:embed="rId3" cstate="print"/>
          <a:srcRect/>
          <a:stretch>
            <a:fillRect/>
          </a:stretch>
        </p:blipFill>
        <p:spPr bwMode="auto">
          <a:xfrm>
            <a:off x="5940152" y="1844824"/>
            <a:ext cx="958850" cy="1223962"/>
          </a:xfrm>
          <a:prstGeom prst="rect">
            <a:avLst/>
          </a:prstGeom>
          <a:noFill/>
          <a:ln w="9525">
            <a:noFill/>
            <a:round/>
            <a:headEnd/>
            <a:tailEnd/>
          </a:ln>
        </p:spPr>
      </p:pic>
      <p:sp>
        <p:nvSpPr>
          <p:cNvPr id="44" name="AutoShape 7"/>
          <p:cNvSpPr>
            <a:spLocks noChangeArrowheads="1"/>
          </p:cNvSpPr>
          <p:nvPr/>
        </p:nvSpPr>
        <p:spPr bwMode="auto">
          <a:xfrm>
            <a:off x="4716016" y="2204864"/>
            <a:ext cx="1514475" cy="719137"/>
          </a:xfrm>
          <a:prstGeom prst="rightArrow">
            <a:avLst>
              <a:gd name="adj1" fmla="val 50000"/>
              <a:gd name="adj2" fmla="val 52649"/>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5" name="Text Box 11"/>
          <p:cNvSpPr txBox="1">
            <a:spLocks noChangeArrowheads="1"/>
          </p:cNvSpPr>
          <p:nvPr/>
        </p:nvSpPr>
        <p:spPr bwMode="auto">
          <a:xfrm>
            <a:off x="4644008" y="2348880"/>
            <a:ext cx="1466850" cy="371475"/>
          </a:xfrm>
          <a:prstGeom prst="rect">
            <a:avLst/>
          </a:prstGeom>
          <a:noFill/>
          <a:ln w="9525">
            <a:noFill/>
            <a:round/>
            <a:headEnd/>
            <a:tailEnd/>
          </a:ln>
        </p:spPr>
        <p:txBody>
          <a:bodyPr wrap="non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送信側から</a:t>
            </a:r>
          </a:p>
        </p:txBody>
      </p:sp>
      <p:pic>
        <p:nvPicPr>
          <p:cNvPr id="38" name="Picture 3"/>
          <p:cNvPicPr>
            <a:picLocks noChangeAspect="1" noChangeArrowheads="1"/>
          </p:cNvPicPr>
          <p:nvPr/>
        </p:nvPicPr>
        <p:blipFill>
          <a:blip r:embed="rId4" cstate="print"/>
          <a:srcRect/>
          <a:stretch>
            <a:fillRect/>
          </a:stretch>
        </p:blipFill>
        <p:spPr bwMode="auto">
          <a:xfrm>
            <a:off x="7308304" y="4293096"/>
            <a:ext cx="1150937" cy="831850"/>
          </a:xfrm>
          <a:prstGeom prst="rect">
            <a:avLst/>
          </a:prstGeom>
          <a:noFill/>
          <a:ln w="9525">
            <a:noFill/>
            <a:round/>
            <a:headEnd/>
            <a:tailEnd/>
          </a:ln>
        </p:spPr>
      </p:pic>
      <p:sp>
        <p:nvSpPr>
          <p:cNvPr id="39" name="AutoShape 6"/>
          <p:cNvSpPr>
            <a:spLocks noChangeArrowheads="1"/>
          </p:cNvSpPr>
          <p:nvPr/>
        </p:nvSpPr>
        <p:spPr bwMode="auto">
          <a:xfrm>
            <a:off x="6732240" y="4509120"/>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2" name="テキスト ボックス 41"/>
          <p:cNvSpPr txBox="1"/>
          <p:nvPr/>
        </p:nvSpPr>
        <p:spPr>
          <a:xfrm>
            <a:off x="6732240" y="4581128"/>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a:t>
            </a:r>
            <a:r>
              <a:rPr lang="en-US" altLang="ja-JP" sz="2000" b="1" dirty="0" smtClean="0">
                <a:solidFill>
                  <a:srgbClr val="E9C68F"/>
                </a:solidFill>
              </a:rPr>
              <a:t>U</a:t>
            </a:r>
            <a:r>
              <a:rPr lang="en-GB" altLang="ja-JP" sz="2000" b="1" dirty="0" smtClean="0">
                <a:solidFill>
                  <a:srgbClr val="E9C68F"/>
                </a:solidFill>
              </a:rPr>
              <a:t>A</a:t>
            </a:r>
            <a:endParaRPr lang="en-GB" altLang="ja-JP" sz="2000" b="1" dirty="0">
              <a:solidFill>
                <a:srgbClr val="E9C68F"/>
              </a:solidFill>
            </a:endParaRPr>
          </a:p>
        </p:txBody>
      </p:sp>
      <p:sp>
        <p:nvSpPr>
          <p:cNvPr id="35" name="下矢印 34"/>
          <p:cNvSpPr/>
          <p:nvPr/>
        </p:nvSpPr>
        <p:spPr>
          <a:xfrm>
            <a:off x="7740352" y="2276872"/>
            <a:ext cx="648072" cy="2016224"/>
          </a:xfrm>
          <a:prstGeom prst="down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7884368" y="2924944"/>
            <a:ext cx="1008112" cy="1015663"/>
          </a:xfrm>
          <a:prstGeom prst="rect">
            <a:avLst/>
          </a:prstGeom>
          <a:solidFill>
            <a:schemeClr val="accent2">
              <a:lumMod val="75000"/>
            </a:schemeClr>
          </a:solidFill>
          <a:ln w="38100">
            <a:solidFill>
              <a:srgbClr val="FF0000"/>
            </a:solidFill>
          </a:ln>
        </p:spPr>
        <p:txBody>
          <a:bodyPr wrap="square" rtlCol="0">
            <a:spAutoFit/>
          </a:bodyPr>
          <a:lstStyle/>
          <a:p>
            <a:pPr algn="ctr"/>
            <a:r>
              <a:rPr kumimoji="1" lang="en-US" altLang="ja-JP" sz="2000" dirty="0" smtClean="0">
                <a:solidFill>
                  <a:schemeClr val="bg1"/>
                </a:solidFill>
              </a:rPr>
              <a:t>POP</a:t>
            </a:r>
          </a:p>
          <a:p>
            <a:pPr algn="ctr"/>
            <a:r>
              <a:rPr kumimoji="1" lang="en-US" altLang="ja-JP" sz="2000" dirty="0" smtClean="0">
                <a:solidFill>
                  <a:schemeClr val="bg1"/>
                </a:solidFill>
              </a:rPr>
              <a:t>or</a:t>
            </a:r>
          </a:p>
          <a:p>
            <a:pPr algn="ctr"/>
            <a:r>
              <a:rPr kumimoji="1" lang="en-US" altLang="ja-JP" sz="2000" dirty="0" smtClean="0">
                <a:solidFill>
                  <a:schemeClr val="bg1"/>
                </a:solidFill>
              </a:rPr>
              <a:t>IMAP</a:t>
            </a:r>
            <a:endParaRPr kumimoji="1" lang="ja-JP" altLang="en-US" sz="2000" dirty="0">
              <a:solidFill>
                <a:schemeClr val="bg1"/>
              </a:solidFill>
            </a:endParaRPr>
          </a:p>
        </p:txBody>
      </p:sp>
      <p:sp>
        <p:nvSpPr>
          <p:cNvPr id="34" name="角丸四角形 33"/>
          <p:cNvSpPr/>
          <p:nvPr/>
        </p:nvSpPr>
        <p:spPr>
          <a:xfrm>
            <a:off x="7092280" y="1628800"/>
            <a:ext cx="1835696" cy="648072"/>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GB" b="1" dirty="0" smtClean="0">
                <a:solidFill>
                  <a:srgbClr val="E9C68F"/>
                </a:solidFill>
              </a:rPr>
              <a:t>メール</a:t>
            </a:r>
            <a:r>
              <a:rPr lang="en-GB" altLang="ja-JP" b="1" dirty="0" smtClean="0">
                <a:solidFill>
                  <a:srgbClr val="E9C68F"/>
                </a:solidFill>
              </a:rPr>
              <a:t>BOX</a:t>
            </a:r>
            <a:endParaRPr kumimoji="1" lang="en-US" altLang="ja-JP" dirty="0" smtClean="0"/>
          </a:p>
        </p:txBody>
      </p:sp>
      <p:sp>
        <p:nvSpPr>
          <p:cNvPr id="33" name="右矢印 32"/>
          <p:cNvSpPr/>
          <p:nvPr/>
        </p:nvSpPr>
        <p:spPr>
          <a:xfrm>
            <a:off x="6732240" y="1844824"/>
            <a:ext cx="648072" cy="432048"/>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AutoShape 6"/>
          <p:cNvSpPr>
            <a:spLocks noChangeArrowheads="1"/>
          </p:cNvSpPr>
          <p:nvPr/>
        </p:nvSpPr>
        <p:spPr bwMode="auto">
          <a:xfrm>
            <a:off x="5868144" y="1772816"/>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30" name="テキスト ボックス 29"/>
          <p:cNvSpPr txBox="1"/>
          <p:nvPr/>
        </p:nvSpPr>
        <p:spPr>
          <a:xfrm>
            <a:off x="5868144" y="1844824"/>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MTA</a:t>
            </a:r>
            <a:endParaRPr lang="en-GB" altLang="ja-JP" sz="2000" b="1" dirty="0">
              <a:solidFill>
                <a:srgbClr val="E9C68F"/>
              </a:solidFill>
            </a:endParaRPr>
          </a:p>
        </p:txBody>
      </p:sp>
      <p:sp>
        <p:nvSpPr>
          <p:cNvPr id="1027" name="Rectangle 2"/>
          <p:cNvSpPr>
            <a:spLocks noGrp="1" noChangeArrowheads="1"/>
          </p:cNvSpPr>
          <p:nvPr>
            <p:ph type="title" idx="4294967295"/>
          </p:nvPr>
        </p:nvSpPr>
        <p:spPr>
          <a:xfrm>
            <a:off x="395536" y="188640"/>
            <a:ext cx="7286625" cy="858837"/>
          </a:xfrm>
        </p:spPr>
        <p:txBody>
          <a:bodyPr lIns="90000" tIns="46800" rIns="90000" bIns="46800"/>
          <a:lstStyle/>
          <a:p>
            <a:pPr algn="ctr">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ja-JP" dirty="0"/>
              <a:t>IMAP</a:t>
            </a:r>
            <a:endParaRPr lang="ja-JP" altLang="en-GB" dirty="0" smtClean="0"/>
          </a:p>
        </p:txBody>
      </p:sp>
      <p:sp>
        <p:nvSpPr>
          <p:cNvPr id="24" name="AutoShape 2"/>
          <p:cNvSpPr>
            <a:spLocks noChangeArrowheads="1"/>
          </p:cNvSpPr>
          <p:nvPr/>
        </p:nvSpPr>
        <p:spPr bwMode="auto">
          <a:xfrm>
            <a:off x="5652120" y="1484784"/>
            <a:ext cx="3491880" cy="4319116"/>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grpSp>
        <p:nvGrpSpPr>
          <p:cNvPr id="25" name="Group 21"/>
          <p:cNvGrpSpPr>
            <a:grpSpLocks/>
          </p:cNvGrpSpPr>
          <p:nvPr/>
        </p:nvGrpSpPr>
        <p:grpSpPr bwMode="auto">
          <a:xfrm>
            <a:off x="7654294" y="4103843"/>
            <a:ext cx="844550" cy="638175"/>
            <a:chOff x="295" y="204"/>
            <a:chExt cx="532" cy="402"/>
          </a:xfrm>
        </p:grpSpPr>
        <p:sp>
          <p:nvSpPr>
            <p:cNvPr id="26" name="Rectangle 22"/>
            <p:cNvSpPr>
              <a:spLocks noChangeArrowheads="1"/>
            </p:cNvSpPr>
            <p:nvPr/>
          </p:nvSpPr>
          <p:spPr bwMode="auto">
            <a:xfrm>
              <a:off x="295" y="204"/>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27" name="AutoShape 23"/>
            <p:cNvSpPr>
              <a:spLocks noChangeArrowheads="1"/>
            </p:cNvSpPr>
            <p:nvPr/>
          </p:nvSpPr>
          <p:spPr bwMode="auto">
            <a:xfrm flipV="1">
              <a:off x="295" y="204"/>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32" name="Text Box 11"/>
          <p:cNvSpPr txBox="1">
            <a:spLocks noChangeArrowheads="1"/>
          </p:cNvSpPr>
          <p:nvPr/>
        </p:nvSpPr>
        <p:spPr bwMode="auto">
          <a:xfrm>
            <a:off x="5652120" y="2996952"/>
            <a:ext cx="1800200" cy="65466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メールサーバ </a:t>
            </a:r>
            <a:r>
              <a:rPr lang="en-GB" altLang="ja-JP" sz="2000" b="1" dirty="0" smtClean="0">
                <a:solidFill>
                  <a:srgbClr val="000080"/>
                </a:solidFill>
              </a:rPr>
              <a:t>(</a:t>
            </a:r>
            <a:r>
              <a:rPr lang="ja-JP" altLang="en-US" sz="2000" b="1" dirty="0" smtClean="0">
                <a:solidFill>
                  <a:srgbClr val="000080"/>
                </a:solidFill>
              </a:rPr>
              <a:t>受信者側</a:t>
            </a:r>
            <a:r>
              <a:rPr lang="en-GB" altLang="ja-JP" sz="2000" b="1" dirty="0" smtClean="0">
                <a:solidFill>
                  <a:srgbClr val="000080"/>
                </a:solidFill>
              </a:rPr>
              <a:t>)</a:t>
            </a:r>
            <a:endParaRPr lang="en-GB" altLang="ja-JP" sz="2000" b="1" dirty="0">
              <a:solidFill>
                <a:srgbClr val="000080"/>
              </a:solidFill>
            </a:endParaRPr>
          </a:p>
        </p:txBody>
      </p:sp>
      <p:sp>
        <p:nvSpPr>
          <p:cNvPr id="43" name="Text Box 6"/>
          <p:cNvSpPr txBox="1">
            <a:spLocks noChangeArrowheads="1"/>
          </p:cNvSpPr>
          <p:nvPr/>
        </p:nvSpPr>
        <p:spPr bwMode="auto">
          <a:xfrm>
            <a:off x="6876256" y="5157192"/>
            <a:ext cx="1943100" cy="374591"/>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受信者</a:t>
            </a:r>
            <a:endParaRPr lang="en-GB" altLang="ja-JP" sz="2000" b="1" dirty="0">
              <a:solidFill>
                <a:srgbClr val="000080"/>
              </a:solidFill>
            </a:endParaRPr>
          </a:p>
        </p:txBody>
      </p:sp>
      <p:sp>
        <p:nvSpPr>
          <p:cNvPr id="46" name="Rectangle 9"/>
          <p:cNvSpPr>
            <a:spLocks noChangeArrowheads="1"/>
          </p:cNvSpPr>
          <p:nvPr/>
        </p:nvSpPr>
        <p:spPr bwMode="auto">
          <a:xfrm>
            <a:off x="395536" y="1196752"/>
            <a:ext cx="4608513" cy="4754563"/>
          </a:xfrm>
          <a:prstGeom prst="rect">
            <a:avLst/>
          </a:prstGeom>
          <a:noFill/>
          <a:ln w="9525">
            <a:noFill/>
            <a:round/>
            <a:headEnd/>
            <a:tailEnd/>
          </a:ln>
        </p:spPr>
        <p:txBody>
          <a:bodyPr lIns="90000" tIns="46800" rIns="90000" bIns="46800"/>
          <a:lstStyle/>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endParaRPr lang="en-GB" altLang="ja-JP" sz="2800" dirty="0">
              <a:latin typeface="+mn-ea"/>
              <a:ea typeface="+mn-ea"/>
            </a:endParaRPr>
          </a:p>
        </p:txBody>
      </p:sp>
      <p:sp>
        <p:nvSpPr>
          <p:cNvPr id="47"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10</a:t>
            </a:fld>
            <a:endParaRPr lang="en-US" altLang="ja-JP" dirty="0"/>
          </a:p>
        </p:txBody>
      </p:sp>
      <p:sp>
        <p:nvSpPr>
          <p:cNvPr id="2" name="正方形/長方形 1"/>
          <p:cNvSpPr/>
          <p:nvPr/>
        </p:nvSpPr>
        <p:spPr>
          <a:xfrm>
            <a:off x="395536" y="1124744"/>
            <a:ext cx="4320480" cy="4587218"/>
          </a:xfrm>
          <a:prstGeom prst="rect">
            <a:avLst/>
          </a:prstGeom>
        </p:spPr>
        <p:txBody>
          <a:bodyPr wrap="square">
            <a:spAutoFit/>
          </a:bodyPr>
          <a:lstStyle/>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altLang="ja-JP" sz="3200" dirty="0">
                <a:latin typeface="+mn-ea"/>
              </a:rPr>
              <a:t>Internet Message Access Protocol</a:t>
            </a:r>
            <a:endParaRPr lang="en-GB" altLang="ja-JP" sz="3200" dirty="0">
              <a:latin typeface="Eras Medium ITC" pitchFamily="32" charset="0"/>
            </a:endParaRPr>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US" sz="3200" dirty="0">
                <a:latin typeface="Eras Medium ITC" pitchFamily="32" charset="0"/>
              </a:rPr>
              <a:t>標準で </a:t>
            </a:r>
            <a:r>
              <a:rPr lang="en-GB" altLang="ja-JP" sz="3200" dirty="0">
                <a:latin typeface="+mn-ea"/>
              </a:rPr>
              <a:t>143</a:t>
            </a:r>
            <a:r>
              <a:rPr lang="en-GB" altLang="ja-JP" sz="3200" dirty="0">
                <a:latin typeface="Eras Medium ITC" pitchFamily="32" charset="0"/>
              </a:rPr>
              <a:t> </a:t>
            </a:r>
            <a:r>
              <a:rPr lang="ja-JP" altLang="en-GB" sz="3200" dirty="0">
                <a:latin typeface="Eras Medium ITC" pitchFamily="32" charset="0"/>
              </a:rPr>
              <a:t>番ポート</a:t>
            </a:r>
            <a:endParaRPr lang="en-US" altLang="ja-JP" sz="3200" dirty="0">
              <a:latin typeface="Eras Medium ITC" pitchFamily="32" charset="0"/>
            </a:endParaRPr>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US" sz="3200" dirty="0"/>
              <a:t>メールサーバにメールを置いたまま、</a:t>
            </a:r>
            <a:r>
              <a:rPr lang="ja-JP" altLang="en-US" sz="3200" dirty="0" smtClean="0"/>
              <a:t>メール一覧を表示</a:t>
            </a:r>
            <a:endParaRPr lang="en-US" altLang="ja-JP" sz="3200" dirty="0"/>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US" sz="3200" dirty="0"/>
              <a:t>複数の </a:t>
            </a:r>
            <a:r>
              <a:rPr lang="en-US" altLang="ja-JP" sz="3200" dirty="0">
                <a:latin typeface="+mn-ea"/>
              </a:rPr>
              <a:t>PC</a:t>
            </a:r>
            <a:r>
              <a:rPr lang="en-US" altLang="ja-JP" sz="3200" dirty="0"/>
              <a:t> </a:t>
            </a:r>
            <a:r>
              <a:rPr lang="ja-JP" altLang="en-US" sz="3200" dirty="0"/>
              <a:t>で同じように使うことができる</a:t>
            </a:r>
            <a:r>
              <a:rPr lang="en-US" altLang="ja-JP" sz="3200" dirty="0"/>
              <a:t>(</a:t>
            </a:r>
            <a:r>
              <a:rPr lang="ja-JP" altLang="en-US" sz="3200" dirty="0"/>
              <a:t>未読</a:t>
            </a:r>
            <a:r>
              <a:rPr lang="en-US" altLang="ja-JP" sz="3200" dirty="0"/>
              <a:t>, </a:t>
            </a:r>
            <a:r>
              <a:rPr lang="ja-JP" altLang="en-US" sz="3200" dirty="0"/>
              <a:t>既読など</a:t>
            </a:r>
            <a:r>
              <a:rPr lang="en-US" altLang="ja-JP" sz="3200" dirty="0"/>
              <a:t>)</a:t>
            </a:r>
          </a:p>
        </p:txBody>
      </p:sp>
    </p:spTree>
    <p:extLst>
      <p:ext uri="{BB962C8B-B14F-4D97-AF65-F5344CB8AC3E}">
        <p14:creationId xmlns:p14="http://schemas.microsoft.com/office/powerpoint/2010/main" val="216911491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雲 40"/>
          <p:cNvSpPr/>
          <p:nvPr/>
        </p:nvSpPr>
        <p:spPr bwMode="auto">
          <a:xfrm>
            <a:off x="3131840" y="1988840"/>
            <a:ext cx="2736304" cy="2304256"/>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83000"/>
              </a:lnSpc>
              <a:spcBef>
                <a:spcPct val="0"/>
              </a:spcBef>
              <a:spcAft>
                <a:spcPct val="0"/>
              </a:spcAft>
              <a:buClr>
                <a:srgbClr val="000000"/>
              </a:buClr>
              <a:buSzPct val="100000"/>
              <a:buFont typeface="Arial" charset="0"/>
              <a:buNone/>
              <a:tabLst/>
            </a:pPr>
            <a:endParaRPr kumimoji="0" lang="ja-JP" altLang="en-US" sz="1800" b="0" i="0" u="none" strike="noStrike" cap="none" normalizeH="0" baseline="0" smtClean="0">
              <a:ln>
                <a:noFill/>
              </a:ln>
              <a:solidFill>
                <a:schemeClr val="bg1"/>
              </a:solidFill>
              <a:effectLst/>
              <a:latin typeface="Arial" charset="0"/>
              <a:ea typeface="ＭＳ Ｐゴシック" pitchFamily="48" charset="-128"/>
            </a:endParaRPr>
          </a:p>
        </p:txBody>
      </p:sp>
      <p:sp>
        <p:nvSpPr>
          <p:cNvPr id="1027" name="Rectangle 2"/>
          <p:cNvSpPr>
            <a:spLocks noGrp="1" noChangeArrowheads="1"/>
          </p:cNvSpPr>
          <p:nvPr>
            <p:ph type="title" idx="4294967295"/>
          </p:nvPr>
        </p:nvSpPr>
        <p:spPr>
          <a:xfrm>
            <a:off x="395536" y="188640"/>
            <a:ext cx="7286625" cy="858837"/>
          </a:xfrm>
        </p:spPr>
        <p:txBody>
          <a:bodyPr lIns="90000" tIns="46800" rIns="90000" bIns="46800"/>
          <a:lstStyle/>
          <a:p>
            <a:pPr algn="ctr" eaLnBrk="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メール配送の流れ</a:t>
            </a:r>
            <a:r>
              <a:rPr lang="ja-JP" altLang="en-US" dirty="0"/>
              <a:t>まとめ</a:t>
            </a:r>
            <a:endParaRPr lang="ja-JP" altLang="en-GB" dirty="0" smtClean="0"/>
          </a:p>
        </p:txBody>
      </p:sp>
      <p:pic>
        <p:nvPicPr>
          <p:cNvPr id="1028" name="Picture 3"/>
          <p:cNvPicPr>
            <a:picLocks noChangeAspect="1" noChangeArrowheads="1"/>
          </p:cNvPicPr>
          <p:nvPr/>
        </p:nvPicPr>
        <p:blipFill>
          <a:blip r:embed="rId3" cstate="print"/>
          <a:srcRect/>
          <a:stretch>
            <a:fillRect/>
          </a:stretch>
        </p:blipFill>
        <p:spPr bwMode="auto">
          <a:xfrm>
            <a:off x="611188" y="4437063"/>
            <a:ext cx="1584325" cy="1189037"/>
          </a:xfrm>
          <a:prstGeom prst="rect">
            <a:avLst/>
          </a:prstGeom>
          <a:noFill/>
          <a:ln w="9525">
            <a:noFill/>
            <a:round/>
            <a:headEnd/>
            <a:tailEnd/>
          </a:ln>
        </p:spPr>
      </p:pic>
      <p:sp>
        <p:nvSpPr>
          <p:cNvPr id="1029" name="AutoShape 4"/>
          <p:cNvSpPr>
            <a:spLocks noChangeArrowheads="1"/>
          </p:cNvSpPr>
          <p:nvPr/>
        </p:nvSpPr>
        <p:spPr bwMode="auto">
          <a:xfrm>
            <a:off x="466725" y="1773238"/>
            <a:ext cx="2735263" cy="4175125"/>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pic>
        <p:nvPicPr>
          <p:cNvPr id="1030" name="Picture 5"/>
          <p:cNvPicPr>
            <a:picLocks noChangeAspect="1" noChangeArrowheads="1"/>
          </p:cNvPicPr>
          <p:nvPr/>
        </p:nvPicPr>
        <p:blipFill>
          <a:blip r:embed="rId4" cstate="print"/>
          <a:srcRect/>
          <a:stretch>
            <a:fillRect/>
          </a:stretch>
        </p:blipFill>
        <p:spPr bwMode="auto">
          <a:xfrm>
            <a:off x="1689100" y="1990725"/>
            <a:ext cx="993775" cy="1155700"/>
          </a:xfrm>
          <a:prstGeom prst="rect">
            <a:avLst/>
          </a:prstGeom>
          <a:noFill/>
          <a:ln w="9525">
            <a:noFill/>
            <a:round/>
            <a:headEnd/>
            <a:tailEnd/>
          </a:ln>
        </p:spPr>
      </p:pic>
      <p:sp>
        <p:nvSpPr>
          <p:cNvPr id="1031" name="AutoShape 6"/>
          <p:cNvSpPr>
            <a:spLocks noChangeArrowheads="1"/>
          </p:cNvSpPr>
          <p:nvPr/>
        </p:nvSpPr>
        <p:spPr bwMode="auto">
          <a:xfrm>
            <a:off x="5722938" y="1700213"/>
            <a:ext cx="2735262" cy="4175125"/>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pic>
        <p:nvPicPr>
          <p:cNvPr id="1032" name="Picture 7"/>
          <p:cNvPicPr>
            <a:picLocks noChangeAspect="1" noChangeArrowheads="1"/>
          </p:cNvPicPr>
          <p:nvPr/>
        </p:nvPicPr>
        <p:blipFill>
          <a:blip r:embed="rId5" cstate="print"/>
          <a:srcRect/>
          <a:stretch>
            <a:fillRect/>
          </a:stretch>
        </p:blipFill>
        <p:spPr bwMode="auto">
          <a:xfrm>
            <a:off x="7236296" y="4437112"/>
            <a:ext cx="1150938" cy="831850"/>
          </a:xfrm>
          <a:prstGeom prst="rect">
            <a:avLst/>
          </a:prstGeom>
          <a:noFill/>
          <a:ln w="9525">
            <a:noFill/>
            <a:round/>
            <a:headEnd/>
            <a:tailEnd/>
          </a:ln>
        </p:spPr>
      </p:pic>
      <p:pic>
        <p:nvPicPr>
          <p:cNvPr id="1033" name="Picture 8"/>
          <p:cNvPicPr>
            <a:picLocks noChangeAspect="1" noChangeArrowheads="1"/>
          </p:cNvPicPr>
          <p:nvPr/>
        </p:nvPicPr>
        <p:blipFill>
          <a:blip r:embed="rId6" cstate="print"/>
          <a:srcRect/>
          <a:stretch>
            <a:fillRect/>
          </a:stretch>
        </p:blipFill>
        <p:spPr bwMode="auto">
          <a:xfrm>
            <a:off x="6157913" y="1916113"/>
            <a:ext cx="958850" cy="1223962"/>
          </a:xfrm>
          <a:prstGeom prst="rect">
            <a:avLst/>
          </a:prstGeom>
          <a:noFill/>
          <a:ln w="9525">
            <a:noFill/>
            <a:round/>
            <a:headEnd/>
            <a:tailEnd/>
          </a:ln>
        </p:spPr>
      </p:pic>
      <p:sp>
        <p:nvSpPr>
          <p:cNvPr id="1034" name="Text Box 9"/>
          <p:cNvSpPr txBox="1">
            <a:spLocks noChangeArrowheads="1"/>
          </p:cNvSpPr>
          <p:nvPr/>
        </p:nvSpPr>
        <p:spPr bwMode="auto">
          <a:xfrm>
            <a:off x="1258888" y="1268413"/>
            <a:ext cx="1223962" cy="427037"/>
          </a:xfrm>
          <a:prstGeom prst="rect">
            <a:avLst/>
          </a:prstGeom>
          <a:noFill/>
          <a:ln w="9525">
            <a:noFill/>
            <a:round/>
            <a:headEnd/>
            <a:tailEnd/>
          </a:ln>
        </p:spPr>
        <p:txBody>
          <a:bodyPr lIns="90000" tIns="46800" rIns="90000" bIns="46800">
            <a:spAutoFit/>
          </a:bodyPr>
          <a:lstStyle/>
          <a:p>
            <a:pP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400" b="1" dirty="0">
                <a:solidFill>
                  <a:srgbClr val="990099"/>
                </a:solidFill>
              </a:rPr>
              <a:t>送信側</a:t>
            </a:r>
          </a:p>
        </p:txBody>
      </p:sp>
      <p:sp>
        <p:nvSpPr>
          <p:cNvPr id="1035" name="Text Box 10"/>
          <p:cNvSpPr txBox="1">
            <a:spLocks noChangeArrowheads="1"/>
          </p:cNvSpPr>
          <p:nvPr/>
        </p:nvSpPr>
        <p:spPr bwMode="auto">
          <a:xfrm>
            <a:off x="6588125" y="1196975"/>
            <a:ext cx="1223963" cy="427038"/>
          </a:xfrm>
          <a:prstGeom prst="rect">
            <a:avLst/>
          </a:prstGeom>
          <a:noFill/>
          <a:ln w="9525">
            <a:noFill/>
            <a:round/>
            <a:headEnd/>
            <a:tailEnd/>
          </a:ln>
        </p:spPr>
        <p:txBody>
          <a:bodyPr lIns="90000" tIns="46800" rIns="90000" bIns="46800">
            <a:spAutoFit/>
          </a:bodyPr>
          <a:lstStyle/>
          <a:p>
            <a:pP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400" b="1">
                <a:solidFill>
                  <a:srgbClr val="990099"/>
                </a:solidFill>
              </a:rPr>
              <a:t>受信側</a:t>
            </a:r>
          </a:p>
        </p:txBody>
      </p:sp>
      <p:sp>
        <p:nvSpPr>
          <p:cNvPr id="1036" name="Text Box 11"/>
          <p:cNvSpPr txBox="1">
            <a:spLocks noChangeArrowheads="1"/>
          </p:cNvSpPr>
          <p:nvPr/>
        </p:nvSpPr>
        <p:spPr bwMode="auto">
          <a:xfrm>
            <a:off x="1331640" y="3068960"/>
            <a:ext cx="1800200" cy="65466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メールサーバ </a:t>
            </a:r>
            <a:r>
              <a:rPr lang="en-GB" altLang="ja-JP" sz="2000" b="1" dirty="0" smtClean="0">
                <a:solidFill>
                  <a:srgbClr val="000080"/>
                </a:solidFill>
              </a:rPr>
              <a:t>(</a:t>
            </a:r>
            <a:r>
              <a:rPr lang="ja-JP" altLang="en-US" sz="2000" b="1" dirty="0" smtClean="0">
                <a:solidFill>
                  <a:srgbClr val="000080"/>
                </a:solidFill>
              </a:rPr>
              <a:t>送信者側</a:t>
            </a:r>
            <a:r>
              <a:rPr lang="en-GB" altLang="ja-JP" sz="2000" b="1" dirty="0" smtClean="0">
                <a:solidFill>
                  <a:srgbClr val="000080"/>
                </a:solidFill>
              </a:rPr>
              <a:t>)</a:t>
            </a:r>
            <a:endParaRPr lang="en-GB" altLang="ja-JP" sz="2000" b="1" dirty="0">
              <a:solidFill>
                <a:srgbClr val="000080"/>
              </a:solidFill>
            </a:endParaRPr>
          </a:p>
        </p:txBody>
      </p:sp>
      <p:sp>
        <p:nvSpPr>
          <p:cNvPr id="1038" name="Text Box 13"/>
          <p:cNvSpPr txBox="1">
            <a:spLocks noChangeArrowheads="1"/>
          </p:cNvSpPr>
          <p:nvPr/>
        </p:nvSpPr>
        <p:spPr bwMode="auto">
          <a:xfrm>
            <a:off x="611560" y="5589240"/>
            <a:ext cx="2520206" cy="374591"/>
          </a:xfrm>
          <a:prstGeom prst="rect">
            <a:avLst/>
          </a:prstGeom>
          <a:noFill/>
          <a:ln w="9525">
            <a:noFill/>
            <a:round/>
            <a:headEnd/>
            <a:tailEnd/>
          </a:ln>
        </p:spPr>
        <p:txBody>
          <a:bodyPr wrap="square" lIns="90000" tIns="46800" rIns="90000" bIns="46800">
            <a:spAutoFit/>
          </a:bodyPr>
          <a:lstStyle/>
          <a:p>
            <a:pP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   送信者</a:t>
            </a:r>
            <a:endParaRPr lang="en-GB" altLang="ja-JP" sz="2000" b="1" dirty="0">
              <a:solidFill>
                <a:srgbClr val="000080"/>
              </a:solidFill>
            </a:endParaRPr>
          </a:p>
        </p:txBody>
      </p:sp>
      <p:sp>
        <p:nvSpPr>
          <p:cNvPr id="1039" name="Text Box 14"/>
          <p:cNvSpPr txBox="1">
            <a:spLocks noChangeArrowheads="1"/>
          </p:cNvSpPr>
          <p:nvPr/>
        </p:nvSpPr>
        <p:spPr bwMode="auto">
          <a:xfrm>
            <a:off x="5796136" y="5301208"/>
            <a:ext cx="2554982" cy="374591"/>
          </a:xfrm>
          <a:prstGeom prst="rect">
            <a:avLst/>
          </a:prstGeom>
          <a:noFill/>
          <a:ln w="9525">
            <a:noFill/>
            <a:round/>
            <a:headEnd/>
            <a:tailEnd/>
          </a:ln>
        </p:spPr>
        <p:txBody>
          <a:bodyPr wrap="square" lIns="90000" tIns="46800" rIns="90000" bIns="46800">
            <a:spAutoFit/>
          </a:bodyPr>
          <a:lstStyle/>
          <a:p>
            <a:pP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                        受信者</a:t>
            </a:r>
            <a:endParaRPr lang="en-GB" altLang="ja-JP" sz="2000" b="1" dirty="0">
              <a:solidFill>
                <a:srgbClr val="000080"/>
              </a:solidFill>
            </a:endParaRPr>
          </a:p>
        </p:txBody>
      </p:sp>
      <p:sp>
        <p:nvSpPr>
          <p:cNvPr id="10255" name="AutoShape 15"/>
          <p:cNvSpPr>
            <a:spLocks noChangeArrowheads="1"/>
          </p:cNvSpPr>
          <p:nvPr/>
        </p:nvSpPr>
        <p:spPr bwMode="auto">
          <a:xfrm>
            <a:off x="682625" y="2060575"/>
            <a:ext cx="792163" cy="2520950"/>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6" name="AutoShape 16"/>
          <p:cNvSpPr>
            <a:spLocks noChangeArrowheads="1"/>
          </p:cNvSpPr>
          <p:nvPr/>
        </p:nvSpPr>
        <p:spPr bwMode="auto">
          <a:xfrm>
            <a:off x="2771775" y="2276475"/>
            <a:ext cx="647700"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7" name="AutoShape 17"/>
          <p:cNvSpPr>
            <a:spLocks noChangeArrowheads="1"/>
          </p:cNvSpPr>
          <p:nvPr/>
        </p:nvSpPr>
        <p:spPr bwMode="auto">
          <a:xfrm>
            <a:off x="5580063" y="2276475"/>
            <a:ext cx="650875"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8" name="AutoShape 18"/>
          <p:cNvSpPr>
            <a:spLocks noChangeArrowheads="1"/>
          </p:cNvSpPr>
          <p:nvPr/>
        </p:nvSpPr>
        <p:spPr bwMode="auto">
          <a:xfrm rot="5400000">
            <a:off x="6702426" y="2887662"/>
            <a:ext cx="2087562" cy="1008063"/>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9" name="Text Box 19"/>
          <p:cNvSpPr txBox="1">
            <a:spLocks noChangeArrowheads="1"/>
          </p:cNvSpPr>
          <p:nvPr/>
        </p:nvSpPr>
        <p:spPr bwMode="auto">
          <a:xfrm>
            <a:off x="3203849" y="2564904"/>
            <a:ext cx="2592288" cy="1008112"/>
          </a:xfrm>
          <a:prstGeom prst="rect">
            <a:avLst/>
          </a:prstGeom>
          <a:noFill/>
          <a:ln w="9525">
            <a:noFill/>
            <a:round/>
            <a:headEnd/>
            <a:tailEnd/>
          </a:ln>
          <a:effectLst/>
        </p:spPr>
        <p:txBody>
          <a:bodyPr wrap="none"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ja-JP" altLang="en-US" sz="2500" b="1" dirty="0" smtClean="0">
                <a:solidFill>
                  <a:schemeClr val="tx1">
                    <a:lumMod val="95000"/>
                    <a:lumOff val="5000"/>
                  </a:schemeClr>
                </a:solidFill>
                <a:effectLst>
                  <a:outerShdw blurRad="38100" dist="38100" dir="2700000" algn="tl">
                    <a:srgbClr val="C0C0C0"/>
                  </a:outerShdw>
                </a:effectLst>
              </a:rPr>
              <a:t>ネットワーク</a:t>
            </a:r>
            <a:endParaRPr lang="en-US" altLang="ja-JP" sz="2500" b="1" dirty="0" smtClean="0">
              <a:solidFill>
                <a:schemeClr val="tx1">
                  <a:lumMod val="95000"/>
                  <a:lumOff val="5000"/>
                </a:schemeClr>
              </a:solidFill>
              <a:effectLst>
                <a:outerShdw blurRad="38100" dist="38100" dir="2700000" algn="tl">
                  <a:srgbClr val="C0C0C0"/>
                </a:outerShdw>
              </a:effectLst>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smtClean="0">
                <a:solidFill>
                  <a:schemeClr val="tx1">
                    <a:lumMod val="95000"/>
                    <a:lumOff val="5000"/>
                  </a:schemeClr>
                </a:solidFill>
                <a:effectLst>
                  <a:outerShdw blurRad="38100" dist="38100" dir="2700000" algn="tl">
                    <a:srgbClr val="C0C0C0"/>
                  </a:outerShdw>
                </a:effectLst>
              </a:rPr>
              <a:t>を介してメールを</a:t>
            </a:r>
            <a:endParaRPr lang="en-GB" sz="2500" b="1" dirty="0">
              <a:solidFill>
                <a:schemeClr val="tx1">
                  <a:lumMod val="95000"/>
                  <a:lumOff val="5000"/>
                </a:schemeClr>
              </a:solidFill>
              <a:effectLst>
                <a:outerShdw blurRad="38100" dist="38100" dir="2700000" algn="tl">
                  <a:srgbClr val="C0C0C0"/>
                </a:outerShdw>
              </a:effectLst>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a:solidFill>
                  <a:schemeClr val="tx1">
                    <a:lumMod val="95000"/>
                    <a:lumOff val="5000"/>
                  </a:schemeClr>
                </a:solidFill>
                <a:effectLst>
                  <a:outerShdw blurRad="38100" dist="38100" dir="2700000" algn="tl">
                    <a:srgbClr val="C0C0C0"/>
                  </a:outerShdw>
                </a:effectLst>
              </a:rPr>
              <a:t>受信側のサーバへ</a:t>
            </a:r>
            <a:endParaRPr lang="en-GB" sz="2500" b="1" dirty="0">
              <a:solidFill>
                <a:schemeClr val="tx1">
                  <a:lumMod val="95000"/>
                  <a:lumOff val="5000"/>
                </a:schemeClr>
              </a:solidFill>
              <a:effectLst>
                <a:outerShdw blurRad="38100" dist="38100" dir="2700000" algn="tl">
                  <a:srgbClr val="C0C0C0"/>
                </a:outerShdw>
              </a:effectLst>
            </a:endParaRPr>
          </a:p>
        </p:txBody>
      </p:sp>
      <p:grpSp>
        <p:nvGrpSpPr>
          <p:cNvPr id="3" name="Group 24"/>
          <p:cNvGrpSpPr>
            <a:grpSpLocks/>
          </p:cNvGrpSpPr>
          <p:nvPr/>
        </p:nvGrpSpPr>
        <p:grpSpPr bwMode="auto">
          <a:xfrm>
            <a:off x="468313" y="4581525"/>
            <a:ext cx="844550" cy="641350"/>
            <a:chOff x="306" y="2901"/>
            <a:chExt cx="532" cy="404"/>
          </a:xfrm>
        </p:grpSpPr>
        <p:sp>
          <p:nvSpPr>
            <p:cNvPr id="1048" name="Rectangle 25"/>
            <p:cNvSpPr>
              <a:spLocks noChangeArrowheads="1"/>
            </p:cNvSpPr>
            <p:nvPr/>
          </p:nvSpPr>
          <p:spPr bwMode="auto">
            <a:xfrm>
              <a:off x="306" y="2903"/>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1049" name="AutoShape 26"/>
            <p:cNvSpPr>
              <a:spLocks noChangeArrowheads="1"/>
            </p:cNvSpPr>
            <p:nvPr/>
          </p:nvSpPr>
          <p:spPr bwMode="auto">
            <a:xfrm flipV="1">
              <a:off x="306" y="2901"/>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40" name="Text Box 11"/>
          <p:cNvSpPr txBox="1">
            <a:spLocks noChangeArrowheads="1"/>
          </p:cNvSpPr>
          <p:nvPr/>
        </p:nvSpPr>
        <p:spPr bwMode="auto">
          <a:xfrm>
            <a:off x="5868144" y="3068960"/>
            <a:ext cx="1728192" cy="65466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メールサーバ </a:t>
            </a:r>
            <a:r>
              <a:rPr lang="en-GB" altLang="ja-JP" sz="2000" b="1" dirty="0" smtClean="0">
                <a:solidFill>
                  <a:srgbClr val="000080"/>
                </a:solidFill>
              </a:rPr>
              <a:t>(</a:t>
            </a:r>
            <a:r>
              <a:rPr lang="ja-JP" altLang="en-US" sz="2000" b="1" dirty="0" smtClean="0">
                <a:solidFill>
                  <a:srgbClr val="000080"/>
                </a:solidFill>
              </a:rPr>
              <a:t>受信者側</a:t>
            </a:r>
            <a:r>
              <a:rPr lang="en-GB" altLang="ja-JP" sz="2000" b="1" dirty="0" smtClean="0">
                <a:solidFill>
                  <a:srgbClr val="000080"/>
                </a:solidFill>
              </a:rPr>
              <a:t>)</a:t>
            </a:r>
            <a:endParaRPr lang="en-GB" altLang="ja-JP" sz="2000" b="1" dirty="0">
              <a:solidFill>
                <a:srgbClr val="000080"/>
              </a:solidFill>
            </a:endParaRPr>
          </a:p>
        </p:txBody>
      </p:sp>
      <p:sp>
        <p:nvSpPr>
          <p:cNvPr id="24"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11</a:t>
            </a:fld>
            <a:endParaRPr lang="en-US" altLang="ja-JP" dirty="0"/>
          </a:p>
        </p:txBody>
      </p:sp>
      <p:sp>
        <p:nvSpPr>
          <p:cNvPr id="42" name="AutoShape 6"/>
          <p:cNvSpPr>
            <a:spLocks noChangeArrowheads="1"/>
          </p:cNvSpPr>
          <p:nvPr/>
        </p:nvSpPr>
        <p:spPr bwMode="auto">
          <a:xfrm>
            <a:off x="2033054" y="4748772"/>
            <a:ext cx="899591" cy="576063"/>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r>
              <a:rPr lang="en-US" altLang="ja-JP" b="1" dirty="0" smtClean="0">
                <a:solidFill>
                  <a:srgbClr val="FFFF00"/>
                </a:solidFill>
              </a:rPr>
              <a:t>MUA</a:t>
            </a:r>
            <a:endParaRPr lang="ja-JP" altLang="en-US" b="1" dirty="0">
              <a:solidFill>
                <a:srgbClr val="FFFF00"/>
              </a:solidFill>
            </a:endParaRPr>
          </a:p>
        </p:txBody>
      </p:sp>
      <p:sp>
        <p:nvSpPr>
          <p:cNvPr id="43" name="AutoShape 6"/>
          <p:cNvSpPr>
            <a:spLocks noChangeArrowheads="1"/>
          </p:cNvSpPr>
          <p:nvPr/>
        </p:nvSpPr>
        <p:spPr bwMode="auto">
          <a:xfrm>
            <a:off x="357001" y="3321050"/>
            <a:ext cx="1068761" cy="576063"/>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r>
              <a:rPr lang="en-US" altLang="ja-JP" b="1" dirty="0" smtClean="0">
                <a:solidFill>
                  <a:srgbClr val="FFFF00"/>
                </a:solidFill>
              </a:rPr>
              <a:t>SMTP</a:t>
            </a:r>
          </a:p>
        </p:txBody>
      </p:sp>
      <p:sp>
        <p:nvSpPr>
          <p:cNvPr id="44" name="AutoShape 6"/>
          <p:cNvSpPr>
            <a:spLocks noChangeArrowheads="1"/>
          </p:cNvSpPr>
          <p:nvPr/>
        </p:nvSpPr>
        <p:spPr bwMode="auto">
          <a:xfrm>
            <a:off x="2667607" y="1781769"/>
            <a:ext cx="1068761" cy="576063"/>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r>
              <a:rPr lang="en-US" altLang="ja-JP" b="1" dirty="0" smtClean="0">
                <a:solidFill>
                  <a:srgbClr val="FFFF00"/>
                </a:solidFill>
              </a:rPr>
              <a:t>SMTP</a:t>
            </a:r>
          </a:p>
        </p:txBody>
      </p:sp>
      <p:sp>
        <p:nvSpPr>
          <p:cNvPr id="45" name="AutoShape 6"/>
          <p:cNvSpPr>
            <a:spLocks noChangeArrowheads="1"/>
          </p:cNvSpPr>
          <p:nvPr/>
        </p:nvSpPr>
        <p:spPr bwMode="auto">
          <a:xfrm>
            <a:off x="5188557" y="1788833"/>
            <a:ext cx="1068761" cy="576063"/>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r>
              <a:rPr lang="en-US" altLang="ja-JP" b="1" dirty="0" smtClean="0">
                <a:solidFill>
                  <a:srgbClr val="FFFF00"/>
                </a:solidFill>
              </a:rPr>
              <a:t>SMTP</a:t>
            </a:r>
          </a:p>
        </p:txBody>
      </p:sp>
      <p:sp>
        <p:nvSpPr>
          <p:cNvPr id="47" name="AutoShape 6"/>
          <p:cNvSpPr>
            <a:spLocks noChangeArrowheads="1"/>
          </p:cNvSpPr>
          <p:nvPr/>
        </p:nvSpPr>
        <p:spPr bwMode="auto">
          <a:xfrm>
            <a:off x="1239304" y="1695231"/>
            <a:ext cx="899591" cy="576063"/>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r>
              <a:rPr lang="en-US" altLang="ja-JP" b="1" dirty="0" smtClean="0">
                <a:solidFill>
                  <a:srgbClr val="FFFF00"/>
                </a:solidFill>
              </a:rPr>
              <a:t>MTA</a:t>
            </a:r>
            <a:endParaRPr lang="ja-JP" altLang="en-US" b="1" dirty="0">
              <a:solidFill>
                <a:srgbClr val="FFFF00"/>
              </a:solidFill>
            </a:endParaRPr>
          </a:p>
        </p:txBody>
      </p:sp>
      <p:sp>
        <p:nvSpPr>
          <p:cNvPr id="48" name="AutoShape 6"/>
          <p:cNvSpPr>
            <a:spLocks noChangeArrowheads="1"/>
          </p:cNvSpPr>
          <p:nvPr/>
        </p:nvSpPr>
        <p:spPr bwMode="auto">
          <a:xfrm>
            <a:off x="6760115" y="1702693"/>
            <a:ext cx="899591" cy="576063"/>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r>
              <a:rPr lang="en-US" altLang="ja-JP" b="1" dirty="0" smtClean="0">
                <a:solidFill>
                  <a:srgbClr val="FFFF00"/>
                </a:solidFill>
              </a:rPr>
              <a:t>MTA</a:t>
            </a:r>
            <a:endParaRPr lang="ja-JP" altLang="en-US" b="1" dirty="0">
              <a:solidFill>
                <a:srgbClr val="FFFF00"/>
              </a:solidFill>
            </a:endParaRPr>
          </a:p>
        </p:txBody>
      </p:sp>
      <p:sp>
        <p:nvSpPr>
          <p:cNvPr id="49" name="AutoShape 6"/>
          <p:cNvSpPr>
            <a:spLocks noChangeArrowheads="1"/>
          </p:cNvSpPr>
          <p:nvPr/>
        </p:nvSpPr>
        <p:spPr bwMode="auto">
          <a:xfrm>
            <a:off x="7505572" y="3068960"/>
            <a:ext cx="899591" cy="1055502"/>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lgn="ctr">
              <a:defRPr/>
            </a:pPr>
            <a:r>
              <a:rPr lang="en-US" altLang="ja-JP" b="1" dirty="0" smtClean="0">
                <a:solidFill>
                  <a:srgbClr val="FFFF00"/>
                </a:solidFill>
              </a:rPr>
              <a:t>POP</a:t>
            </a:r>
          </a:p>
          <a:p>
            <a:pPr algn="ctr">
              <a:defRPr/>
            </a:pPr>
            <a:r>
              <a:rPr lang="en-US" altLang="ja-JP" b="1" dirty="0" smtClean="0">
                <a:solidFill>
                  <a:srgbClr val="FFFF00"/>
                </a:solidFill>
              </a:rPr>
              <a:t>or</a:t>
            </a:r>
          </a:p>
          <a:p>
            <a:pPr algn="ctr">
              <a:defRPr/>
            </a:pPr>
            <a:r>
              <a:rPr lang="en-US" altLang="ja-JP" b="1" dirty="0">
                <a:solidFill>
                  <a:srgbClr val="FFFF00"/>
                </a:solidFill>
              </a:rPr>
              <a:t>IMAP</a:t>
            </a:r>
            <a:endParaRPr lang="ja-JP" altLang="en-US" b="1" dirty="0">
              <a:solidFill>
                <a:srgbClr val="FFFF00"/>
              </a:solidFill>
            </a:endParaRPr>
          </a:p>
        </p:txBody>
      </p:sp>
      <p:sp>
        <p:nvSpPr>
          <p:cNvPr id="50" name="AutoShape 6"/>
          <p:cNvSpPr>
            <a:spLocks noChangeArrowheads="1"/>
          </p:cNvSpPr>
          <p:nvPr/>
        </p:nvSpPr>
        <p:spPr bwMode="auto">
          <a:xfrm>
            <a:off x="6230938" y="4750541"/>
            <a:ext cx="899591" cy="576063"/>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r>
              <a:rPr lang="en-US" altLang="ja-JP" b="1" dirty="0" smtClean="0">
                <a:solidFill>
                  <a:srgbClr val="FFFF00"/>
                </a:solidFill>
              </a:rPr>
              <a:t>MUA</a:t>
            </a:r>
            <a:endParaRPr lang="ja-JP" altLang="en-US" b="1" dirty="0">
              <a:solidFill>
                <a:srgbClr val="FFFF00"/>
              </a:solidFill>
            </a:endParaRPr>
          </a:p>
        </p:txBody>
      </p:sp>
    </p:spTree>
    <p:extLst>
      <p:ext uri="{BB962C8B-B14F-4D97-AF65-F5344CB8AC3E}">
        <p14:creationId xmlns:p14="http://schemas.microsoft.com/office/powerpoint/2010/main" val="26430562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255"/>
                                        </p:tgtEl>
                                        <p:attrNameLst>
                                          <p:attrName>style.visibility</p:attrName>
                                        </p:attrNameLst>
                                      </p:cBhvr>
                                      <p:to>
                                        <p:strVal val="visible"/>
                                      </p:to>
                                    </p:set>
                                    <p:animEffect transition="in" filter="wipe(down)">
                                      <p:cBhvr>
                                        <p:cTn id="12" dur="500"/>
                                        <p:tgtEl>
                                          <p:spTgt spid="10255"/>
                                        </p:tgtEl>
                                      </p:cBhvr>
                                    </p:animEffect>
                                  </p:childTnLst>
                                </p:cTn>
                              </p:par>
                            </p:childTnLst>
                          </p:cTn>
                        </p:par>
                        <p:par>
                          <p:cTn id="13" fill="hold">
                            <p:stCondLst>
                              <p:cond delay="500"/>
                            </p:stCondLst>
                            <p:childTnLst>
                              <p:par>
                                <p:cTn id="14" presetID="57" presetClass="path" accel="50000" decel="50000" fill="hold" nodeType="afterEffect">
                                  <p:stCondLst>
                                    <p:cond delay="0"/>
                                  </p:stCondLst>
                                  <p:childTnLst>
                                    <p:animMotion origin="layout" path="M 4.16667E-6 0.00023 L 4.16667E-6 -0.16486 C 4.16667E-6 -0.23885 0.04583 -0.32994 0.08316 -0.32994 L 0.16632 -0.32994 " rAng="0" ptsTypes="FfFF">
                                      <p:cBhvr>
                                        <p:cTn id="15" dur="2000" fill="hold"/>
                                        <p:tgtEl>
                                          <p:spTgt spid="3"/>
                                        </p:tgtEl>
                                      </p:cBhvr>
                                      <p:rCtr x="8300" y="-16500"/>
                                    </p:animMotion>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0256"/>
                                        </p:tgtEl>
                                        <p:attrNameLst>
                                          <p:attrName>style.visibility</p:attrName>
                                        </p:attrNameLst>
                                      </p:cBhvr>
                                      <p:to>
                                        <p:strVal val="visible"/>
                                      </p:to>
                                    </p:set>
                                    <p:animEffect transition="in" filter="wipe(left)">
                                      <p:cBhvr>
                                        <p:cTn id="20" dur="500"/>
                                        <p:tgtEl>
                                          <p:spTgt spid="10256"/>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strips(downLeft)">
                                      <p:cBhvr>
                                        <p:cTn id="23" dur="500"/>
                                        <p:tgtEl>
                                          <p:spTgt spid="41"/>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0259"/>
                                        </p:tgtEl>
                                        <p:attrNameLst>
                                          <p:attrName>style.visibility</p:attrName>
                                        </p:attrNameLst>
                                      </p:cBhvr>
                                      <p:to>
                                        <p:strVal val="visible"/>
                                      </p:to>
                                    </p:set>
                                    <p:animEffect transition="in" filter="wipe(down)">
                                      <p:cBhvr>
                                        <p:cTn id="26" dur="500"/>
                                        <p:tgtEl>
                                          <p:spTgt spid="10259"/>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0257"/>
                                        </p:tgtEl>
                                        <p:attrNameLst>
                                          <p:attrName>style.visibility</p:attrName>
                                        </p:attrNameLst>
                                      </p:cBhvr>
                                      <p:to>
                                        <p:strVal val="visible"/>
                                      </p:to>
                                    </p:set>
                                    <p:animEffect transition="in" filter="wipe(left)">
                                      <p:cBhvr>
                                        <p:cTn id="29" dur="500"/>
                                        <p:tgtEl>
                                          <p:spTgt spid="10257"/>
                                        </p:tgtEl>
                                      </p:cBhvr>
                                    </p:animEffect>
                                  </p:childTnLst>
                                </p:cTn>
                              </p:par>
                            </p:childTnLst>
                          </p:cTn>
                        </p:par>
                        <p:par>
                          <p:cTn id="30" fill="hold">
                            <p:stCondLst>
                              <p:cond delay="500"/>
                            </p:stCondLst>
                            <p:childTnLst>
                              <p:par>
                                <p:cTn id="31" presetID="63" presetClass="path" accel="50000" decel="50000" fill="hold" nodeType="afterEffect">
                                  <p:stCondLst>
                                    <p:cond delay="0"/>
                                  </p:stCondLst>
                                  <p:childTnLst>
                                    <p:animMotion origin="layout" path="M 0.16632 -0.32994 L 0.63888 -0.34035 " rAng="0" ptsTypes="AA">
                                      <p:cBhvr>
                                        <p:cTn id="32" dur="2000" fill="hold"/>
                                        <p:tgtEl>
                                          <p:spTgt spid="3"/>
                                        </p:tgtEl>
                                      </p:cBhvr>
                                      <p:rCtr x="23600" y="-500"/>
                                    </p:animMotion>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0258"/>
                                        </p:tgtEl>
                                        <p:attrNameLst>
                                          <p:attrName>style.visibility</p:attrName>
                                        </p:attrNameLst>
                                      </p:cBhvr>
                                      <p:to>
                                        <p:strVal val="visible"/>
                                      </p:to>
                                    </p:set>
                                    <p:animEffect transition="in" filter="wipe(up)">
                                      <p:cBhvr>
                                        <p:cTn id="37" dur="500"/>
                                        <p:tgtEl>
                                          <p:spTgt spid="10258"/>
                                        </p:tgtEl>
                                      </p:cBhvr>
                                    </p:animEffect>
                                  </p:childTnLst>
                                </p:cTn>
                              </p:par>
                            </p:childTnLst>
                          </p:cTn>
                        </p:par>
                        <p:par>
                          <p:cTn id="38" fill="hold">
                            <p:stCondLst>
                              <p:cond delay="500"/>
                            </p:stCondLst>
                            <p:childTnLst>
                              <p:par>
                                <p:cTn id="39" presetID="50" presetClass="path" accel="50000" decel="50000" fill="hold" nodeType="afterEffect">
                                  <p:stCondLst>
                                    <p:cond delay="0"/>
                                  </p:stCondLst>
                                  <p:childTnLst>
                                    <p:animMotion origin="layout" path="M 0.63888 -0.34035 L 0.70972 -0.34035 C 0.74149 -0.34035 0.78073 -0.2622 0.78073 -0.19908 L 0.78073 -0.05711 " rAng="0" ptsTypes="FfFF">
                                      <p:cBhvr>
                                        <p:cTn id="40" dur="2000" fill="hold"/>
                                        <p:tgtEl>
                                          <p:spTgt spid="3"/>
                                        </p:tgtEl>
                                      </p:cBhvr>
                                      <p:rCtr x="7100" y="142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10255" grpId="0" animBg="1"/>
      <p:bldP spid="10256" grpId="0" animBg="1"/>
      <p:bldP spid="10257" grpId="0" animBg="1"/>
      <p:bldP spid="10258" grpId="0" animBg="1"/>
      <p:bldP spid="1025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556792"/>
            <a:ext cx="9324528" cy="1872208"/>
          </a:xfrm>
        </p:spPr>
        <p:txBody>
          <a:bodyPr/>
          <a:lstStyle/>
          <a:p>
            <a:r>
              <a:rPr lang="ja-JP" altLang="en-US" dirty="0" smtClean="0"/>
              <a:t> </a:t>
            </a:r>
            <a:r>
              <a:rPr lang="en-US" altLang="ja-JP" dirty="0" err="1" smtClean="0"/>
              <a:t>epMail</a:t>
            </a:r>
            <a:r>
              <a:rPr lang="en-US" altLang="ja-JP" dirty="0" smtClean="0"/>
              <a:t> </a:t>
            </a:r>
            <a:r>
              <a:rPr lang="ja-JP" altLang="en-US" dirty="0" smtClean="0"/>
              <a:t>サーバの</a:t>
            </a:r>
            <a:r>
              <a:rPr lang="ja-JP" altLang="en-US" dirty="0"/>
              <a:t>近況</a:t>
            </a:r>
            <a:endParaRPr lang="ja-JP" altLang="ja-JP" dirty="0"/>
          </a:p>
        </p:txBody>
      </p:sp>
      <p:sp>
        <p:nvSpPr>
          <p:cNvPr id="2051" name="Rectangle 3"/>
          <p:cNvSpPr>
            <a:spLocks noGrp="1" noChangeArrowheads="1"/>
          </p:cNvSpPr>
          <p:nvPr>
            <p:ph type="subTitle" idx="1"/>
          </p:nvPr>
        </p:nvSpPr>
        <p:spPr>
          <a:xfrm>
            <a:off x="1403648" y="3356992"/>
            <a:ext cx="6400800" cy="1512168"/>
          </a:xfrm>
        </p:spPr>
        <p:txBody>
          <a:bodyPr/>
          <a:lstStyle/>
          <a:p>
            <a:endParaRPr lang="ja-JP" altLang="ja-JP" dirty="0"/>
          </a:p>
        </p:txBody>
      </p:sp>
      <p:sp>
        <p:nvSpPr>
          <p:cNvPr id="4" name="スライド番号プレースホルダ 5"/>
          <p:cNvSpPr>
            <a:spLocks noGrp="1"/>
          </p:cNvSpPr>
          <p:nvPr>
            <p:ph type="sldNum" sz="quarter" idx="4294967295"/>
          </p:nvPr>
        </p:nvSpPr>
        <p:spPr>
          <a:xfrm>
            <a:off x="7059488" y="6453336"/>
            <a:ext cx="1905000" cy="228600"/>
          </a:xfrm>
          <a:prstGeom prst="rect">
            <a:avLst/>
          </a:prstGeom>
        </p:spPr>
        <p:txBody>
          <a:bodyPr/>
          <a:lstStyle/>
          <a:p>
            <a:fld id="{F30C0B90-4634-4C58-97BF-C83CF7289530}" type="slidenum">
              <a:rPr lang="en-US" altLang="ja-JP" sz="1400" smtClean="0"/>
              <a:pPr/>
              <a:t>12</a:t>
            </a:fld>
            <a:endParaRPr lang="en-US" altLang="ja-JP" sz="1400" dirty="0"/>
          </a:p>
        </p:txBody>
      </p:sp>
    </p:spTree>
    <p:extLst>
      <p:ext uri="{BB962C8B-B14F-4D97-AF65-F5344CB8AC3E}">
        <p14:creationId xmlns:p14="http://schemas.microsoft.com/office/powerpoint/2010/main" val="469818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smtClean="0"/>
              <a:t>2014/12/12 </a:t>
            </a:r>
            <a:r>
              <a:rPr lang="ja-JP" altLang="en-US" dirty="0" smtClean="0"/>
              <a:t>現在の</a:t>
            </a:r>
            <a:r>
              <a:rPr lang="en-US" altLang="ja-JP" dirty="0" err="1" smtClean="0"/>
              <a:t>epMail</a:t>
            </a:r>
            <a:r>
              <a:rPr lang="ja-JP" altLang="en-US" dirty="0" smtClean="0"/>
              <a:t>サーバ</a:t>
            </a:r>
            <a:endParaRPr kumimoji="1" lang="ja-JP" altLang="en-US" dirty="0"/>
          </a:p>
        </p:txBody>
      </p:sp>
      <p:sp>
        <p:nvSpPr>
          <p:cNvPr id="3" name="コンテンツ プレースホルダ 2"/>
          <p:cNvSpPr>
            <a:spLocks noGrp="1"/>
          </p:cNvSpPr>
          <p:nvPr>
            <p:ph idx="1"/>
          </p:nvPr>
        </p:nvSpPr>
        <p:spPr>
          <a:xfrm>
            <a:off x="179512" y="1219200"/>
            <a:ext cx="8856984" cy="4876800"/>
          </a:xfrm>
        </p:spPr>
        <p:txBody>
          <a:bodyPr/>
          <a:lstStyle/>
          <a:p>
            <a:r>
              <a:rPr lang="ja-JP" altLang="en-US" dirty="0" smtClean="0"/>
              <a:t>ホスト名</a:t>
            </a:r>
            <a:r>
              <a:rPr lang="en-US" altLang="ja-JP" dirty="0" smtClean="0"/>
              <a:t>:</a:t>
            </a:r>
            <a:br>
              <a:rPr lang="en-US" altLang="ja-JP" dirty="0" smtClean="0"/>
            </a:br>
            <a:r>
              <a:rPr lang="en-US" altLang="ja-JP" dirty="0" smtClean="0"/>
              <a:t>- </a:t>
            </a:r>
            <a:r>
              <a:rPr lang="ja-JP" altLang="en-US" dirty="0" smtClean="0"/>
              <a:t>本機</a:t>
            </a:r>
            <a:r>
              <a:rPr lang="en-US" altLang="ja-JP" dirty="0" smtClean="0"/>
              <a:t>:</a:t>
            </a:r>
            <a:r>
              <a:rPr lang="ja-JP" altLang="en-US" dirty="0" smtClean="0"/>
              <a:t> </a:t>
            </a:r>
            <a:r>
              <a:rPr lang="en-US" altLang="ja-JP" dirty="0" smtClean="0"/>
              <a:t>grey</a:t>
            </a:r>
            <a:r>
              <a:rPr lang="ja-JP" altLang="en-US" dirty="0" smtClean="0"/>
              <a:t> </a:t>
            </a:r>
            <a:r>
              <a:rPr lang="en-US" altLang="ja-JP" dirty="0" smtClean="0"/>
              <a:t>(2014/10/17-</a:t>
            </a:r>
            <a:r>
              <a:rPr lang="ja-JP" altLang="en-US" dirty="0" smtClean="0"/>
              <a:t> 多田作成</a:t>
            </a:r>
            <a:r>
              <a:rPr lang="en-US" altLang="ja-JP" dirty="0" smtClean="0"/>
              <a:t>)</a:t>
            </a:r>
            <a:br>
              <a:rPr lang="en-US" altLang="ja-JP" dirty="0" smtClean="0"/>
            </a:br>
            <a:r>
              <a:rPr lang="en-US" altLang="ja-JP" dirty="0" smtClean="0"/>
              <a:t>- </a:t>
            </a:r>
            <a:r>
              <a:rPr lang="ja-JP" altLang="en-US" dirty="0" smtClean="0"/>
              <a:t>予備機</a:t>
            </a:r>
            <a:r>
              <a:rPr lang="en-US" altLang="ja-JP" dirty="0" smtClean="0"/>
              <a:t>:</a:t>
            </a:r>
            <a:r>
              <a:rPr lang="ja-JP" altLang="en-US" dirty="0" smtClean="0"/>
              <a:t> </a:t>
            </a:r>
            <a:r>
              <a:rPr lang="en-US" altLang="ja-JP" dirty="0" err="1" smtClean="0"/>
              <a:t>usuzumi</a:t>
            </a:r>
            <a:r>
              <a:rPr lang="ja-JP" altLang="en-US" dirty="0" smtClean="0"/>
              <a:t> </a:t>
            </a:r>
            <a:r>
              <a:rPr lang="en-US" altLang="ja-JP" dirty="0" smtClean="0"/>
              <a:t>(2012/10/12 </a:t>
            </a:r>
            <a:r>
              <a:rPr lang="ja-JP" altLang="en-US" dirty="0"/>
              <a:t>三上</a:t>
            </a:r>
            <a:r>
              <a:rPr lang="ja-JP" altLang="en-US" dirty="0" smtClean="0"/>
              <a:t>作成</a:t>
            </a:r>
            <a:r>
              <a:rPr lang="en-US" altLang="ja-JP" dirty="0" smtClean="0"/>
              <a:t>)</a:t>
            </a:r>
            <a:endParaRPr kumimoji="1" lang="en-US" altLang="ja-JP" dirty="0" smtClean="0"/>
          </a:p>
          <a:p>
            <a:r>
              <a:rPr kumimoji="1" lang="en-US" altLang="ja-JP" dirty="0" smtClean="0"/>
              <a:t>MTA </a:t>
            </a:r>
            <a:r>
              <a:rPr lang="en-US" altLang="ja-JP" dirty="0" smtClean="0"/>
              <a:t>:</a:t>
            </a:r>
            <a:r>
              <a:rPr lang="ja-JP" altLang="en-US" dirty="0" smtClean="0"/>
              <a:t> </a:t>
            </a:r>
            <a:r>
              <a:rPr lang="en-US" altLang="ja-JP" dirty="0" err="1" smtClean="0"/>
              <a:t>qmail</a:t>
            </a:r>
            <a:endParaRPr lang="en-US" altLang="ja-JP" dirty="0" smtClean="0"/>
          </a:p>
          <a:p>
            <a:r>
              <a:rPr kumimoji="1" lang="en-US" altLang="ja-JP" dirty="0" smtClean="0"/>
              <a:t>POP</a:t>
            </a:r>
            <a:r>
              <a:rPr kumimoji="1" lang="ja-JP" altLang="en-US" dirty="0" smtClean="0"/>
              <a:t>サーバ</a:t>
            </a:r>
            <a:r>
              <a:rPr kumimoji="1" lang="en-US" altLang="ja-JP" dirty="0" smtClean="0"/>
              <a:t> :</a:t>
            </a:r>
            <a:r>
              <a:rPr kumimoji="1" lang="ja-JP" altLang="en-US" dirty="0" smtClean="0"/>
              <a:t> </a:t>
            </a:r>
            <a:r>
              <a:rPr lang="en-US" altLang="ja-JP" dirty="0" err="1" smtClean="0"/>
              <a:t>qmail</a:t>
            </a:r>
            <a:r>
              <a:rPr kumimoji="1" lang="ja-JP" altLang="en-US" dirty="0" smtClean="0"/>
              <a:t> </a:t>
            </a:r>
            <a:r>
              <a:rPr kumimoji="1" lang="en-US" altLang="ja-JP" dirty="0" smtClean="0"/>
              <a:t>(SSL</a:t>
            </a:r>
            <a:r>
              <a:rPr kumimoji="1" lang="ja-JP" altLang="en-US" dirty="0" smtClean="0"/>
              <a:t> 対応</a:t>
            </a:r>
            <a:r>
              <a:rPr kumimoji="1" lang="en-US" altLang="ja-JP" dirty="0" smtClean="0"/>
              <a:t>) </a:t>
            </a:r>
          </a:p>
          <a:p>
            <a:r>
              <a:rPr lang="en-US" altLang="ja-JP" dirty="0" smtClean="0"/>
              <a:t>IMAP</a:t>
            </a:r>
            <a:r>
              <a:rPr lang="ja-JP" altLang="en-US" dirty="0" smtClean="0"/>
              <a:t>サーバ </a:t>
            </a:r>
            <a:r>
              <a:rPr lang="en-US" altLang="ja-JP" dirty="0" smtClean="0"/>
              <a:t>:</a:t>
            </a:r>
            <a:r>
              <a:rPr lang="ja-JP" altLang="en-US" dirty="0" smtClean="0"/>
              <a:t> </a:t>
            </a:r>
            <a:r>
              <a:rPr lang="en-US" altLang="ja-JP" dirty="0" smtClean="0"/>
              <a:t>Dovecot</a:t>
            </a:r>
            <a:r>
              <a:rPr lang="ja-JP" altLang="en-US" dirty="0" smtClean="0"/>
              <a:t> </a:t>
            </a:r>
            <a:r>
              <a:rPr lang="en-US" altLang="ja-JP" dirty="0" smtClean="0"/>
              <a:t>(SSL</a:t>
            </a:r>
            <a:r>
              <a:rPr lang="ja-JP" altLang="en-US" dirty="0" smtClean="0"/>
              <a:t> 対応</a:t>
            </a:r>
            <a:r>
              <a:rPr lang="en-US" altLang="ja-JP" dirty="0" smtClean="0"/>
              <a:t>)</a:t>
            </a:r>
          </a:p>
          <a:p>
            <a:r>
              <a:rPr kumimoji="1" lang="en-US" altLang="ja-JP" dirty="0" smtClean="0"/>
              <a:t>SMTP</a:t>
            </a:r>
            <a:r>
              <a:rPr kumimoji="1" lang="ja-JP" altLang="en-US" dirty="0" smtClean="0"/>
              <a:t>サーバ </a:t>
            </a:r>
            <a:r>
              <a:rPr kumimoji="1" lang="en-US" altLang="ja-JP" dirty="0" smtClean="0"/>
              <a:t>:</a:t>
            </a:r>
            <a:r>
              <a:rPr kumimoji="1" lang="ja-JP" altLang="en-US" dirty="0" smtClean="0"/>
              <a:t> </a:t>
            </a:r>
            <a:r>
              <a:rPr lang="en-US" altLang="ja-JP" dirty="0" err="1"/>
              <a:t>qmail</a:t>
            </a:r>
            <a:r>
              <a:rPr kumimoji="1" lang="ja-JP" altLang="en-US" dirty="0" smtClean="0"/>
              <a:t> </a:t>
            </a:r>
            <a:r>
              <a:rPr kumimoji="1" lang="en-US" altLang="ja-JP" dirty="0" smtClean="0"/>
              <a:t>(SSL</a:t>
            </a:r>
            <a:r>
              <a:rPr kumimoji="1" lang="ja-JP" altLang="en-US" dirty="0" smtClean="0"/>
              <a:t> 非対応 → </a:t>
            </a:r>
            <a:r>
              <a:rPr kumimoji="1" lang="ja-JP" altLang="en-US" dirty="0" smtClean="0">
                <a:solidFill>
                  <a:srgbClr val="FF0000"/>
                </a:solidFill>
              </a:rPr>
              <a:t>対応 </a:t>
            </a:r>
            <a:r>
              <a:rPr kumimoji="1" lang="en-US" altLang="ja-JP" dirty="0" smtClean="0"/>
              <a:t>)</a:t>
            </a:r>
            <a:endParaRPr kumimoji="1" lang="ja-JP" altLang="en-US" dirty="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13</a:t>
            </a:fld>
            <a:endParaRPr lang="en-US" altLang="ja-JP"/>
          </a:p>
        </p:txBody>
      </p:sp>
      <p:sp>
        <p:nvSpPr>
          <p:cNvPr id="5" name="テキスト ボックス 4"/>
          <p:cNvSpPr txBox="1"/>
          <p:nvPr/>
        </p:nvSpPr>
        <p:spPr>
          <a:xfrm>
            <a:off x="1979712" y="5325878"/>
            <a:ext cx="5040560" cy="584775"/>
          </a:xfrm>
          <a:prstGeom prst="rect">
            <a:avLst/>
          </a:prstGeom>
          <a:solidFill>
            <a:srgbClr val="FFFF00"/>
          </a:solidFill>
        </p:spPr>
        <p:txBody>
          <a:bodyPr wrap="square" rtlCol="0">
            <a:spAutoFit/>
          </a:bodyPr>
          <a:lstStyle/>
          <a:p>
            <a:pPr algn="ctr"/>
            <a:r>
              <a:rPr lang="en-US" altLang="ja-JP" sz="3200" dirty="0" err="1" smtClean="0">
                <a:solidFill>
                  <a:srgbClr val="FF0000"/>
                </a:solidFill>
              </a:rPr>
              <a:t>epMail</a:t>
            </a:r>
            <a:r>
              <a:rPr lang="en-US" altLang="ja-JP" sz="3200" dirty="0" smtClean="0">
                <a:solidFill>
                  <a:srgbClr val="FF0000"/>
                </a:solidFill>
              </a:rPr>
              <a:t> </a:t>
            </a:r>
            <a:r>
              <a:rPr lang="ja-JP" altLang="en-US" sz="3200" dirty="0" smtClean="0">
                <a:solidFill>
                  <a:srgbClr val="FF0000"/>
                </a:solidFill>
              </a:rPr>
              <a:t>サーバ</a:t>
            </a:r>
            <a:r>
              <a:rPr lang="en-US" altLang="ja-JP" sz="3200" dirty="0" smtClean="0">
                <a:solidFill>
                  <a:srgbClr val="FF0000"/>
                </a:solidFill>
              </a:rPr>
              <a:t>SSL </a:t>
            </a:r>
            <a:r>
              <a:rPr lang="ja-JP" altLang="en-US" sz="3200" dirty="0">
                <a:solidFill>
                  <a:srgbClr val="FF0000"/>
                </a:solidFill>
              </a:rPr>
              <a:t>対応化</a:t>
            </a:r>
            <a:r>
              <a:rPr lang="en-US" altLang="ja-JP" sz="3200" dirty="0" smtClean="0">
                <a:solidFill>
                  <a:srgbClr val="FF0000"/>
                </a:solidFill>
              </a:rPr>
              <a:t>!!</a:t>
            </a:r>
            <a:endParaRPr kumimoji="1" lang="ja-JP" altLang="en-US" sz="3200" dirty="0">
              <a:solidFill>
                <a:srgbClr val="FF0000"/>
              </a:solidFill>
            </a:endParaRPr>
          </a:p>
        </p:txBody>
      </p:sp>
    </p:spTree>
    <p:extLst>
      <p:ext uri="{BB962C8B-B14F-4D97-AF65-F5344CB8AC3E}">
        <p14:creationId xmlns:p14="http://schemas.microsoft.com/office/powerpoint/2010/main" val="2287340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SSL</a:t>
            </a:r>
            <a:endParaRPr kumimoji="1" lang="ja-JP" altLang="en-US" dirty="0"/>
          </a:p>
        </p:txBody>
      </p:sp>
      <p:sp>
        <p:nvSpPr>
          <p:cNvPr id="3" name="コンテンツ プレースホルダ 2"/>
          <p:cNvSpPr>
            <a:spLocks noGrp="1"/>
          </p:cNvSpPr>
          <p:nvPr>
            <p:ph idx="1"/>
          </p:nvPr>
        </p:nvSpPr>
        <p:spPr>
          <a:xfrm>
            <a:off x="251520" y="1219200"/>
            <a:ext cx="8892480" cy="5378152"/>
          </a:xfrm>
        </p:spPr>
        <p:txBody>
          <a:bodyPr/>
          <a:lstStyle/>
          <a:p>
            <a:r>
              <a:rPr lang="en-US" altLang="ja-JP" dirty="0" smtClean="0"/>
              <a:t>SSL</a:t>
            </a:r>
            <a:r>
              <a:rPr lang="ja-JP" altLang="en-US" dirty="0" smtClean="0"/>
              <a:t> </a:t>
            </a:r>
            <a:r>
              <a:rPr lang="en-US" altLang="ja-JP" dirty="0" smtClean="0"/>
              <a:t>(Secure Socket layer)</a:t>
            </a:r>
          </a:p>
          <a:p>
            <a:pPr lvl="1"/>
            <a:r>
              <a:rPr lang="ja-JP" altLang="en-US" dirty="0"/>
              <a:t>ネットワーク</a:t>
            </a:r>
            <a:r>
              <a:rPr lang="ja-JP" altLang="en-US" dirty="0" smtClean="0"/>
              <a:t>上で情報を暗号化するプロトコル</a:t>
            </a:r>
            <a:endParaRPr lang="en-US" altLang="ja-JP" dirty="0" smtClean="0"/>
          </a:p>
          <a:p>
            <a:pPr marL="457200" lvl="1" indent="0">
              <a:buNone/>
            </a:pPr>
            <a:r>
              <a:rPr lang="en-US" altLang="ja-JP" dirty="0"/>
              <a:t>HTTP</a:t>
            </a:r>
            <a:r>
              <a:rPr lang="ja-JP" altLang="en-US" dirty="0" smtClean="0"/>
              <a:t> → </a:t>
            </a:r>
            <a:r>
              <a:rPr lang="en-US" altLang="ja-JP" dirty="0"/>
              <a:t>HTTP</a:t>
            </a:r>
            <a:r>
              <a:rPr lang="ja-JP" altLang="en-US" dirty="0" smtClean="0"/>
              <a:t> </a:t>
            </a:r>
            <a:r>
              <a:rPr lang="en-US" altLang="ja-JP" dirty="0" smtClean="0"/>
              <a:t>over SSL(HTTPs),</a:t>
            </a:r>
            <a:r>
              <a:rPr lang="ja-JP" altLang="en-US" dirty="0" smtClean="0"/>
              <a:t> </a:t>
            </a:r>
            <a:r>
              <a:rPr lang="en-US" altLang="ja-JP" dirty="0" smtClean="0"/>
              <a:t>SMTP</a:t>
            </a:r>
            <a:r>
              <a:rPr lang="ja-JP" altLang="en-US" dirty="0" smtClean="0"/>
              <a:t> → </a:t>
            </a:r>
            <a:r>
              <a:rPr lang="en-US" altLang="ja-JP" dirty="0" smtClean="0"/>
              <a:t>SMTPs</a:t>
            </a:r>
          </a:p>
          <a:p>
            <a:pPr marL="457200" lvl="1" indent="0">
              <a:buNone/>
            </a:pPr>
            <a:r>
              <a:rPr lang="en-US" altLang="ja-JP" dirty="0" smtClean="0"/>
              <a:t>POP/IMAP </a:t>
            </a:r>
            <a:r>
              <a:rPr lang="ja-JP" altLang="en-US" dirty="0" smtClean="0"/>
              <a:t>→ </a:t>
            </a:r>
            <a:r>
              <a:rPr lang="en-US" altLang="ja-JP" dirty="0" smtClean="0"/>
              <a:t>POP/IMAP over SSL (POPs/IMAPs) </a:t>
            </a:r>
            <a:endParaRPr lang="en-US" altLang="ja-JP" dirty="0"/>
          </a:p>
          <a:p>
            <a:endParaRPr lang="en-US" altLang="ja-JP" dirty="0" smtClean="0"/>
          </a:p>
          <a:p>
            <a:r>
              <a:rPr lang="ja-JP" altLang="en-US" dirty="0" smtClean="0"/>
              <a:t>メールサーバにおける</a:t>
            </a:r>
            <a:r>
              <a:rPr lang="en-US" altLang="ja-JP" dirty="0" smtClean="0"/>
              <a:t>SSL</a:t>
            </a:r>
          </a:p>
          <a:p>
            <a:pPr lvl="1"/>
            <a:r>
              <a:rPr lang="en-US" altLang="ja-JP" dirty="0" smtClean="0"/>
              <a:t>SMTPs &amp;</a:t>
            </a:r>
            <a:r>
              <a:rPr lang="ja-JP" altLang="en-US" dirty="0" smtClean="0"/>
              <a:t> </a:t>
            </a:r>
            <a:r>
              <a:rPr lang="en-US" altLang="ja-JP" dirty="0" smtClean="0"/>
              <a:t>POPs/IMAPs </a:t>
            </a:r>
          </a:p>
          <a:p>
            <a:pPr marL="457200" lvl="1" indent="0">
              <a:buNone/>
            </a:pPr>
            <a:r>
              <a:rPr lang="en-US" altLang="ja-JP" dirty="0"/>
              <a:t>	</a:t>
            </a:r>
            <a:r>
              <a:rPr lang="ja-JP" altLang="en-US" dirty="0" smtClean="0"/>
              <a:t>送信</a:t>
            </a:r>
            <a:r>
              <a:rPr lang="ja-JP" altLang="en-US" dirty="0"/>
              <a:t>・</a:t>
            </a:r>
            <a:r>
              <a:rPr lang="ja-JP" altLang="en-US" dirty="0" smtClean="0"/>
              <a:t>受信</a:t>
            </a:r>
            <a:r>
              <a:rPr lang="ja-JP" altLang="en-US" dirty="0"/>
              <a:t>時の</a:t>
            </a:r>
            <a:r>
              <a:rPr lang="ja-JP" altLang="en-US" dirty="0" smtClean="0"/>
              <a:t>メール一覧・本文の暗号化</a:t>
            </a:r>
            <a:endParaRPr lang="en-US" altLang="ja-JP" dirty="0" smtClean="0"/>
          </a:p>
          <a:p>
            <a:pPr marL="457200" lvl="1" indent="0">
              <a:buNone/>
            </a:pPr>
            <a:r>
              <a:rPr lang="en-US" altLang="ja-JP" dirty="0"/>
              <a:t>	</a:t>
            </a:r>
            <a:r>
              <a:rPr lang="ja-JP" altLang="en-US" dirty="0"/>
              <a:t>メール取り出しのためのパスワードの暗号化</a:t>
            </a:r>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14</a:t>
            </a:fld>
            <a:endParaRPr lang="en-US" altLang="ja-JP"/>
          </a:p>
        </p:txBody>
      </p:sp>
    </p:spTree>
    <p:extLst>
      <p:ext uri="{BB962C8B-B14F-4D97-AF65-F5344CB8AC3E}">
        <p14:creationId xmlns:p14="http://schemas.microsoft.com/office/powerpoint/2010/main" val="2222675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SSL </a:t>
            </a:r>
            <a:r>
              <a:rPr kumimoji="1" lang="ja-JP" altLang="en-US" dirty="0" smtClean="0"/>
              <a:t>導入に至るまで</a:t>
            </a:r>
            <a:endParaRPr kumimoji="1" lang="ja-JP" altLang="en-US" dirty="0"/>
          </a:p>
        </p:txBody>
      </p:sp>
      <p:sp>
        <p:nvSpPr>
          <p:cNvPr id="3" name="コンテンツ プレースホルダ 2"/>
          <p:cNvSpPr>
            <a:spLocks noGrp="1"/>
          </p:cNvSpPr>
          <p:nvPr>
            <p:ph idx="1"/>
          </p:nvPr>
        </p:nvSpPr>
        <p:spPr>
          <a:xfrm>
            <a:off x="107504" y="1219200"/>
            <a:ext cx="9036496" cy="5638800"/>
          </a:xfrm>
        </p:spPr>
        <p:txBody>
          <a:bodyPr/>
          <a:lstStyle/>
          <a:p>
            <a:r>
              <a:rPr lang="en-US" altLang="ja-JP" dirty="0" smtClean="0"/>
              <a:t>2011</a:t>
            </a:r>
            <a:r>
              <a:rPr lang="ja-JP" altLang="en-US" dirty="0" smtClean="0"/>
              <a:t>年度までの</a:t>
            </a:r>
            <a:r>
              <a:rPr lang="en-US" altLang="ja-JP" dirty="0" err="1" smtClean="0"/>
              <a:t>epMail</a:t>
            </a:r>
            <a:r>
              <a:rPr lang="ja-JP" altLang="en-US" dirty="0" smtClean="0"/>
              <a:t>サーバ</a:t>
            </a:r>
            <a:endParaRPr lang="en-US" altLang="ja-JP" dirty="0"/>
          </a:p>
          <a:p>
            <a:pPr lvl="1"/>
            <a:r>
              <a:rPr lang="en-US" altLang="ja-JP" dirty="0" smtClean="0"/>
              <a:t>SMTP </a:t>
            </a:r>
            <a:r>
              <a:rPr lang="ja-JP" altLang="en-US" dirty="0"/>
              <a:t>を使用</a:t>
            </a:r>
            <a:r>
              <a:rPr lang="en-US" altLang="ja-JP" dirty="0"/>
              <a:t>(25 </a:t>
            </a:r>
            <a:r>
              <a:rPr lang="ja-JP" altLang="en-US" dirty="0"/>
              <a:t>番ポート</a:t>
            </a:r>
            <a:r>
              <a:rPr lang="en-US" altLang="ja-JP" dirty="0"/>
              <a:t>)</a:t>
            </a:r>
          </a:p>
          <a:p>
            <a:pPr lvl="1"/>
            <a:r>
              <a:rPr lang="en-US" altLang="ja-JP" dirty="0" err="1"/>
              <a:t>qmail</a:t>
            </a:r>
            <a:r>
              <a:rPr lang="en-US" altLang="ja-JP" dirty="0"/>
              <a:t> </a:t>
            </a:r>
            <a:r>
              <a:rPr lang="ja-JP" altLang="en-US" dirty="0"/>
              <a:t>の</a:t>
            </a:r>
            <a:r>
              <a:rPr lang="en-US" altLang="ja-JP" dirty="0" err="1"/>
              <a:t>rcpthosts</a:t>
            </a:r>
            <a:r>
              <a:rPr lang="en-US" altLang="ja-JP" dirty="0"/>
              <a:t> </a:t>
            </a:r>
            <a:r>
              <a:rPr lang="ja-JP" altLang="en-US" dirty="0"/>
              <a:t>によるホスト認証</a:t>
            </a:r>
          </a:p>
          <a:p>
            <a:pPr lvl="1"/>
            <a:r>
              <a:rPr lang="ja-JP" altLang="en-US" dirty="0"/>
              <a:t>	外部からのメールは送信</a:t>
            </a:r>
            <a:r>
              <a:rPr lang="ja-JP" altLang="en-US" dirty="0" smtClean="0"/>
              <a:t>されない</a:t>
            </a:r>
            <a:endParaRPr lang="en-US" altLang="ja-JP" dirty="0" smtClean="0"/>
          </a:p>
          <a:p>
            <a:pPr lvl="1"/>
            <a:r>
              <a:rPr lang="en-US" altLang="ja-JP" dirty="0"/>
              <a:t>HINES </a:t>
            </a:r>
            <a:r>
              <a:rPr lang="ja-JP" altLang="en-US" dirty="0"/>
              <a:t>で外部からの</a:t>
            </a:r>
            <a:r>
              <a:rPr lang="en-US" altLang="ja-JP" dirty="0"/>
              <a:t>25</a:t>
            </a:r>
            <a:r>
              <a:rPr lang="ja-JP" altLang="en-US" dirty="0"/>
              <a:t>番ポートへの通信を制限</a:t>
            </a:r>
          </a:p>
          <a:p>
            <a:pPr lvl="1"/>
            <a:r>
              <a:rPr lang="ja-JP" altLang="en-US" dirty="0"/>
              <a:t>ただし平文通信　</a:t>
            </a:r>
            <a:r>
              <a:rPr lang="ja-JP" altLang="en-US" dirty="0">
                <a:solidFill>
                  <a:srgbClr val="FF0000"/>
                </a:solidFill>
              </a:rPr>
              <a:t>⇒暗号化</a:t>
            </a:r>
            <a:r>
              <a:rPr lang="ja-JP" altLang="en-US" dirty="0" smtClean="0">
                <a:solidFill>
                  <a:srgbClr val="FF0000"/>
                </a:solidFill>
              </a:rPr>
              <a:t>したい</a:t>
            </a:r>
            <a:r>
              <a:rPr lang="en-US" altLang="ja-JP" dirty="0" smtClean="0">
                <a:solidFill>
                  <a:srgbClr val="FF0000"/>
                </a:solidFill>
              </a:rPr>
              <a:t/>
            </a:r>
            <a:br>
              <a:rPr lang="en-US" altLang="ja-JP" dirty="0" smtClean="0">
                <a:solidFill>
                  <a:srgbClr val="FF0000"/>
                </a:solidFill>
              </a:rPr>
            </a:br>
            <a:endParaRPr lang="en-US" altLang="ja-JP" dirty="0" smtClean="0">
              <a:solidFill>
                <a:srgbClr val="FF0000"/>
              </a:solidFill>
            </a:endParaRPr>
          </a:p>
          <a:p>
            <a:r>
              <a:rPr lang="en-US" altLang="ja-JP" dirty="0" smtClean="0">
                <a:solidFill>
                  <a:srgbClr val="0070C0"/>
                </a:solidFill>
              </a:rPr>
              <a:t>2012/10/12</a:t>
            </a:r>
            <a:r>
              <a:rPr lang="ja-JP" altLang="en-US" dirty="0">
                <a:solidFill>
                  <a:srgbClr val="0070C0"/>
                </a:solidFill>
              </a:rPr>
              <a:t> </a:t>
            </a:r>
            <a:r>
              <a:rPr lang="ja-JP" altLang="en-US" dirty="0" smtClean="0">
                <a:solidFill>
                  <a:srgbClr val="0070C0"/>
                </a:solidFill>
              </a:rPr>
              <a:t> </a:t>
            </a:r>
            <a:r>
              <a:rPr lang="en-US" altLang="ja-JP" dirty="0" smtClean="0"/>
              <a:t>(2012</a:t>
            </a:r>
            <a:r>
              <a:rPr lang="ja-JP" altLang="en-US" dirty="0" smtClean="0"/>
              <a:t>年度</a:t>
            </a:r>
            <a:r>
              <a:rPr lang="en-US" altLang="ja-JP" dirty="0" smtClean="0"/>
              <a:t>grey</a:t>
            </a:r>
            <a:r>
              <a:rPr lang="ja-JP" altLang="en-US" dirty="0" smtClean="0"/>
              <a:t>入れ替え作業</a:t>
            </a:r>
            <a:r>
              <a:rPr lang="en-US" altLang="ja-JP" dirty="0" smtClean="0"/>
              <a:t>)</a:t>
            </a:r>
          </a:p>
          <a:p>
            <a:pPr marL="0" indent="0">
              <a:buNone/>
            </a:pPr>
            <a:r>
              <a:rPr lang="ja-JP" altLang="en-US" dirty="0" smtClean="0"/>
              <a:t>   </a:t>
            </a:r>
            <a:r>
              <a:rPr lang="en-US" altLang="ja-JP" dirty="0" smtClean="0"/>
              <a:t>-</a:t>
            </a:r>
            <a:r>
              <a:rPr lang="ja-JP" altLang="en-US" sz="2800" dirty="0" smtClean="0"/>
              <a:t>セキュリティ向上のため</a:t>
            </a:r>
            <a:r>
              <a:rPr lang="en-US" altLang="ja-JP" sz="2800" dirty="0" smtClean="0"/>
              <a:t>SSL</a:t>
            </a:r>
            <a:r>
              <a:rPr lang="ja-JP" altLang="en-US" sz="2800" dirty="0" smtClean="0"/>
              <a:t> を導入</a:t>
            </a:r>
            <a:r>
              <a:rPr lang="en-US" altLang="ja-JP" sz="2800" dirty="0" smtClean="0"/>
              <a:t>(</a:t>
            </a:r>
            <a:r>
              <a:rPr lang="ja-JP" altLang="en-US" sz="2800" dirty="0" smtClean="0"/>
              <a:t>半分</a:t>
            </a:r>
            <a:r>
              <a:rPr lang="ja-JP" altLang="en-US" sz="2800" dirty="0" smtClean="0">
                <a:solidFill>
                  <a:srgbClr val="FF0000"/>
                </a:solidFill>
              </a:rPr>
              <a:t>失敗</a:t>
            </a:r>
            <a:r>
              <a:rPr lang="en-US" altLang="ja-JP" sz="2800" dirty="0" smtClean="0"/>
              <a:t>)</a:t>
            </a:r>
          </a:p>
          <a:p>
            <a:pPr marL="0" indent="0">
              <a:buNone/>
            </a:pPr>
            <a:r>
              <a:rPr lang="en-US" altLang="ja-JP" sz="2800" dirty="0"/>
              <a:t> </a:t>
            </a:r>
            <a:r>
              <a:rPr lang="en-US" altLang="ja-JP" sz="2800" dirty="0" smtClean="0"/>
              <a:t>    POPs, IMAPs </a:t>
            </a:r>
            <a:r>
              <a:rPr lang="ja-JP" altLang="en-US" sz="2800" dirty="0" smtClean="0"/>
              <a:t>は導入できたが</a:t>
            </a:r>
            <a:r>
              <a:rPr lang="en-US" altLang="ja-JP" sz="2800" dirty="0" smtClean="0"/>
              <a:t>SMTPs</a:t>
            </a:r>
            <a:r>
              <a:rPr lang="ja-JP" altLang="en-US" sz="2800" dirty="0" smtClean="0"/>
              <a:t>はできなかった</a:t>
            </a:r>
            <a:endParaRPr lang="en-US" altLang="ja-JP" sz="2800"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15</a:t>
            </a:fld>
            <a:endParaRPr lang="en-US" altLang="ja-JP"/>
          </a:p>
        </p:txBody>
      </p:sp>
    </p:spTree>
    <p:extLst>
      <p:ext uri="{BB962C8B-B14F-4D97-AF65-F5344CB8AC3E}">
        <p14:creationId xmlns:p14="http://schemas.microsoft.com/office/powerpoint/2010/main" val="7751740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なぜ</a:t>
            </a:r>
            <a:r>
              <a:rPr lang="en-US" altLang="ja-JP" dirty="0" smtClean="0"/>
              <a:t>SMTPs</a:t>
            </a:r>
            <a:r>
              <a:rPr lang="ja-JP" altLang="en-US" dirty="0" smtClean="0"/>
              <a:t> 導入は失敗したのか？</a:t>
            </a:r>
            <a:endParaRPr kumimoji="1" lang="ja-JP" altLang="en-US" dirty="0"/>
          </a:p>
        </p:txBody>
      </p:sp>
      <p:sp>
        <p:nvSpPr>
          <p:cNvPr id="3" name="コンテンツ プレースホルダ 2"/>
          <p:cNvSpPr>
            <a:spLocks noGrp="1"/>
          </p:cNvSpPr>
          <p:nvPr>
            <p:ph idx="1"/>
          </p:nvPr>
        </p:nvSpPr>
        <p:spPr>
          <a:xfrm>
            <a:off x="179512" y="1219200"/>
            <a:ext cx="9073008" cy="3145904"/>
          </a:xfrm>
        </p:spPr>
        <p:txBody>
          <a:bodyPr/>
          <a:lstStyle/>
          <a:p>
            <a:r>
              <a:rPr lang="en-US" altLang="ja-JP" dirty="0" smtClean="0"/>
              <a:t>2012</a:t>
            </a:r>
            <a:r>
              <a:rPr lang="ja-JP" altLang="en-US" dirty="0" smtClean="0"/>
              <a:t>年度メールサーバ</a:t>
            </a:r>
            <a:endParaRPr lang="en-US" altLang="ja-JP" dirty="0" smtClean="0"/>
          </a:p>
          <a:p>
            <a:pPr lvl="1"/>
            <a:r>
              <a:rPr lang="en-US" altLang="ja-JP" dirty="0" smtClean="0"/>
              <a:t>SMTPs</a:t>
            </a:r>
            <a:r>
              <a:rPr lang="ja-JP" altLang="en-US" dirty="0" smtClean="0"/>
              <a:t> </a:t>
            </a:r>
            <a:r>
              <a:rPr lang="en-US" altLang="ja-JP" dirty="0"/>
              <a:t>(</a:t>
            </a:r>
            <a:r>
              <a:rPr lang="en-US" altLang="ja-JP" dirty="0" smtClean="0"/>
              <a:t>465</a:t>
            </a:r>
            <a:r>
              <a:rPr lang="ja-JP" altLang="en-US" dirty="0" smtClean="0"/>
              <a:t> </a:t>
            </a:r>
            <a:r>
              <a:rPr lang="ja-JP" altLang="en-US" dirty="0"/>
              <a:t>番ポート</a:t>
            </a:r>
            <a:r>
              <a:rPr lang="en-US" altLang="ja-JP" dirty="0"/>
              <a:t>)</a:t>
            </a:r>
            <a:r>
              <a:rPr lang="ja-JP" altLang="en-US" dirty="0" smtClean="0"/>
              <a:t>を使用していた</a:t>
            </a:r>
            <a:endParaRPr lang="en-US" altLang="ja-JP" dirty="0" smtClean="0"/>
          </a:p>
          <a:p>
            <a:pPr lvl="1"/>
            <a:r>
              <a:rPr lang="ja-JP" altLang="en-US" dirty="0" smtClean="0"/>
              <a:t>暗号化通信は可能</a:t>
            </a:r>
            <a:endParaRPr lang="en-US" altLang="ja-JP" dirty="0" smtClean="0"/>
          </a:p>
          <a:p>
            <a:pPr lvl="1"/>
            <a:r>
              <a:rPr lang="en-US" altLang="ja-JP" dirty="0" err="1" smtClean="0"/>
              <a:t>rcpthosts</a:t>
            </a:r>
            <a:r>
              <a:rPr lang="en-US" altLang="ja-JP" dirty="0" smtClean="0"/>
              <a:t> </a:t>
            </a:r>
            <a:r>
              <a:rPr lang="ja-JP" altLang="en-US" dirty="0" smtClean="0"/>
              <a:t>のユーザ認証は</a:t>
            </a:r>
            <a:r>
              <a:rPr lang="en-US" altLang="ja-JP" dirty="0" smtClean="0"/>
              <a:t>25</a:t>
            </a:r>
            <a:r>
              <a:rPr lang="ja-JP" altLang="en-US" dirty="0" smtClean="0"/>
              <a:t>番ポートのみ</a:t>
            </a:r>
            <a:r>
              <a:rPr lang="en-US" altLang="ja-JP" dirty="0" smtClean="0"/>
              <a:t>?(</a:t>
            </a:r>
            <a:r>
              <a:rPr lang="ja-JP" altLang="en-US" dirty="0" smtClean="0"/>
              <a:t>不明</a:t>
            </a:r>
            <a:r>
              <a:rPr lang="en-US" altLang="ja-JP" dirty="0" smtClean="0"/>
              <a:t>)</a:t>
            </a:r>
          </a:p>
          <a:p>
            <a:pPr lvl="1"/>
            <a:r>
              <a:rPr lang="en-US" altLang="ja-JP" dirty="0" smtClean="0"/>
              <a:t>HINES</a:t>
            </a:r>
            <a:r>
              <a:rPr lang="ja-JP" altLang="en-US" dirty="0" smtClean="0"/>
              <a:t> による外部からの接続制限</a:t>
            </a:r>
            <a:endParaRPr lang="en-US" altLang="ja-JP" dirty="0" smtClean="0"/>
          </a:p>
          <a:p>
            <a:pPr lvl="2"/>
            <a:r>
              <a:rPr lang="en-US" altLang="ja-JP" dirty="0" smtClean="0"/>
              <a:t>465</a:t>
            </a:r>
            <a:r>
              <a:rPr lang="ja-JP" altLang="en-US" dirty="0" smtClean="0"/>
              <a:t> 番ポートはスルー</a:t>
            </a:r>
            <a:endParaRPr lang="en-US" altLang="ja-JP" dirty="0" smtClean="0"/>
          </a:p>
          <a:p>
            <a:pPr marL="457200" lvl="1" indent="0">
              <a:buNone/>
            </a:pPr>
            <a:r>
              <a:rPr lang="en-US" altLang="ja-JP" dirty="0"/>
              <a:t>	</a:t>
            </a:r>
            <a:endParaRPr lang="en-US" altLang="ja-JP" b="1" dirty="0" smtClean="0">
              <a:solidFill>
                <a:srgbClr val="FF0000"/>
              </a:solidFill>
            </a:endParaRPr>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16</a:t>
            </a:fld>
            <a:endParaRPr lang="en-US" altLang="ja-JP"/>
          </a:p>
        </p:txBody>
      </p:sp>
      <p:sp>
        <p:nvSpPr>
          <p:cNvPr id="5" name="テキスト ボックス 4"/>
          <p:cNvSpPr txBox="1"/>
          <p:nvPr/>
        </p:nvSpPr>
        <p:spPr>
          <a:xfrm>
            <a:off x="586914" y="4797152"/>
            <a:ext cx="7488832" cy="1077218"/>
          </a:xfrm>
          <a:prstGeom prst="rect">
            <a:avLst/>
          </a:prstGeom>
          <a:noFill/>
        </p:spPr>
        <p:txBody>
          <a:bodyPr wrap="square" rtlCol="0">
            <a:spAutoFit/>
          </a:bodyPr>
          <a:lstStyle/>
          <a:p>
            <a:pPr algn="ctr"/>
            <a:r>
              <a:rPr lang="ja-JP" altLang="en-US" sz="3200" dirty="0">
                <a:solidFill>
                  <a:srgbClr val="FF0000"/>
                </a:solidFill>
              </a:rPr>
              <a:t>外部から</a:t>
            </a:r>
            <a:r>
              <a:rPr lang="en-US" altLang="ja-JP" sz="3200" dirty="0" err="1" smtClean="0">
                <a:solidFill>
                  <a:srgbClr val="FF0000"/>
                </a:solidFill>
              </a:rPr>
              <a:t>epMail</a:t>
            </a:r>
            <a:r>
              <a:rPr lang="ja-JP" altLang="en-US" sz="3200" dirty="0" smtClean="0">
                <a:solidFill>
                  <a:srgbClr val="FF0000"/>
                </a:solidFill>
              </a:rPr>
              <a:t>サーバ</a:t>
            </a:r>
            <a:r>
              <a:rPr lang="ja-JP" altLang="en-US" sz="3200" dirty="0">
                <a:solidFill>
                  <a:srgbClr val="FF0000"/>
                </a:solidFill>
              </a:rPr>
              <a:t>を</a:t>
            </a:r>
            <a:r>
              <a:rPr lang="ja-JP" altLang="en-US" sz="3200" dirty="0" smtClean="0">
                <a:solidFill>
                  <a:srgbClr val="FF0000"/>
                </a:solidFill>
              </a:rPr>
              <a:t>使って</a:t>
            </a:r>
            <a:endParaRPr lang="en-US" altLang="ja-JP" sz="3200" dirty="0" smtClean="0">
              <a:solidFill>
                <a:srgbClr val="FF0000"/>
              </a:solidFill>
            </a:endParaRPr>
          </a:p>
          <a:p>
            <a:pPr algn="ctr"/>
            <a:r>
              <a:rPr lang="ja-JP" altLang="en-US" sz="3200" dirty="0" smtClean="0">
                <a:solidFill>
                  <a:srgbClr val="FF0000"/>
                </a:solidFill>
              </a:rPr>
              <a:t>外部</a:t>
            </a:r>
            <a:r>
              <a:rPr lang="ja-JP" altLang="en-US" sz="3200" dirty="0">
                <a:solidFill>
                  <a:srgbClr val="FF0000"/>
                </a:solidFill>
              </a:rPr>
              <a:t>に向けてメールを送信できて</a:t>
            </a:r>
            <a:r>
              <a:rPr lang="ja-JP" altLang="en-US" sz="3200" dirty="0" smtClean="0">
                <a:solidFill>
                  <a:srgbClr val="FF0000"/>
                </a:solidFill>
              </a:rPr>
              <a:t>しまう</a:t>
            </a:r>
            <a:r>
              <a:rPr lang="en-US" altLang="ja-JP" sz="3200" dirty="0" smtClean="0">
                <a:solidFill>
                  <a:srgbClr val="FF0000"/>
                </a:solidFill>
              </a:rPr>
              <a:t>!</a:t>
            </a:r>
            <a:endParaRPr lang="ja-JP" altLang="en-US" sz="3200" dirty="0">
              <a:solidFill>
                <a:srgbClr val="FF0000"/>
              </a:solidFill>
            </a:endParaRPr>
          </a:p>
        </p:txBody>
      </p:sp>
    </p:spTree>
    <p:extLst>
      <p:ext uri="{BB962C8B-B14F-4D97-AF65-F5344CB8AC3E}">
        <p14:creationId xmlns:p14="http://schemas.microsoft.com/office/powerpoint/2010/main" val="818720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smtClean="0"/>
              <a:t>SMTPs</a:t>
            </a:r>
            <a:r>
              <a:rPr lang="ja-JP" altLang="en-US" dirty="0" smtClean="0"/>
              <a:t> 利用のために</a:t>
            </a:r>
            <a:endParaRPr kumimoji="1" lang="ja-JP" altLang="en-US" dirty="0"/>
          </a:p>
        </p:txBody>
      </p:sp>
      <p:sp>
        <p:nvSpPr>
          <p:cNvPr id="3" name="コンテンツ プレースホルダ 2"/>
          <p:cNvSpPr>
            <a:spLocks noGrp="1"/>
          </p:cNvSpPr>
          <p:nvPr>
            <p:ph idx="1"/>
          </p:nvPr>
        </p:nvSpPr>
        <p:spPr>
          <a:xfrm>
            <a:off x="179512" y="1219200"/>
            <a:ext cx="9073008" cy="5378152"/>
          </a:xfrm>
        </p:spPr>
        <p:txBody>
          <a:bodyPr/>
          <a:lstStyle/>
          <a:p>
            <a:r>
              <a:rPr lang="en-US" altLang="ja-JP" dirty="0" smtClean="0"/>
              <a:t>SMTP-</a:t>
            </a:r>
            <a:r>
              <a:rPr lang="en-US" altLang="ja-JP" dirty="0" err="1" smtClean="0"/>
              <a:t>auth</a:t>
            </a:r>
            <a:r>
              <a:rPr lang="ja-JP" altLang="en-US" dirty="0" smtClean="0"/>
              <a:t> の導入</a:t>
            </a:r>
            <a:endParaRPr lang="en-US" altLang="ja-JP" dirty="0" smtClean="0"/>
          </a:p>
          <a:p>
            <a:pPr lvl="1"/>
            <a:r>
              <a:rPr lang="en-US" altLang="ja-JP" dirty="0" smtClean="0"/>
              <a:t>SMTP</a:t>
            </a:r>
            <a:r>
              <a:rPr lang="ja-JP" altLang="en-US" dirty="0" smtClean="0"/>
              <a:t> </a:t>
            </a:r>
            <a:r>
              <a:rPr lang="en-US" altLang="ja-JP" dirty="0" smtClean="0"/>
              <a:t>Authentication</a:t>
            </a:r>
            <a:r>
              <a:rPr lang="ja-JP" altLang="en-US" dirty="0" smtClean="0"/>
              <a:t>：</a:t>
            </a:r>
            <a:r>
              <a:rPr lang="en-US" altLang="ja-JP" dirty="0" smtClean="0"/>
              <a:t>SMTP</a:t>
            </a:r>
            <a:r>
              <a:rPr lang="ja-JP" altLang="en-US" dirty="0"/>
              <a:t>の</a:t>
            </a:r>
            <a:r>
              <a:rPr lang="ja-JP" altLang="en-US" dirty="0" smtClean="0"/>
              <a:t>ユーザ認証機能</a:t>
            </a:r>
            <a:endParaRPr lang="en-US" altLang="ja-JP" dirty="0"/>
          </a:p>
          <a:p>
            <a:pPr marL="457200" lvl="1" indent="0">
              <a:buNone/>
            </a:pPr>
            <a:r>
              <a:rPr lang="en-US" altLang="ja-JP" dirty="0" smtClean="0"/>
              <a:t>	</a:t>
            </a:r>
            <a:r>
              <a:rPr lang="ja-JP" altLang="en-US" dirty="0" smtClean="0"/>
              <a:t>ユーザアカウントとパスワードの認証</a:t>
            </a:r>
            <a:endParaRPr lang="en-US" altLang="ja-JP" dirty="0" smtClean="0"/>
          </a:p>
          <a:p>
            <a:pPr marL="457200" lvl="1" indent="0">
              <a:buNone/>
            </a:pPr>
            <a:r>
              <a:rPr lang="en-US" altLang="ja-JP" dirty="0"/>
              <a:t>	</a:t>
            </a:r>
            <a:r>
              <a:rPr lang="ja-JP" altLang="en-US" dirty="0" smtClean="0"/>
              <a:t>認証できたらメールを送信</a:t>
            </a:r>
            <a:r>
              <a:rPr lang="en-US" altLang="ja-JP" dirty="0" smtClean="0"/>
              <a:t>		</a:t>
            </a:r>
            <a:endParaRPr lang="ja-JP" altLang="en-US" dirty="0" smtClean="0"/>
          </a:p>
          <a:p>
            <a:pPr marL="457200" lvl="1" indent="0">
              <a:buNone/>
            </a:pPr>
            <a:r>
              <a:rPr lang="en-US" altLang="ja-JP" dirty="0" smtClean="0"/>
              <a:t>2013/01/25</a:t>
            </a:r>
            <a:r>
              <a:rPr lang="ja-JP" altLang="en-US" dirty="0" smtClean="0"/>
              <a:t>  </a:t>
            </a:r>
            <a:r>
              <a:rPr lang="en-US" altLang="ja-JP" dirty="0" smtClean="0"/>
              <a:t>0:00-2:40</a:t>
            </a:r>
            <a:r>
              <a:rPr lang="ja-JP" altLang="en-US" dirty="0" smtClean="0"/>
              <a:t>  導入しようとしたが失敗</a:t>
            </a:r>
            <a:endParaRPr lang="en-US" altLang="ja-JP" dirty="0"/>
          </a:p>
          <a:p>
            <a:pPr marL="457200" lvl="1" indent="0">
              <a:buNone/>
            </a:pPr>
            <a:r>
              <a:rPr lang="en-US" altLang="ja-JP" dirty="0" smtClean="0"/>
              <a:t>	POP,</a:t>
            </a:r>
            <a:r>
              <a:rPr lang="ja-JP" altLang="en-US" dirty="0" smtClean="0"/>
              <a:t> </a:t>
            </a:r>
            <a:r>
              <a:rPr lang="en-US" altLang="ja-JP" dirty="0" smtClean="0"/>
              <a:t>SMTP</a:t>
            </a:r>
            <a:r>
              <a:rPr lang="ja-JP" altLang="en-US" dirty="0" smtClean="0"/>
              <a:t> が使えなくなった</a:t>
            </a:r>
            <a:endParaRPr lang="en-US" altLang="ja-JP" dirty="0" smtClean="0"/>
          </a:p>
          <a:p>
            <a:pPr marL="457200" lvl="1" indent="0">
              <a:buNone/>
            </a:pPr>
            <a:r>
              <a:rPr lang="en-US" altLang="ja-JP" dirty="0" smtClean="0"/>
              <a:t>	</a:t>
            </a:r>
            <a:r>
              <a:rPr lang="ja-JP" altLang="en-US" dirty="0" smtClean="0"/>
              <a:t>再起動で回復</a:t>
            </a:r>
            <a:endParaRPr lang="en-US" altLang="ja-JP" sz="2000" dirty="0" smtClean="0"/>
          </a:p>
          <a:p>
            <a:pPr marL="457200" lvl="1" indent="0">
              <a:buNone/>
            </a:pPr>
            <a:r>
              <a:rPr lang="en-US" altLang="ja-JP" dirty="0"/>
              <a:t>	</a:t>
            </a:r>
            <a:r>
              <a:rPr lang="en-US" altLang="ja-JP" dirty="0" err="1" smtClean="0"/>
              <a:t>qmail</a:t>
            </a:r>
            <a:r>
              <a:rPr lang="en-US" altLang="ja-JP" dirty="0" smtClean="0"/>
              <a:t> </a:t>
            </a:r>
            <a:r>
              <a:rPr lang="ja-JP" altLang="en-US" dirty="0" smtClean="0"/>
              <a:t>のスタートファイルの記述ミス？</a:t>
            </a:r>
            <a:endParaRPr lang="en-US" altLang="ja-JP" dirty="0" smtClean="0"/>
          </a:p>
          <a:p>
            <a:r>
              <a:rPr lang="en-US" altLang="ja-JP" dirty="0" err="1" smtClean="0"/>
              <a:t>usuzumi</a:t>
            </a:r>
            <a:r>
              <a:rPr lang="en-US" altLang="ja-JP" dirty="0" smtClean="0"/>
              <a:t> </a:t>
            </a:r>
            <a:r>
              <a:rPr lang="ja-JP" altLang="en-US" dirty="0" err="1" smtClean="0"/>
              <a:t>での</a:t>
            </a:r>
            <a:r>
              <a:rPr lang="en-US" altLang="ja-JP" dirty="0" smtClean="0"/>
              <a:t>test (2013/02/04) </a:t>
            </a:r>
          </a:p>
          <a:p>
            <a:pPr lvl="1"/>
            <a:r>
              <a:rPr lang="ja-JP" altLang="en-US" dirty="0" smtClean="0"/>
              <a:t>成功</a:t>
            </a:r>
            <a:endParaRPr lang="en-US" altLang="ja-JP" dirty="0" smtClean="0"/>
          </a:p>
          <a:p>
            <a:pPr marL="457200" lvl="1" indent="0">
              <a:buNone/>
            </a:pPr>
            <a:endParaRPr lang="ja-JP" altLang="en-US"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17</a:t>
            </a:fld>
            <a:endParaRPr lang="en-US" altLang="ja-JP"/>
          </a:p>
        </p:txBody>
      </p:sp>
    </p:spTree>
    <p:extLst>
      <p:ext uri="{BB962C8B-B14F-4D97-AF65-F5344CB8AC3E}">
        <p14:creationId xmlns:p14="http://schemas.microsoft.com/office/powerpoint/2010/main" val="3790375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139258"/>
            <a:ext cx="9144000" cy="5638800"/>
          </a:xfrm>
        </p:spPr>
        <p:txBody>
          <a:bodyPr/>
          <a:lstStyle/>
          <a:p>
            <a:r>
              <a:rPr kumimoji="1" lang="en-US" altLang="ja-JP" dirty="0" smtClean="0">
                <a:solidFill>
                  <a:srgbClr val="0070C0"/>
                </a:solidFill>
              </a:rPr>
              <a:t>2014</a:t>
            </a:r>
            <a:r>
              <a:rPr lang="en-US" altLang="ja-JP" dirty="0" smtClean="0">
                <a:solidFill>
                  <a:srgbClr val="0070C0"/>
                </a:solidFill>
              </a:rPr>
              <a:t>/10/17</a:t>
            </a:r>
            <a:r>
              <a:rPr lang="en-US" altLang="ja-JP" dirty="0" smtClean="0"/>
              <a:t>  (2014</a:t>
            </a:r>
            <a:r>
              <a:rPr lang="ja-JP" altLang="en-US" dirty="0" smtClean="0"/>
              <a:t>年度</a:t>
            </a:r>
            <a:r>
              <a:rPr lang="en-US" altLang="ja-JP" dirty="0" smtClean="0"/>
              <a:t>grey</a:t>
            </a:r>
            <a:r>
              <a:rPr lang="ja-JP" altLang="en-US" dirty="0" smtClean="0"/>
              <a:t>入れ替え作業</a:t>
            </a:r>
            <a:r>
              <a:rPr lang="en-US" altLang="ja-JP" dirty="0" smtClean="0"/>
              <a:t>)</a:t>
            </a:r>
          </a:p>
          <a:p>
            <a:pPr lvl="1"/>
            <a:r>
              <a:rPr lang="en-US" altLang="ja-JP" dirty="0" smtClean="0"/>
              <a:t>SMTP-</a:t>
            </a:r>
            <a:r>
              <a:rPr lang="en-US" altLang="ja-JP" dirty="0" err="1" smtClean="0"/>
              <a:t>auth</a:t>
            </a:r>
            <a:r>
              <a:rPr lang="ja-JP" altLang="en-US" dirty="0" smtClean="0"/>
              <a:t>の導入</a:t>
            </a:r>
            <a:endParaRPr lang="en-US" altLang="ja-JP" dirty="0" smtClean="0"/>
          </a:p>
          <a:p>
            <a:pPr lvl="1"/>
            <a:r>
              <a:rPr lang="ja-JP" altLang="en-US" dirty="0"/>
              <a:t>入れ替え</a:t>
            </a:r>
            <a:r>
              <a:rPr lang="ja-JP" altLang="en-US" dirty="0" smtClean="0"/>
              <a:t>後のテストでは問題なく動作→導入</a:t>
            </a:r>
            <a:endParaRPr lang="en-US" altLang="ja-JP" dirty="0" smtClean="0"/>
          </a:p>
          <a:p>
            <a:r>
              <a:rPr lang="ja-JP" altLang="en-US" dirty="0" smtClean="0"/>
              <a:t>利用方法</a:t>
            </a:r>
            <a:endParaRPr lang="en-US" altLang="ja-JP" dirty="0" smtClean="0"/>
          </a:p>
          <a:p>
            <a:pPr lvl="1"/>
            <a:r>
              <a:rPr lang="ja-JP" altLang="en-US" dirty="0" smtClean="0"/>
              <a:t>送信サーバのポート</a:t>
            </a:r>
            <a:r>
              <a:rPr lang="en-US" altLang="ja-JP" dirty="0"/>
              <a:t>:</a:t>
            </a:r>
            <a:r>
              <a:rPr lang="en-US" altLang="ja-JP" dirty="0" smtClean="0"/>
              <a:t>465</a:t>
            </a:r>
            <a:r>
              <a:rPr lang="ja-JP" altLang="en-US" dirty="0" smtClean="0"/>
              <a:t>番</a:t>
            </a:r>
            <a:endParaRPr lang="ja-JP" altLang="en-US" dirty="0"/>
          </a:p>
          <a:p>
            <a:pPr lvl="1"/>
            <a:r>
              <a:rPr lang="ja-JP" altLang="en-US" dirty="0"/>
              <a:t>接続保護の</a:t>
            </a:r>
            <a:r>
              <a:rPr lang="ja-JP" altLang="en-US" dirty="0" smtClean="0"/>
              <a:t>指定</a:t>
            </a:r>
            <a:r>
              <a:rPr lang="en-US" altLang="ja-JP" dirty="0" smtClean="0"/>
              <a:t>:SSL/TLS</a:t>
            </a:r>
          </a:p>
          <a:p>
            <a:pPr lvl="1"/>
            <a:r>
              <a:rPr lang="ja-JP" altLang="en-US" dirty="0" smtClean="0"/>
              <a:t>認証方式</a:t>
            </a:r>
            <a:r>
              <a:rPr lang="en-US" altLang="ja-JP" dirty="0" smtClean="0"/>
              <a:t>:</a:t>
            </a:r>
            <a:r>
              <a:rPr lang="ja-JP" altLang="en-US" dirty="0" smtClean="0"/>
              <a:t>通常のパスワード認証</a:t>
            </a:r>
            <a:endParaRPr lang="en-US" altLang="ja-JP" dirty="0"/>
          </a:p>
          <a:p>
            <a:pPr lvl="1"/>
            <a:r>
              <a:rPr lang="ja-JP" altLang="en-US" dirty="0"/>
              <a:t>メール送信時にパスワードを聞かれるので</a:t>
            </a:r>
            <a:r>
              <a:rPr lang="ja-JP" altLang="en-US" dirty="0" smtClean="0"/>
              <a:t>入力</a:t>
            </a:r>
            <a:endParaRPr lang="en-US" altLang="ja-JP" dirty="0" smtClean="0"/>
          </a:p>
          <a:p>
            <a:r>
              <a:rPr lang="en-US" altLang="ja-JP" dirty="0" smtClean="0"/>
              <a:t>SMTPs </a:t>
            </a:r>
            <a:r>
              <a:rPr lang="ja-JP" altLang="en-US" dirty="0" smtClean="0"/>
              <a:t>を用いたメールの送信が可能になった</a:t>
            </a:r>
            <a:endParaRPr lang="en-US" altLang="ja-JP" dirty="0" smtClean="0"/>
          </a:p>
        </p:txBody>
      </p:sp>
      <p:sp>
        <p:nvSpPr>
          <p:cNvPr id="2" name="タイトル 1"/>
          <p:cNvSpPr>
            <a:spLocks noGrp="1"/>
          </p:cNvSpPr>
          <p:nvPr>
            <p:ph type="title"/>
          </p:nvPr>
        </p:nvSpPr>
        <p:spPr>
          <a:xfrm>
            <a:off x="496800" y="0"/>
            <a:ext cx="8077200" cy="914400"/>
          </a:xfrm>
        </p:spPr>
        <p:txBody>
          <a:bodyPr/>
          <a:lstStyle/>
          <a:p>
            <a:pPr algn="ctr"/>
            <a:r>
              <a:rPr kumimoji="1" lang="en-US" altLang="ja-JP" dirty="0" smtClean="0"/>
              <a:t>SMTP-</a:t>
            </a:r>
            <a:r>
              <a:rPr kumimoji="1" lang="en-US" altLang="ja-JP" dirty="0" err="1" smtClean="0"/>
              <a:t>auth</a:t>
            </a:r>
            <a:r>
              <a:rPr kumimoji="1" lang="en-US" altLang="ja-JP" dirty="0" smtClean="0"/>
              <a:t> </a:t>
            </a:r>
            <a:r>
              <a:rPr lang="ja-JP" altLang="en-US" dirty="0" smtClean="0"/>
              <a:t>の導入</a:t>
            </a:r>
            <a:endParaRPr kumimoji="1" lang="ja-JP" altLang="en-US" dirty="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18</a:t>
            </a:fld>
            <a:endParaRPr lang="en-US" altLang="ja-JP"/>
          </a:p>
        </p:txBody>
      </p:sp>
      <p:sp>
        <p:nvSpPr>
          <p:cNvPr id="6" name="テキスト ボックス 5"/>
          <p:cNvSpPr txBox="1"/>
          <p:nvPr/>
        </p:nvSpPr>
        <p:spPr>
          <a:xfrm>
            <a:off x="2735200" y="5624937"/>
            <a:ext cx="3600400" cy="584775"/>
          </a:xfrm>
          <a:prstGeom prst="rect">
            <a:avLst/>
          </a:prstGeom>
          <a:solidFill>
            <a:srgbClr val="FFFF00"/>
          </a:solidFill>
        </p:spPr>
        <p:txBody>
          <a:bodyPr wrap="square" rtlCol="0">
            <a:spAutoFit/>
          </a:bodyPr>
          <a:lstStyle/>
          <a:p>
            <a:pPr algn="ctr"/>
            <a:r>
              <a:rPr lang="ja-JP" altLang="en-US" sz="3200" dirty="0" smtClean="0">
                <a:solidFill>
                  <a:srgbClr val="FF0000"/>
                </a:solidFill>
              </a:rPr>
              <a:t>トラブル発生</a:t>
            </a:r>
            <a:r>
              <a:rPr lang="en-US" altLang="ja-JP" sz="3200" dirty="0" smtClean="0">
                <a:solidFill>
                  <a:srgbClr val="FF0000"/>
                </a:solidFill>
              </a:rPr>
              <a:t>(</a:t>
            </a:r>
            <a:r>
              <a:rPr lang="ja-JP" altLang="en-US" sz="3200" dirty="0" smtClean="0">
                <a:solidFill>
                  <a:srgbClr val="FF0000"/>
                </a:solidFill>
              </a:rPr>
              <a:t>後述</a:t>
            </a:r>
            <a:r>
              <a:rPr lang="en-US" altLang="ja-JP" sz="3200" dirty="0" smtClean="0">
                <a:solidFill>
                  <a:srgbClr val="FF0000"/>
                </a:solidFill>
              </a:rPr>
              <a:t>)</a:t>
            </a:r>
            <a:endParaRPr kumimoji="1" lang="ja-JP" altLang="en-US" sz="3200" dirty="0">
              <a:solidFill>
                <a:srgbClr val="FF0000"/>
              </a:solidFill>
            </a:endParaRPr>
          </a:p>
        </p:txBody>
      </p:sp>
    </p:spTree>
    <p:extLst>
      <p:ext uri="{BB962C8B-B14F-4D97-AF65-F5344CB8AC3E}">
        <p14:creationId xmlns:p14="http://schemas.microsoft.com/office/powerpoint/2010/main" val="2009771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F30C0B90-4634-4C58-97BF-C83CF7289530}" type="slidenum">
              <a:rPr lang="en-US" altLang="ja-JP" smtClean="0"/>
              <a:pPr/>
              <a:t>1</a:t>
            </a:fld>
            <a:endParaRPr lang="en-US" altLang="ja-JP" dirty="0"/>
          </a:p>
        </p:txBody>
      </p:sp>
      <p:sp>
        <p:nvSpPr>
          <p:cNvPr id="4098" name="Rectangle 2"/>
          <p:cNvSpPr>
            <a:spLocks noGrp="1" noChangeArrowheads="1"/>
          </p:cNvSpPr>
          <p:nvPr>
            <p:ph type="title"/>
          </p:nvPr>
        </p:nvSpPr>
        <p:spPr/>
        <p:txBody>
          <a:bodyPr/>
          <a:lstStyle/>
          <a:p>
            <a:pPr algn="ctr"/>
            <a:r>
              <a:rPr lang="ja-JP" altLang="en-US" dirty="0"/>
              <a:t>目次</a:t>
            </a:r>
            <a:endParaRPr lang="ja-JP" altLang="ja-JP" dirty="0"/>
          </a:p>
        </p:txBody>
      </p:sp>
      <p:sp>
        <p:nvSpPr>
          <p:cNvPr id="4099" name="Rectangle 3"/>
          <p:cNvSpPr>
            <a:spLocks noGrp="1" noChangeArrowheads="1"/>
          </p:cNvSpPr>
          <p:nvPr>
            <p:ph type="body" idx="1"/>
          </p:nvPr>
        </p:nvSpPr>
        <p:spPr/>
        <p:txBody>
          <a:bodyPr/>
          <a:lstStyle/>
          <a:p>
            <a:pPr>
              <a:buFont typeface="Arial" pitchFamily="34" charset="0"/>
              <a:buChar char="•"/>
            </a:pPr>
            <a:r>
              <a:rPr lang="ja-JP" altLang="en-US" dirty="0" smtClean="0"/>
              <a:t>メール配送</a:t>
            </a:r>
            <a:r>
              <a:rPr lang="ja-JP" altLang="en-US" dirty="0"/>
              <a:t>システム</a:t>
            </a:r>
            <a:endParaRPr lang="en-US" altLang="ja-JP" dirty="0" smtClean="0"/>
          </a:p>
          <a:p>
            <a:pPr>
              <a:buFont typeface="Arial" pitchFamily="34" charset="0"/>
              <a:buChar char="•"/>
            </a:pPr>
            <a:r>
              <a:rPr lang="en-US" altLang="ja-JP" dirty="0" err="1" smtClean="0"/>
              <a:t>epMail</a:t>
            </a:r>
            <a:r>
              <a:rPr lang="ja-JP" altLang="en-US" dirty="0" smtClean="0"/>
              <a:t>サーバの近況</a:t>
            </a:r>
            <a:endParaRPr lang="en-US" altLang="ja-JP" dirty="0" smtClean="0"/>
          </a:p>
          <a:p>
            <a:pPr lvl="1">
              <a:buFont typeface="Arial" pitchFamily="34" charset="0"/>
              <a:buChar char="•"/>
            </a:pPr>
            <a:r>
              <a:rPr lang="en-US" altLang="ja-JP" dirty="0" err="1" smtClean="0"/>
              <a:t>epMail</a:t>
            </a:r>
            <a:r>
              <a:rPr lang="ja-JP" altLang="en-US" dirty="0" smtClean="0"/>
              <a:t>サーバのシステム</a:t>
            </a:r>
            <a:endParaRPr lang="en-US" altLang="ja-JP" dirty="0" smtClean="0"/>
          </a:p>
          <a:p>
            <a:pPr lvl="1">
              <a:buFont typeface="Arial" pitchFamily="34" charset="0"/>
              <a:buChar char="•"/>
            </a:pPr>
            <a:r>
              <a:rPr lang="en-US" altLang="ja-JP" dirty="0" smtClean="0"/>
              <a:t>SSL </a:t>
            </a:r>
            <a:r>
              <a:rPr lang="ja-JP" altLang="en-US" dirty="0" smtClean="0"/>
              <a:t>導入</a:t>
            </a:r>
            <a:r>
              <a:rPr lang="ja-JP" altLang="en-US" dirty="0"/>
              <a:t>まで</a:t>
            </a:r>
            <a:r>
              <a:rPr lang="ja-JP" altLang="en-US" dirty="0" smtClean="0"/>
              <a:t>の道</a:t>
            </a:r>
            <a:endParaRPr lang="en-US" altLang="ja-JP" dirty="0" smtClean="0"/>
          </a:p>
          <a:p>
            <a:pPr>
              <a:buFont typeface="Arial" pitchFamily="34" charset="0"/>
              <a:buChar char="•"/>
            </a:pPr>
            <a:r>
              <a:rPr lang="ja-JP" altLang="en-US" dirty="0" smtClean="0"/>
              <a:t>現行</a:t>
            </a:r>
            <a:r>
              <a:rPr lang="en-US" altLang="ja-JP" dirty="0" err="1" smtClean="0"/>
              <a:t>epMail</a:t>
            </a:r>
            <a:r>
              <a:rPr lang="ja-JP" altLang="en-US" dirty="0" smtClean="0"/>
              <a:t>サーバの課題</a:t>
            </a:r>
            <a:endParaRPr lang="en-US" altLang="ja-JP" dirty="0" smtClean="0"/>
          </a:p>
          <a:p>
            <a:pPr>
              <a:buFont typeface="Arial" pitchFamily="34" charset="0"/>
              <a:buChar char="•"/>
            </a:pPr>
            <a:r>
              <a:rPr lang="ja-JP" altLang="en-US" dirty="0" smtClean="0"/>
              <a:t>まとめ</a:t>
            </a:r>
            <a:endParaRPr lang="en-US" altLang="ja-JP"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556792"/>
            <a:ext cx="9324528" cy="1872208"/>
          </a:xfrm>
        </p:spPr>
        <p:txBody>
          <a:bodyPr/>
          <a:lstStyle/>
          <a:p>
            <a:r>
              <a:rPr lang="ja-JP" altLang="en-US" dirty="0" smtClean="0"/>
              <a:t>現行</a:t>
            </a:r>
            <a:r>
              <a:rPr lang="en-US" altLang="ja-JP" dirty="0" smtClean="0"/>
              <a:t>Mail</a:t>
            </a:r>
            <a:r>
              <a:rPr lang="ja-JP" altLang="en-US" dirty="0" smtClean="0"/>
              <a:t>サーバの課題</a:t>
            </a:r>
            <a:endParaRPr lang="ja-JP" altLang="ja-JP" sz="2800" dirty="0"/>
          </a:p>
        </p:txBody>
      </p:sp>
      <p:sp>
        <p:nvSpPr>
          <p:cNvPr id="2051" name="Rectangle 3"/>
          <p:cNvSpPr>
            <a:spLocks noGrp="1" noChangeArrowheads="1"/>
          </p:cNvSpPr>
          <p:nvPr>
            <p:ph type="subTitle" idx="1"/>
          </p:nvPr>
        </p:nvSpPr>
        <p:spPr>
          <a:xfrm>
            <a:off x="1403648" y="3356992"/>
            <a:ext cx="6400800" cy="1512168"/>
          </a:xfrm>
        </p:spPr>
        <p:txBody>
          <a:bodyPr/>
          <a:lstStyle/>
          <a:p>
            <a:endParaRPr lang="ja-JP" altLang="ja-JP" dirty="0"/>
          </a:p>
        </p:txBody>
      </p:sp>
      <p:sp>
        <p:nvSpPr>
          <p:cNvPr id="4" name="スライド番号プレースホルダ 5"/>
          <p:cNvSpPr>
            <a:spLocks noGrp="1"/>
          </p:cNvSpPr>
          <p:nvPr>
            <p:ph type="sldNum" sz="quarter" idx="4294967295"/>
          </p:nvPr>
        </p:nvSpPr>
        <p:spPr>
          <a:xfrm>
            <a:off x="7059488" y="6453336"/>
            <a:ext cx="1905000" cy="228600"/>
          </a:xfrm>
          <a:prstGeom prst="rect">
            <a:avLst/>
          </a:prstGeom>
        </p:spPr>
        <p:txBody>
          <a:bodyPr/>
          <a:lstStyle/>
          <a:p>
            <a:fld id="{F30C0B90-4634-4C58-97BF-C83CF7289530}" type="slidenum">
              <a:rPr lang="en-US" altLang="ja-JP" sz="1400" smtClean="0"/>
              <a:pPr/>
              <a:t>19</a:t>
            </a:fld>
            <a:endParaRPr lang="en-US" altLang="ja-JP" sz="1400" dirty="0"/>
          </a:p>
        </p:txBody>
      </p:sp>
    </p:spTree>
    <p:extLst>
      <p:ext uri="{BB962C8B-B14F-4D97-AF65-F5344CB8AC3E}">
        <p14:creationId xmlns:p14="http://schemas.microsoft.com/office/powerpoint/2010/main" val="1798085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ep Mail </a:t>
            </a:r>
            <a:r>
              <a:rPr kumimoji="1" lang="ja-JP" altLang="en-US" dirty="0" smtClean="0"/>
              <a:t>サーバの課題</a:t>
            </a:r>
            <a:endParaRPr kumimoji="1" lang="ja-JP" altLang="en-US" dirty="0"/>
          </a:p>
        </p:txBody>
      </p:sp>
      <p:sp>
        <p:nvSpPr>
          <p:cNvPr id="3" name="コンテンツ プレースホルダ 2"/>
          <p:cNvSpPr>
            <a:spLocks noGrp="1"/>
          </p:cNvSpPr>
          <p:nvPr>
            <p:ph idx="1"/>
          </p:nvPr>
        </p:nvSpPr>
        <p:spPr>
          <a:xfrm>
            <a:off x="251520" y="1219200"/>
            <a:ext cx="8892480" cy="5378152"/>
          </a:xfrm>
        </p:spPr>
        <p:txBody>
          <a:bodyPr/>
          <a:lstStyle/>
          <a:p>
            <a:r>
              <a:rPr lang="en-US" altLang="ja-JP" dirty="0" smtClean="0"/>
              <a:t>SMTP-</a:t>
            </a:r>
            <a:r>
              <a:rPr lang="en-US" altLang="ja-JP" dirty="0" err="1" smtClean="0"/>
              <a:t>auth</a:t>
            </a:r>
            <a:r>
              <a:rPr lang="en-US" altLang="ja-JP" dirty="0" smtClean="0"/>
              <a:t> </a:t>
            </a:r>
            <a:r>
              <a:rPr lang="ja-JP" altLang="en-US" dirty="0" smtClean="0"/>
              <a:t>の不具合対処</a:t>
            </a:r>
            <a:endParaRPr lang="en-US" altLang="ja-JP" dirty="0"/>
          </a:p>
          <a:p>
            <a:r>
              <a:rPr lang="en-US" altLang="ja-JP" dirty="0" smtClean="0"/>
              <a:t>SPAM </a:t>
            </a:r>
            <a:r>
              <a:rPr lang="ja-JP" altLang="en-US" dirty="0" smtClean="0"/>
              <a:t>メール対策</a:t>
            </a:r>
            <a:endParaRPr lang="en-US" altLang="ja-JP" dirty="0" smtClean="0"/>
          </a:p>
          <a:p>
            <a:r>
              <a:rPr lang="en-US" altLang="ja-JP" dirty="0" smtClean="0"/>
              <a:t>SSL </a:t>
            </a:r>
            <a:r>
              <a:rPr lang="ja-JP" altLang="en-US" dirty="0" smtClean="0"/>
              <a:t>証明書の取得</a:t>
            </a:r>
            <a:endParaRPr lang="en-US" altLang="ja-JP" dirty="0" smtClean="0"/>
          </a:p>
          <a:p>
            <a:r>
              <a:rPr lang="en-US" altLang="ja-JP" dirty="0" err="1" smtClean="0"/>
              <a:t>Maildir</a:t>
            </a:r>
            <a:r>
              <a:rPr lang="en-US" altLang="ja-JP" dirty="0" smtClean="0"/>
              <a:t> </a:t>
            </a:r>
            <a:r>
              <a:rPr lang="ja-JP" altLang="en-US" dirty="0" smtClean="0"/>
              <a:t>方式への移行</a:t>
            </a:r>
            <a:endParaRPr lang="en-US" altLang="ja-JP" dirty="0" smtClean="0"/>
          </a:p>
          <a:p>
            <a:pPr marL="457200" lvl="1" indent="0">
              <a:buNone/>
            </a:pPr>
            <a:endParaRPr lang="en-US" altLang="ja-JP" dirty="0" smtClean="0"/>
          </a:p>
          <a:p>
            <a:pPr lvl="1"/>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20</a:t>
            </a:fld>
            <a:endParaRPr lang="en-US" altLang="ja-JP"/>
          </a:p>
        </p:txBody>
      </p:sp>
      <p:sp>
        <p:nvSpPr>
          <p:cNvPr id="7" name="正方形/長方形 6"/>
          <p:cNvSpPr/>
          <p:nvPr/>
        </p:nvSpPr>
        <p:spPr>
          <a:xfrm>
            <a:off x="209950" y="1269794"/>
            <a:ext cx="5154138"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25032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SMTP-</a:t>
            </a:r>
            <a:r>
              <a:rPr kumimoji="1" lang="en-US" altLang="ja-JP" dirty="0" err="1" smtClean="0"/>
              <a:t>auth</a:t>
            </a:r>
            <a:r>
              <a:rPr lang="ja-JP" altLang="en-US" dirty="0" smtClean="0"/>
              <a:t> の不具合</a:t>
            </a:r>
            <a:endParaRPr kumimoji="1" lang="ja-JP" altLang="en-US" dirty="0"/>
          </a:p>
        </p:txBody>
      </p:sp>
      <p:sp>
        <p:nvSpPr>
          <p:cNvPr id="3" name="コンテンツ プレースホルダ 2"/>
          <p:cNvSpPr>
            <a:spLocks noGrp="1"/>
          </p:cNvSpPr>
          <p:nvPr>
            <p:ph idx="1"/>
          </p:nvPr>
        </p:nvSpPr>
        <p:spPr>
          <a:xfrm>
            <a:off x="0" y="1139258"/>
            <a:ext cx="9144000" cy="4449982"/>
          </a:xfrm>
        </p:spPr>
        <p:txBody>
          <a:bodyPr/>
          <a:lstStyle/>
          <a:p>
            <a:r>
              <a:rPr kumimoji="1" lang="en-US" altLang="ja-JP" dirty="0" smtClean="0">
                <a:solidFill>
                  <a:srgbClr val="0070C0"/>
                </a:solidFill>
              </a:rPr>
              <a:t>2014</a:t>
            </a:r>
            <a:r>
              <a:rPr lang="en-US" altLang="ja-JP" dirty="0" smtClean="0">
                <a:solidFill>
                  <a:srgbClr val="0070C0"/>
                </a:solidFill>
              </a:rPr>
              <a:t>/11/21</a:t>
            </a:r>
            <a:r>
              <a:rPr lang="en-US" altLang="ja-JP" dirty="0" smtClean="0"/>
              <a:t> </a:t>
            </a:r>
          </a:p>
          <a:p>
            <a:pPr marL="0" indent="0">
              <a:buNone/>
            </a:pPr>
            <a:r>
              <a:rPr lang="en-US" altLang="ja-JP" dirty="0"/>
              <a:t> </a:t>
            </a:r>
            <a:r>
              <a:rPr lang="en-US" altLang="ja-JP" dirty="0" smtClean="0"/>
              <a:t>  -SMTP-</a:t>
            </a:r>
            <a:r>
              <a:rPr lang="en-US" altLang="ja-JP" dirty="0" err="1" smtClean="0"/>
              <a:t>auth</a:t>
            </a:r>
            <a:r>
              <a:rPr lang="en-US" altLang="ja-JP" dirty="0" smtClean="0"/>
              <a:t> </a:t>
            </a:r>
            <a:r>
              <a:rPr lang="ja-JP" altLang="en-US" dirty="0" smtClean="0"/>
              <a:t>を用いたメールの送信ができなくなる</a:t>
            </a:r>
            <a:endParaRPr lang="en-US" altLang="ja-JP" dirty="0"/>
          </a:p>
          <a:p>
            <a:pPr lvl="1"/>
            <a:r>
              <a:rPr lang="en-US" altLang="ja-JP" dirty="0" err="1"/>
              <a:t>q</a:t>
            </a:r>
            <a:r>
              <a:rPr lang="en-US" altLang="ja-JP" dirty="0" err="1" smtClean="0"/>
              <a:t>mail</a:t>
            </a:r>
            <a:r>
              <a:rPr lang="en-US" altLang="ja-JP" dirty="0" smtClean="0"/>
              <a:t>-over-</a:t>
            </a:r>
            <a:r>
              <a:rPr lang="en-US" altLang="ja-JP" dirty="0" err="1" smtClean="0"/>
              <a:t>ssl</a:t>
            </a:r>
            <a:r>
              <a:rPr lang="en-US" altLang="ja-JP" dirty="0" smtClean="0"/>
              <a:t> </a:t>
            </a:r>
            <a:r>
              <a:rPr lang="ja-JP" altLang="en-US" dirty="0" smtClean="0"/>
              <a:t>のプロセス</a:t>
            </a:r>
            <a:r>
              <a:rPr lang="en-US" altLang="ja-JP" dirty="0"/>
              <a:t>(defunct </a:t>
            </a:r>
            <a:r>
              <a:rPr lang="ja-JP" altLang="en-US" dirty="0"/>
              <a:t>状態</a:t>
            </a:r>
            <a:r>
              <a:rPr lang="en-US" altLang="ja-JP" dirty="0" smtClean="0"/>
              <a:t>)</a:t>
            </a:r>
            <a:r>
              <a:rPr lang="ja-JP" altLang="en-US" dirty="0" smtClean="0"/>
              <a:t>が</a:t>
            </a:r>
            <a:r>
              <a:rPr lang="ja-JP" altLang="en-US" dirty="0"/>
              <a:t>数</a:t>
            </a:r>
            <a:r>
              <a:rPr lang="en-US" altLang="ja-JP" dirty="0"/>
              <a:t>10</a:t>
            </a:r>
            <a:r>
              <a:rPr lang="ja-JP" altLang="en-US" dirty="0"/>
              <a:t>個</a:t>
            </a:r>
          </a:p>
          <a:p>
            <a:pPr lvl="1"/>
            <a:r>
              <a:rPr lang="ja-JP" altLang="en-US" dirty="0"/>
              <a:t>プロセス</a:t>
            </a:r>
            <a:r>
              <a:rPr lang="ja-JP" altLang="en-US" dirty="0" smtClean="0"/>
              <a:t>がパンクしたことにより送信できなくなった</a:t>
            </a:r>
            <a:r>
              <a:rPr lang="en-US" altLang="ja-JP" dirty="0" smtClean="0"/>
              <a:t>?</a:t>
            </a:r>
          </a:p>
          <a:p>
            <a:pPr marL="0" indent="0">
              <a:buNone/>
            </a:pPr>
            <a:r>
              <a:rPr lang="en-US" altLang="ja-JP" dirty="0"/>
              <a:t> </a:t>
            </a:r>
            <a:r>
              <a:rPr lang="en-US" altLang="ja-JP" dirty="0" smtClean="0"/>
              <a:t>  -</a:t>
            </a:r>
            <a:r>
              <a:rPr lang="ja-JP" altLang="en-US" dirty="0" smtClean="0"/>
              <a:t>プロセスを</a:t>
            </a:r>
            <a:r>
              <a:rPr lang="en-US" altLang="ja-JP" dirty="0" smtClean="0"/>
              <a:t>kill</a:t>
            </a:r>
            <a:r>
              <a:rPr lang="ja-JP" altLang="en-US" dirty="0" smtClean="0"/>
              <a:t>し</a:t>
            </a:r>
            <a:r>
              <a:rPr lang="en-US" altLang="ja-JP" dirty="0" err="1" smtClean="0"/>
              <a:t>qmail</a:t>
            </a:r>
            <a:r>
              <a:rPr lang="ja-JP" altLang="en-US" dirty="0" smtClean="0"/>
              <a:t>を再起動</a:t>
            </a:r>
            <a:endParaRPr lang="en-US" altLang="ja-JP" dirty="0" smtClean="0"/>
          </a:p>
          <a:p>
            <a:pPr lvl="1"/>
            <a:r>
              <a:rPr lang="en-US" altLang="ja-JP" dirty="0"/>
              <a:t>SMTP-</a:t>
            </a:r>
            <a:r>
              <a:rPr lang="en-US" altLang="ja-JP" dirty="0" err="1"/>
              <a:t>auth</a:t>
            </a:r>
            <a:r>
              <a:rPr lang="en-US" altLang="ja-JP" dirty="0"/>
              <a:t> </a:t>
            </a:r>
            <a:r>
              <a:rPr lang="ja-JP" altLang="en-US" dirty="0"/>
              <a:t>を用いたメール送信は可能になった</a:t>
            </a:r>
          </a:p>
          <a:p>
            <a:pPr lvl="1"/>
            <a:r>
              <a:rPr lang="ja-JP" altLang="en-US" dirty="0"/>
              <a:t>再び多数</a:t>
            </a:r>
            <a:r>
              <a:rPr lang="ja-JP" altLang="en-US" dirty="0" smtClean="0"/>
              <a:t>のプロセス</a:t>
            </a:r>
            <a:r>
              <a:rPr lang="ja-JP" altLang="en-US" dirty="0"/>
              <a:t>が立ち上がって</a:t>
            </a:r>
            <a:r>
              <a:rPr lang="ja-JP" altLang="en-US" dirty="0" smtClean="0"/>
              <a:t>いた</a:t>
            </a:r>
            <a:endParaRPr lang="en-US" altLang="ja-JP" dirty="0" smtClean="0"/>
          </a:p>
          <a:p>
            <a:pPr marL="0" indent="0">
              <a:buNone/>
            </a:pPr>
            <a:r>
              <a:rPr lang="ja-JP" altLang="en-US" dirty="0" smtClean="0"/>
              <a:t>   </a:t>
            </a:r>
            <a:r>
              <a:rPr lang="en-US" altLang="ja-JP" dirty="0" smtClean="0">
                <a:solidFill>
                  <a:srgbClr val="FF0000"/>
                </a:solidFill>
              </a:rPr>
              <a:t>-</a:t>
            </a:r>
            <a:r>
              <a:rPr lang="ja-JP" altLang="en-US">
                <a:solidFill>
                  <a:srgbClr val="FF0000"/>
                </a:solidFill>
              </a:rPr>
              <a:t> </a:t>
            </a:r>
            <a:r>
              <a:rPr lang="ja-JP" altLang="en-US" smtClean="0">
                <a:solidFill>
                  <a:srgbClr val="FF0000"/>
                </a:solidFill>
              </a:rPr>
              <a:t>再び</a:t>
            </a:r>
            <a:r>
              <a:rPr lang="ja-JP" altLang="en-US" dirty="0" smtClean="0">
                <a:solidFill>
                  <a:srgbClr val="FF0000"/>
                </a:solidFill>
              </a:rPr>
              <a:t>プロセスがパンクする可能性</a:t>
            </a:r>
            <a:endParaRPr lang="en-US" altLang="ja-JP" dirty="0" smtClean="0">
              <a:solidFill>
                <a:srgbClr val="FF0000"/>
              </a:solidFill>
            </a:endParaRPr>
          </a:p>
          <a:p>
            <a:pPr marL="0" indent="0">
              <a:buNone/>
            </a:pPr>
            <a:r>
              <a:rPr lang="en-US" altLang="ja-JP" dirty="0">
                <a:solidFill>
                  <a:srgbClr val="FF0000"/>
                </a:solidFill>
              </a:rPr>
              <a:t> </a:t>
            </a:r>
            <a:r>
              <a:rPr lang="en-US" altLang="ja-JP" dirty="0" smtClean="0">
                <a:solidFill>
                  <a:srgbClr val="FF0000"/>
                </a:solidFill>
              </a:rPr>
              <a:t>  </a:t>
            </a:r>
            <a:r>
              <a:rPr lang="en-US" altLang="ja-JP" dirty="0" smtClean="0"/>
              <a:t>-</a:t>
            </a:r>
            <a:r>
              <a:rPr lang="en-US" altLang="ja-JP" dirty="0" smtClean="0">
                <a:solidFill>
                  <a:srgbClr val="FF0000"/>
                </a:solidFill>
              </a:rPr>
              <a:t> </a:t>
            </a:r>
            <a:r>
              <a:rPr lang="ja-JP" altLang="en-US" dirty="0" smtClean="0"/>
              <a:t>現在原因と解決策の</a:t>
            </a:r>
            <a:r>
              <a:rPr lang="ja-JP" altLang="en-US" dirty="0"/>
              <a:t>調査</a:t>
            </a:r>
            <a:r>
              <a:rPr lang="ja-JP" altLang="en-US" dirty="0" smtClean="0"/>
              <a:t>中</a:t>
            </a:r>
            <a:r>
              <a:rPr lang="en-US" altLang="ja-JP" dirty="0" smtClean="0">
                <a:solidFill>
                  <a:srgbClr val="FF0000"/>
                </a:solidFill>
              </a:rPr>
              <a:t> </a:t>
            </a:r>
          </a:p>
          <a:p>
            <a:pPr lvl="1"/>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21</a:t>
            </a:fld>
            <a:endParaRPr lang="en-US" altLang="ja-JP"/>
          </a:p>
        </p:txBody>
      </p:sp>
    </p:spTree>
    <p:extLst>
      <p:ext uri="{BB962C8B-B14F-4D97-AF65-F5344CB8AC3E}">
        <p14:creationId xmlns:p14="http://schemas.microsoft.com/office/powerpoint/2010/main" val="3147972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ep Mail </a:t>
            </a:r>
            <a:r>
              <a:rPr kumimoji="1" lang="ja-JP" altLang="en-US" dirty="0" smtClean="0"/>
              <a:t>サーバの課題</a:t>
            </a:r>
            <a:endParaRPr kumimoji="1" lang="ja-JP" altLang="en-US" dirty="0"/>
          </a:p>
        </p:txBody>
      </p:sp>
      <p:sp>
        <p:nvSpPr>
          <p:cNvPr id="3" name="コンテンツ プレースホルダ 2"/>
          <p:cNvSpPr>
            <a:spLocks noGrp="1"/>
          </p:cNvSpPr>
          <p:nvPr>
            <p:ph idx="1"/>
          </p:nvPr>
        </p:nvSpPr>
        <p:spPr>
          <a:xfrm>
            <a:off x="251520" y="1219200"/>
            <a:ext cx="8892480" cy="5378152"/>
          </a:xfrm>
        </p:spPr>
        <p:txBody>
          <a:bodyPr/>
          <a:lstStyle/>
          <a:p>
            <a:r>
              <a:rPr lang="en-US" altLang="ja-JP" dirty="0" smtClean="0"/>
              <a:t>SMTP-</a:t>
            </a:r>
            <a:r>
              <a:rPr lang="en-US" altLang="ja-JP" dirty="0" err="1" smtClean="0"/>
              <a:t>auth</a:t>
            </a:r>
            <a:r>
              <a:rPr lang="en-US" altLang="ja-JP" dirty="0" smtClean="0"/>
              <a:t> </a:t>
            </a:r>
            <a:r>
              <a:rPr lang="ja-JP" altLang="en-US" dirty="0" smtClean="0"/>
              <a:t>の不具合修正</a:t>
            </a:r>
            <a:endParaRPr lang="en-US" altLang="ja-JP" dirty="0"/>
          </a:p>
          <a:p>
            <a:r>
              <a:rPr lang="en-US" altLang="ja-JP" dirty="0" smtClean="0"/>
              <a:t>SPAM </a:t>
            </a:r>
            <a:r>
              <a:rPr lang="ja-JP" altLang="en-US" dirty="0" smtClean="0"/>
              <a:t>メール対策</a:t>
            </a:r>
            <a:endParaRPr lang="en-US" altLang="ja-JP" dirty="0" smtClean="0"/>
          </a:p>
          <a:p>
            <a:r>
              <a:rPr lang="en-US" altLang="ja-JP" dirty="0" smtClean="0"/>
              <a:t>SSL </a:t>
            </a:r>
            <a:r>
              <a:rPr lang="ja-JP" altLang="en-US" dirty="0" smtClean="0"/>
              <a:t>証明書の取得</a:t>
            </a:r>
            <a:endParaRPr lang="en-US" altLang="ja-JP" dirty="0" smtClean="0"/>
          </a:p>
          <a:p>
            <a:r>
              <a:rPr lang="en-US" altLang="ja-JP" dirty="0" err="1" smtClean="0"/>
              <a:t>Maildir</a:t>
            </a:r>
            <a:r>
              <a:rPr lang="en-US" altLang="ja-JP" dirty="0" smtClean="0"/>
              <a:t> </a:t>
            </a:r>
            <a:r>
              <a:rPr lang="ja-JP" altLang="en-US" dirty="0" smtClean="0"/>
              <a:t>方式への移行</a:t>
            </a:r>
            <a:endParaRPr lang="en-US" altLang="ja-JP" dirty="0" smtClean="0"/>
          </a:p>
          <a:p>
            <a:pPr marL="457200" lvl="1" indent="0">
              <a:buNone/>
            </a:pPr>
            <a:endParaRPr lang="en-US" altLang="ja-JP" dirty="0" smtClean="0"/>
          </a:p>
          <a:p>
            <a:pPr lvl="1"/>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22</a:t>
            </a:fld>
            <a:endParaRPr lang="en-US" altLang="ja-JP"/>
          </a:p>
        </p:txBody>
      </p:sp>
      <p:sp>
        <p:nvSpPr>
          <p:cNvPr id="7" name="正方形/長方形 6"/>
          <p:cNvSpPr/>
          <p:nvPr/>
        </p:nvSpPr>
        <p:spPr>
          <a:xfrm>
            <a:off x="209951" y="1844824"/>
            <a:ext cx="3888432"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70443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smtClean="0"/>
              <a:t>SPAM </a:t>
            </a:r>
            <a:r>
              <a:rPr lang="ja-JP" altLang="en-US" dirty="0" smtClean="0"/>
              <a:t>メール対策</a:t>
            </a:r>
            <a:endParaRPr kumimoji="1" lang="ja-JP" altLang="en-US" dirty="0"/>
          </a:p>
        </p:txBody>
      </p:sp>
      <p:sp>
        <p:nvSpPr>
          <p:cNvPr id="3" name="コンテンツ プレースホルダ 2"/>
          <p:cNvSpPr>
            <a:spLocks noGrp="1"/>
          </p:cNvSpPr>
          <p:nvPr>
            <p:ph idx="1"/>
          </p:nvPr>
        </p:nvSpPr>
        <p:spPr>
          <a:xfrm>
            <a:off x="0" y="1219200"/>
            <a:ext cx="9144000" cy="4154016"/>
          </a:xfrm>
        </p:spPr>
        <p:txBody>
          <a:bodyPr/>
          <a:lstStyle/>
          <a:p>
            <a:r>
              <a:rPr lang="en-US" altLang="ja-JP" dirty="0" smtClean="0">
                <a:solidFill>
                  <a:srgbClr val="0070C0"/>
                </a:solidFill>
              </a:rPr>
              <a:t>2014/11/04 </a:t>
            </a:r>
            <a:r>
              <a:rPr lang="ja-JP" altLang="en-US" dirty="0" smtClean="0"/>
              <a:t>未明</a:t>
            </a:r>
            <a:r>
              <a:rPr lang="en-US" altLang="ja-JP" dirty="0" smtClean="0"/>
              <a:t>-</a:t>
            </a:r>
          </a:p>
          <a:p>
            <a:pPr lvl="1"/>
            <a:r>
              <a:rPr lang="en-US" altLang="ja-JP" dirty="0" err="1" smtClean="0"/>
              <a:t>epMail</a:t>
            </a:r>
            <a:r>
              <a:rPr lang="en-US" altLang="ja-JP" dirty="0" smtClean="0"/>
              <a:t> </a:t>
            </a:r>
            <a:r>
              <a:rPr lang="ja-JP" altLang="en-US" dirty="0" smtClean="0"/>
              <a:t>サ</a:t>
            </a:r>
            <a:r>
              <a:rPr lang="ja-JP" altLang="en-US" dirty="0"/>
              <a:t>ー</a:t>
            </a:r>
            <a:r>
              <a:rPr lang="ja-JP" altLang="en-US" dirty="0" smtClean="0"/>
              <a:t>バの管理アカウント宛てに大量の</a:t>
            </a:r>
            <a:r>
              <a:rPr lang="en-US" altLang="ja-JP" dirty="0" smtClean="0"/>
              <a:t>failure notice </a:t>
            </a:r>
            <a:r>
              <a:rPr lang="ja-JP" altLang="en-US" dirty="0" smtClean="0"/>
              <a:t>メールが届く</a:t>
            </a:r>
            <a:endParaRPr lang="en-US" altLang="ja-JP" dirty="0" smtClean="0"/>
          </a:p>
          <a:p>
            <a:pPr lvl="2"/>
            <a:r>
              <a:rPr lang="ja-JP" altLang="en-US" dirty="0" smtClean="0"/>
              <a:t>本サーバの適当なアカウント名に対して送られてきたメールが受信できなかった</a:t>
            </a:r>
            <a:endParaRPr lang="en-US" altLang="ja-JP" dirty="0" smtClean="0"/>
          </a:p>
          <a:p>
            <a:pPr lvl="3"/>
            <a:r>
              <a:rPr lang="ja-JP" altLang="en-US" dirty="0"/>
              <a:t>存在するアカウント名では</a:t>
            </a:r>
            <a:r>
              <a:rPr lang="ja-JP" altLang="en-US" dirty="0" smtClean="0"/>
              <a:t>ないため</a:t>
            </a:r>
            <a:endParaRPr lang="en-US" altLang="ja-JP" dirty="0" smtClean="0"/>
          </a:p>
          <a:p>
            <a:pPr lvl="2"/>
            <a:r>
              <a:rPr lang="ja-JP" altLang="en-US" dirty="0" smtClean="0"/>
              <a:t>サーバが送信元に対してバウンスメールを送信</a:t>
            </a:r>
            <a:endParaRPr lang="en-US" altLang="ja-JP" dirty="0" smtClean="0"/>
          </a:p>
          <a:p>
            <a:pPr lvl="2"/>
            <a:r>
              <a:rPr lang="ja-JP" altLang="en-US" dirty="0" smtClean="0"/>
              <a:t>送信元のメールアドレスがなりすましのため送れない</a:t>
            </a:r>
            <a:endParaRPr lang="en-US" altLang="ja-JP" dirty="0" smtClean="0"/>
          </a:p>
          <a:p>
            <a:pPr lvl="2"/>
            <a:r>
              <a:rPr lang="ja-JP" altLang="en-US" dirty="0" smtClean="0"/>
              <a:t>バウンスメールが本サーバ宛てに届く</a:t>
            </a:r>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23</a:t>
            </a:fld>
            <a:endParaRPr lang="en-US" altLang="ja-JP"/>
          </a:p>
        </p:txBody>
      </p:sp>
      <p:sp>
        <p:nvSpPr>
          <p:cNvPr id="6" name="テキスト ボックス 5"/>
          <p:cNvSpPr txBox="1"/>
          <p:nvPr/>
        </p:nvSpPr>
        <p:spPr>
          <a:xfrm>
            <a:off x="179512" y="5445224"/>
            <a:ext cx="8784976" cy="892552"/>
          </a:xfrm>
          <a:prstGeom prst="rect">
            <a:avLst/>
          </a:prstGeom>
          <a:noFill/>
        </p:spPr>
        <p:txBody>
          <a:bodyPr wrap="square" rtlCol="0">
            <a:spAutoFit/>
          </a:bodyPr>
          <a:lstStyle/>
          <a:p>
            <a:pPr algn="ctr"/>
            <a:r>
              <a:rPr lang="en-US" altLang="ja-JP" sz="2800" dirty="0" smtClean="0">
                <a:solidFill>
                  <a:srgbClr val="FF0000"/>
                </a:solidFill>
              </a:rPr>
              <a:t>SPAM</a:t>
            </a:r>
            <a:r>
              <a:rPr lang="ja-JP" altLang="en-US" sz="2800" dirty="0" smtClean="0">
                <a:solidFill>
                  <a:srgbClr val="FF0000"/>
                </a:solidFill>
              </a:rPr>
              <a:t>メールをサーバ自体が受け取らないようにしたい</a:t>
            </a:r>
            <a:endParaRPr lang="en-US" altLang="ja-JP" sz="2800" dirty="0" smtClean="0">
              <a:solidFill>
                <a:srgbClr val="FF0000"/>
              </a:solidFill>
            </a:endParaRPr>
          </a:p>
          <a:p>
            <a:pPr lvl="1" algn="ctr"/>
            <a:r>
              <a:rPr lang="ja-JP" altLang="en-US" dirty="0" smtClean="0">
                <a:solidFill>
                  <a:srgbClr val="FF0000"/>
                </a:solidFill>
              </a:rPr>
              <a:t>但し本当に必要な</a:t>
            </a:r>
            <a:r>
              <a:rPr lang="en-US" altLang="ja-JP" dirty="0" smtClean="0">
                <a:solidFill>
                  <a:srgbClr val="FF0000"/>
                </a:solidFill>
              </a:rPr>
              <a:t>Mail </a:t>
            </a:r>
            <a:r>
              <a:rPr lang="ja-JP" altLang="en-US" dirty="0" smtClean="0">
                <a:solidFill>
                  <a:srgbClr val="FF0000"/>
                </a:solidFill>
              </a:rPr>
              <a:t>までは弾かないようにしたい</a:t>
            </a:r>
            <a:endParaRPr lang="en-US" altLang="ja-JP" dirty="0">
              <a:solidFill>
                <a:srgbClr val="FF0000"/>
              </a:solidFill>
            </a:endParaRPr>
          </a:p>
        </p:txBody>
      </p:sp>
    </p:spTree>
    <p:extLst>
      <p:ext uri="{BB962C8B-B14F-4D97-AF65-F5344CB8AC3E}">
        <p14:creationId xmlns:p14="http://schemas.microsoft.com/office/powerpoint/2010/main" val="22037594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ep Mail </a:t>
            </a:r>
            <a:r>
              <a:rPr kumimoji="1" lang="ja-JP" altLang="en-US" dirty="0" smtClean="0"/>
              <a:t>サーバの課題</a:t>
            </a:r>
            <a:endParaRPr kumimoji="1" lang="ja-JP" altLang="en-US" dirty="0"/>
          </a:p>
        </p:txBody>
      </p:sp>
      <p:sp>
        <p:nvSpPr>
          <p:cNvPr id="3" name="コンテンツ プレースホルダ 2"/>
          <p:cNvSpPr>
            <a:spLocks noGrp="1"/>
          </p:cNvSpPr>
          <p:nvPr>
            <p:ph idx="1"/>
          </p:nvPr>
        </p:nvSpPr>
        <p:spPr>
          <a:xfrm>
            <a:off x="251520" y="1219200"/>
            <a:ext cx="8892480" cy="5378152"/>
          </a:xfrm>
        </p:spPr>
        <p:txBody>
          <a:bodyPr/>
          <a:lstStyle/>
          <a:p>
            <a:r>
              <a:rPr lang="en-US" altLang="ja-JP" dirty="0" smtClean="0"/>
              <a:t>SMTP-</a:t>
            </a:r>
            <a:r>
              <a:rPr lang="en-US" altLang="ja-JP" dirty="0" err="1" smtClean="0"/>
              <a:t>auth</a:t>
            </a:r>
            <a:r>
              <a:rPr lang="en-US" altLang="ja-JP" dirty="0" smtClean="0"/>
              <a:t> </a:t>
            </a:r>
            <a:r>
              <a:rPr lang="ja-JP" altLang="en-US" dirty="0" smtClean="0"/>
              <a:t>の不具合修正</a:t>
            </a:r>
            <a:endParaRPr lang="en-US" altLang="ja-JP" dirty="0"/>
          </a:p>
          <a:p>
            <a:r>
              <a:rPr lang="en-US" altLang="ja-JP" dirty="0" smtClean="0"/>
              <a:t>SPAM </a:t>
            </a:r>
            <a:r>
              <a:rPr lang="ja-JP" altLang="en-US" dirty="0" smtClean="0"/>
              <a:t>メール対策</a:t>
            </a:r>
            <a:endParaRPr lang="en-US" altLang="ja-JP" dirty="0" smtClean="0"/>
          </a:p>
          <a:p>
            <a:r>
              <a:rPr lang="en-US" altLang="ja-JP" dirty="0" smtClean="0"/>
              <a:t>SSL </a:t>
            </a:r>
            <a:r>
              <a:rPr lang="ja-JP" altLang="en-US" dirty="0" smtClean="0"/>
              <a:t>証明書の取得</a:t>
            </a:r>
            <a:endParaRPr lang="en-US" altLang="ja-JP" dirty="0" smtClean="0"/>
          </a:p>
          <a:p>
            <a:r>
              <a:rPr lang="en-US" altLang="ja-JP" dirty="0" err="1" smtClean="0"/>
              <a:t>Maildir</a:t>
            </a:r>
            <a:r>
              <a:rPr lang="en-US" altLang="ja-JP" dirty="0" smtClean="0"/>
              <a:t> </a:t>
            </a:r>
            <a:r>
              <a:rPr lang="ja-JP" altLang="en-US" dirty="0" smtClean="0"/>
              <a:t>方式への移行</a:t>
            </a:r>
            <a:endParaRPr lang="en-US" altLang="ja-JP" dirty="0" smtClean="0"/>
          </a:p>
          <a:p>
            <a:pPr marL="457200" lvl="1" indent="0">
              <a:buNone/>
            </a:pPr>
            <a:endParaRPr lang="en-US" altLang="ja-JP" dirty="0" smtClean="0"/>
          </a:p>
          <a:p>
            <a:pPr lvl="1"/>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24</a:t>
            </a:fld>
            <a:endParaRPr lang="en-US" altLang="ja-JP"/>
          </a:p>
        </p:txBody>
      </p:sp>
      <p:sp>
        <p:nvSpPr>
          <p:cNvPr id="7" name="正方形/長方形 6"/>
          <p:cNvSpPr/>
          <p:nvPr/>
        </p:nvSpPr>
        <p:spPr>
          <a:xfrm>
            <a:off x="209951" y="2420888"/>
            <a:ext cx="3888432"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93035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smtClean="0"/>
              <a:t>SSL</a:t>
            </a:r>
            <a:r>
              <a:rPr lang="ja-JP" altLang="en-US" dirty="0" smtClean="0"/>
              <a:t> 証明書</a:t>
            </a:r>
            <a:endParaRPr kumimoji="1" lang="ja-JP" altLang="en-US" dirty="0"/>
          </a:p>
        </p:txBody>
      </p:sp>
      <p:sp>
        <p:nvSpPr>
          <p:cNvPr id="3" name="コンテンツ プレースホルダ 2"/>
          <p:cNvSpPr>
            <a:spLocks noGrp="1"/>
          </p:cNvSpPr>
          <p:nvPr>
            <p:ph idx="1"/>
          </p:nvPr>
        </p:nvSpPr>
        <p:spPr>
          <a:xfrm>
            <a:off x="539552" y="980728"/>
            <a:ext cx="8352928" cy="5638800"/>
          </a:xfrm>
        </p:spPr>
        <p:txBody>
          <a:bodyPr/>
          <a:lstStyle/>
          <a:p>
            <a:r>
              <a:rPr kumimoji="1" lang="ja-JP" altLang="en-US" dirty="0" smtClean="0"/>
              <a:t>サーバの所有者・暗号鍵・証明書の発行元が署名されたデータを持つ証明書</a:t>
            </a:r>
            <a:endParaRPr kumimoji="1" lang="en-US" altLang="ja-JP" dirty="0" smtClean="0"/>
          </a:p>
          <a:p>
            <a:pPr lvl="1"/>
            <a:r>
              <a:rPr lang="ja-JP" altLang="en-US" dirty="0" smtClean="0"/>
              <a:t>本当に通信したいサーバかどうかの確認</a:t>
            </a:r>
            <a:endParaRPr lang="en-US" altLang="ja-JP" dirty="0" smtClean="0"/>
          </a:p>
          <a:p>
            <a:pPr lvl="1"/>
            <a:r>
              <a:rPr kumimoji="1" lang="ja-JP" altLang="en-US" dirty="0" smtClean="0"/>
              <a:t>暗号化通信</a:t>
            </a:r>
            <a:endParaRPr kumimoji="1" lang="en-US" altLang="ja-JP" dirty="0" smtClean="0"/>
          </a:p>
          <a:p>
            <a:pPr lvl="1"/>
            <a:r>
              <a:rPr lang="ja-JP" altLang="en-US" dirty="0" smtClean="0"/>
              <a:t>審査あり</a:t>
            </a:r>
            <a:endParaRPr lang="en-US" altLang="ja-JP" dirty="0"/>
          </a:p>
          <a:p>
            <a:r>
              <a:rPr kumimoji="1" lang="ja-JP" altLang="en-US" dirty="0" smtClean="0"/>
              <a:t>現行の</a:t>
            </a:r>
            <a:r>
              <a:rPr kumimoji="1" lang="en-US" altLang="ja-JP" dirty="0" err="1" smtClean="0"/>
              <a:t>epMail</a:t>
            </a:r>
            <a:r>
              <a:rPr kumimoji="1" lang="ja-JP" altLang="en-US" dirty="0" smtClean="0"/>
              <a:t> サーバ</a:t>
            </a:r>
            <a:endParaRPr kumimoji="1" lang="en-US" altLang="ja-JP" dirty="0" smtClean="0"/>
          </a:p>
          <a:p>
            <a:pPr lvl="1"/>
            <a:r>
              <a:rPr lang="ja-JP" altLang="en-US" dirty="0" smtClean="0"/>
              <a:t>自己発行証明書の利用</a:t>
            </a:r>
            <a:r>
              <a:rPr lang="en-US" altLang="ja-JP" dirty="0" smtClean="0"/>
              <a:t>(</a:t>
            </a:r>
            <a:r>
              <a:rPr lang="ja-JP" altLang="en-US" dirty="0" smtClean="0"/>
              <a:t>オレオレ証明書</a:t>
            </a:r>
            <a:r>
              <a:rPr lang="en-US" altLang="ja-JP" dirty="0" smtClean="0"/>
              <a:t>)</a:t>
            </a:r>
          </a:p>
          <a:p>
            <a:pPr lvl="2"/>
            <a:r>
              <a:rPr lang="ja-JP" altLang="en-US" dirty="0"/>
              <a:t>自分</a:t>
            </a:r>
            <a:r>
              <a:rPr lang="ja-JP" altLang="en-US" dirty="0" smtClean="0"/>
              <a:t>が作った証明書で自分を証明</a:t>
            </a:r>
            <a:endParaRPr lang="en-US" altLang="ja-JP" dirty="0" smtClean="0"/>
          </a:p>
          <a:p>
            <a:pPr lvl="1"/>
            <a:r>
              <a:rPr kumimoji="1" lang="ja-JP" altLang="en-US" dirty="0" smtClean="0"/>
              <a:t>暗号化通信は可能</a:t>
            </a:r>
            <a:endParaRPr kumimoji="1"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25</a:t>
            </a:fld>
            <a:endParaRPr lang="en-US" altLang="ja-JP"/>
          </a:p>
        </p:txBody>
      </p:sp>
    </p:spTree>
    <p:extLst>
      <p:ext uri="{BB962C8B-B14F-4D97-AF65-F5344CB8AC3E}">
        <p14:creationId xmlns:p14="http://schemas.microsoft.com/office/powerpoint/2010/main" val="541379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0"/>
            <a:ext cx="8735888" cy="914400"/>
          </a:xfrm>
        </p:spPr>
        <p:txBody>
          <a:bodyPr/>
          <a:lstStyle/>
          <a:p>
            <a:pPr algn="ctr"/>
            <a:r>
              <a:rPr lang="ja-JP" altLang="en-US" dirty="0" smtClean="0"/>
              <a:t>メーラの設定</a:t>
            </a:r>
            <a:r>
              <a:rPr lang="en-US" altLang="ja-JP" dirty="0" smtClean="0"/>
              <a:t>(</a:t>
            </a:r>
            <a:r>
              <a:rPr lang="en-US" altLang="ja-JP" dirty="0"/>
              <a:t>Mozilla </a:t>
            </a:r>
            <a:r>
              <a:rPr lang="en-US" altLang="ja-JP" dirty="0" smtClean="0"/>
              <a:t>Thunderbird</a:t>
            </a:r>
            <a:r>
              <a:rPr lang="ja-JP" altLang="en-US" dirty="0" smtClean="0"/>
              <a:t>の場合</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BF750B71-10B3-4E58-B4BF-E7DDE8C2C6F7}" type="slidenum">
              <a:rPr lang="en-US" altLang="ja-JP" smtClean="0"/>
              <a:pPr/>
              <a:t>26</a:t>
            </a:fld>
            <a:endParaRPr lang="en-US" altLang="ja-JP"/>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1340768"/>
            <a:ext cx="5809002" cy="338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円/楕円 5"/>
          <p:cNvSpPr/>
          <p:nvPr/>
        </p:nvSpPr>
        <p:spPr>
          <a:xfrm>
            <a:off x="3238394" y="3140968"/>
            <a:ext cx="1117582" cy="4320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7" name="円/楕円 6"/>
          <p:cNvSpPr/>
          <p:nvPr/>
        </p:nvSpPr>
        <p:spPr>
          <a:xfrm>
            <a:off x="4211960" y="4149080"/>
            <a:ext cx="936104" cy="4320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0012" y="2204864"/>
            <a:ext cx="4505139" cy="461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曲折矢印 8"/>
          <p:cNvSpPr/>
          <p:nvPr/>
        </p:nvSpPr>
        <p:spPr>
          <a:xfrm rot="10800000">
            <a:off x="2627784" y="4869160"/>
            <a:ext cx="1800200" cy="1393081"/>
          </a:xfrm>
          <a:prstGeom prst="bentArrow">
            <a:avLst/>
          </a:prstGeom>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115073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051"/>
                                        </p:tgtEl>
                                        <p:attrNameLst>
                                          <p:attrName>style.visibility</p:attrName>
                                        </p:attrNameLst>
                                      </p:cBhvr>
                                      <p:to>
                                        <p:strVal val="visible"/>
                                      </p:to>
                                    </p:set>
                                    <p:animEffect transition="in" filter="fade">
                                      <p:cBhvr>
                                        <p:cTn id="18" dur="1000"/>
                                        <p:tgtEl>
                                          <p:spTgt spid="2051"/>
                                        </p:tgtEl>
                                      </p:cBhvr>
                                    </p:animEffect>
                                    <p:anim calcmode="lin" valueType="num">
                                      <p:cBhvr>
                                        <p:cTn id="19" dur="1000" fill="hold"/>
                                        <p:tgtEl>
                                          <p:spTgt spid="2051"/>
                                        </p:tgtEl>
                                        <p:attrNameLst>
                                          <p:attrName>ppt_x</p:attrName>
                                        </p:attrNameLst>
                                      </p:cBhvr>
                                      <p:tavLst>
                                        <p:tav tm="0">
                                          <p:val>
                                            <p:strVal val="#ppt_x"/>
                                          </p:val>
                                        </p:tav>
                                        <p:tav tm="100000">
                                          <p:val>
                                            <p:strVal val="#ppt_x"/>
                                          </p:val>
                                        </p:tav>
                                      </p:tavLst>
                                    </p:anim>
                                    <p:anim calcmode="lin" valueType="num">
                                      <p:cBhvr>
                                        <p:cTn id="20" dur="1000" fill="hold"/>
                                        <p:tgtEl>
                                          <p:spTgt spid="20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a:t>g</a:t>
            </a:r>
            <a:r>
              <a:rPr kumimoji="1" lang="en-US" altLang="ja-JP" dirty="0" smtClean="0"/>
              <a:t>ate</a:t>
            </a:r>
            <a:r>
              <a:rPr kumimoji="1" lang="ja-JP" altLang="en-US" dirty="0" smtClean="0"/>
              <a:t> </a:t>
            </a:r>
            <a:r>
              <a:rPr lang="ja-JP" altLang="en-US" dirty="0" smtClean="0"/>
              <a:t>登録システム</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BF750B71-10B3-4E58-B4BF-E7DDE8C2C6F7}" type="slidenum">
              <a:rPr lang="en-US" altLang="ja-JP" smtClean="0"/>
              <a:pPr/>
              <a:t>27</a:t>
            </a:fld>
            <a:endParaRPr lang="en-US" altLang="ja-JP"/>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462536"/>
            <a:ext cx="3971925"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曲折矢印 4"/>
          <p:cNvSpPr/>
          <p:nvPr/>
        </p:nvSpPr>
        <p:spPr>
          <a:xfrm>
            <a:off x="1691680" y="2060848"/>
            <a:ext cx="1800200" cy="1393081"/>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9975" y="825971"/>
            <a:ext cx="5534025" cy="526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円/楕円 5"/>
          <p:cNvSpPr/>
          <p:nvPr/>
        </p:nvSpPr>
        <p:spPr>
          <a:xfrm>
            <a:off x="755576" y="5661248"/>
            <a:ext cx="1368152" cy="4320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35101475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1028"/>
                                        </p:tgtEl>
                                        <p:attrNameLst>
                                          <p:attrName>style.visibility</p:attrName>
                                        </p:attrNameLst>
                                      </p:cBhvr>
                                      <p:to>
                                        <p:strVal val="visible"/>
                                      </p:to>
                                    </p:set>
                                    <p:animEffect transition="in" filter="fade">
                                      <p:cBhvr>
                                        <p:cTn id="18" dur="1000"/>
                                        <p:tgtEl>
                                          <p:spTgt spid="1028"/>
                                        </p:tgtEl>
                                      </p:cBhvr>
                                    </p:animEffect>
                                    <p:anim calcmode="lin" valueType="num">
                                      <p:cBhvr>
                                        <p:cTn id="19" dur="1000" fill="hold"/>
                                        <p:tgtEl>
                                          <p:spTgt spid="1028"/>
                                        </p:tgtEl>
                                        <p:attrNameLst>
                                          <p:attrName>ppt_x</p:attrName>
                                        </p:attrNameLst>
                                      </p:cBhvr>
                                      <p:tavLst>
                                        <p:tav tm="0">
                                          <p:val>
                                            <p:strVal val="#ppt_x"/>
                                          </p:val>
                                        </p:tav>
                                        <p:tav tm="100000">
                                          <p:val>
                                            <p:strVal val="#ppt_x"/>
                                          </p:val>
                                        </p:tav>
                                      </p:tavLst>
                                    </p:anim>
                                    <p:anim calcmode="lin" valueType="num">
                                      <p:cBhvr>
                                        <p:cTn id="20" dur="1000" fill="hold"/>
                                        <p:tgtEl>
                                          <p:spTgt spid="10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0"/>
            <a:ext cx="8447856" cy="914400"/>
          </a:xfrm>
        </p:spPr>
        <p:txBody>
          <a:bodyPr/>
          <a:lstStyle/>
          <a:p>
            <a:pPr algn="ctr"/>
            <a:r>
              <a:rPr lang="en-US" altLang="ja-JP" dirty="0" smtClean="0"/>
              <a:t>SSL</a:t>
            </a:r>
            <a:r>
              <a:rPr lang="ja-JP" altLang="en-US" dirty="0" smtClean="0"/>
              <a:t> 証明書発行元例：</a:t>
            </a:r>
            <a:r>
              <a:rPr lang="en-US" altLang="ja-JP" dirty="0"/>
              <a:t>UPKI</a:t>
            </a:r>
            <a:r>
              <a:rPr lang="ja-JP" altLang="en-US" dirty="0"/>
              <a:t>サーバ</a:t>
            </a:r>
            <a:r>
              <a:rPr lang="ja-JP" altLang="en-US" dirty="0" smtClean="0"/>
              <a:t>証明書</a:t>
            </a:r>
            <a:endParaRPr kumimoji="1" lang="ja-JP" altLang="en-US" dirty="0"/>
          </a:p>
        </p:txBody>
      </p:sp>
      <p:sp>
        <p:nvSpPr>
          <p:cNvPr id="3" name="コンテンツ プレースホルダ 2"/>
          <p:cNvSpPr>
            <a:spLocks noGrp="1"/>
          </p:cNvSpPr>
          <p:nvPr>
            <p:ph idx="1"/>
          </p:nvPr>
        </p:nvSpPr>
        <p:spPr>
          <a:xfrm>
            <a:off x="539552" y="980728"/>
            <a:ext cx="8352928" cy="5638800"/>
          </a:xfrm>
        </p:spPr>
        <p:txBody>
          <a:bodyPr/>
          <a:lstStyle/>
          <a:p>
            <a:r>
              <a:rPr kumimoji="1" lang="ja-JP" altLang="en-US" dirty="0" smtClean="0"/>
              <a:t>大学のサーバのための</a:t>
            </a:r>
            <a:r>
              <a:rPr kumimoji="1" lang="en-US" altLang="ja-JP" dirty="0" smtClean="0"/>
              <a:t>SSL</a:t>
            </a:r>
            <a:r>
              <a:rPr kumimoji="1" lang="ja-JP" altLang="en-US" dirty="0" smtClean="0"/>
              <a:t>証明書</a:t>
            </a:r>
            <a:endParaRPr kumimoji="1" lang="en-US" altLang="ja-JP" dirty="0" smtClean="0"/>
          </a:p>
          <a:p>
            <a:r>
              <a:rPr kumimoji="1" lang="en-US" altLang="ja-JP" dirty="0" smtClean="0"/>
              <a:t>UPKI</a:t>
            </a:r>
            <a:r>
              <a:rPr kumimoji="1" lang="ja-JP" altLang="en-US" dirty="0" smtClean="0"/>
              <a:t> </a:t>
            </a:r>
            <a:r>
              <a:rPr kumimoji="1" lang="en-US" altLang="ja-JP" dirty="0" smtClean="0"/>
              <a:t>=</a:t>
            </a:r>
            <a:r>
              <a:rPr kumimoji="1" lang="ja-JP" altLang="en-US" dirty="0" smtClean="0"/>
              <a:t> </a:t>
            </a:r>
            <a:r>
              <a:rPr lang="en-US" altLang="ja-JP" dirty="0"/>
              <a:t>University Public Key </a:t>
            </a:r>
            <a:r>
              <a:rPr lang="en-US" altLang="ja-JP" dirty="0" smtClean="0"/>
              <a:t>Infrastructure</a:t>
            </a:r>
          </a:p>
          <a:p>
            <a:r>
              <a:rPr lang="en-US" altLang="ja-JP" dirty="0" smtClean="0"/>
              <a:t>SECOM</a:t>
            </a:r>
            <a:r>
              <a:rPr lang="ja-JP" altLang="en-US" dirty="0" smtClean="0"/>
              <a:t> </a:t>
            </a:r>
            <a:r>
              <a:rPr lang="ja-JP" altLang="en-US" dirty="0"/>
              <a:t>が発行</a:t>
            </a:r>
            <a:endParaRPr lang="en-US" altLang="ja-JP" dirty="0"/>
          </a:p>
          <a:p>
            <a:r>
              <a:rPr lang="ja-JP" altLang="en-US" dirty="0" smtClean="0"/>
              <a:t>無料 ただし発行条件あり</a:t>
            </a:r>
            <a:endParaRPr lang="en-US" altLang="ja-JP" dirty="0" smtClean="0"/>
          </a:p>
          <a:p>
            <a:pPr lvl="1"/>
            <a:r>
              <a:rPr kumimoji="1" lang="en-US" altLang="ja-JP" dirty="0" smtClean="0"/>
              <a:t>hokudai.ac.jp </a:t>
            </a:r>
            <a:r>
              <a:rPr kumimoji="1" lang="ja-JP" altLang="en-US" dirty="0" smtClean="0"/>
              <a:t>ドメインを持つサーバ</a:t>
            </a:r>
            <a:endParaRPr kumimoji="1" lang="en-US" altLang="ja-JP" dirty="0" smtClean="0"/>
          </a:p>
          <a:p>
            <a:pPr lvl="1"/>
            <a:r>
              <a:rPr lang="ja-JP" altLang="en-US" dirty="0"/>
              <a:t>公的</a:t>
            </a:r>
            <a:r>
              <a:rPr lang="ja-JP" altLang="en-US" dirty="0" smtClean="0"/>
              <a:t>な情報を発信する</a:t>
            </a:r>
            <a:r>
              <a:rPr lang="en-US" altLang="ja-JP" dirty="0" smtClean="0">
                <a:solidFill>
                  <a:srgbClr val="FF0000"/>
                </a:solidFill>
              </a:rPr>
              <a:t>Web</a:t>
            </a:r>
            <a:r>
              <a:rPr lang="ja-JP" altLang="en-US" dirty="0" smtClean="0">
                <a:solidFill>
                  <a:srgbClr val="FF0000"/>
                </a:solidFill>
              </a:rPr>
              <a:t>サーバ</a:t>
            </a:r>
            <a:endParaRPr lang="en-US" altLang="ja-JP" dirty="0" smtClean="0">
              <a:solidFill>
                <a:srgbClr val="FF0000"/>
              </a:solidFill>
            </a:endParaRPr>
          </a:p>
          <a:p>
            <a:pPr lvl="1"/>
            <a:r>
              <a:rPr kumimoji="1" lang="ja-JP" altLang="en-US" dirty="0" smtClean="0"/>
              <a:t>不正アクセス対策・設置場所セキュリティ対策が施されている</a:t>
            </a:r>
            <a:endParaRPr kumimoji="1"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28</a:t>
            </a:fld>
            <a:endParaRPr lang="en-US" altLang="ja-JP"/>
          </a:p>
        </p:txBody>
      </p:sp>
      <p:sp>
        <p:nvSpPr>
          <p:cNvPr id="5" name="テキスト ボックス 4"/>
          <p:cNvSpPr txBox="1"/>
          <p:nvPr/>
        </p:nvSpPr>
        <p:spPr>
          <a:xfrm>
            <a:off x="827584" y="5374340"/>
            <a:ext cx="7920880" cy="1077218"/>
          </a:xfrm>
          <a:prstGeom prst="rect">
            <a:avLst/>
          </a:prstGeom>
          <a:solidFill>
            <a:srgbClr val="FFFF00"/>
          </a:solidFill>
        </p:spPr>
        <p:txBody>
          <a:bodyPr wrap="square" rtlCol="0">
            <a:spAutoFit/>
          </a:bodyPr>
          <a:lstStyle/>
          <a:p>
            <a:r>
              <a:rPr lang="ja-JP" altLang="en-US" sz="3200" dirty="0" smtClean="0">
                <a:solidFill>
                  <a:srgbClr val="FF0000"/>
                </a:solidFill>
              </a:rPr>
              <a:t>メールサーバでは使えなさそう</a:t>
            </a:r>
            <a:r>
              <a:rPr lang="en-US" altLang="ja-JP" sz="3200" dirty="0" smtClean="0">
                <a:solidFill>
                  <a:srgbClr val="FF0000"/>
                </a:solidFill>
              </a:rPr>
              <a:t>…</a:t>
            </a:r>
            <a:r>
              <a:rPr lang="en-US" altLang="ja-JP" sz="2000" dirty="0" smtClean="0">
                <a:solidFill>
                  <a:srgbClr val="FF0000"/>
                </a:solidFill>
              </a:rPr>
              <a:t>(</a:t>
            </a:r>
            <a:r>
              <a:rPr lang="ja-JP" altLang="en-US" sz="2000" dirty="0" smtClean="0">
                <a:solidFill>
                  <a:srgbClr val="FF0000"/>
                </a:solidFill>
              </a:rPr>
              <a:t>他のものを検討</a:t>
            </a:r>
            <a:r>
              <a:rPr lang="en-US" altLang="ja-JP" sz="2000" dirty="0" smtClean="0">
                <a:solidFill>
                  <a:srgbClr val="FF0000"/>
                </a:solidFill>
              </a:rPr>
              <a:t>?)</a:t>
            </a:r>
          </a:p>
          <a:p>
            <a:r>
              <a:rPr kumimoji="1" lang="en-US" altLang="ja-JP" sz="3200" dirty="0" smtClean="0">
                <a:solidFill>
                  <a:srgbClr val="FF0000"/>
                </a:solidFill>
              </a:rPr>
              <a:t>WWW</a:t>
            </a:r>
            <a:r>
              <a:rPr kumimoji="1" lang="ja-JP" altLang="en-US" sz="3200" dirty="0" smtClean="0">
                <a:solidFill>
                  <a:srgbClr val="FF0000"/>
                </a:solidFill>
              </a:rPr>
              <a:t>サーバで導入してはいかがでしょう？</a:t>
            </a:r>
            <a:endParaRPr kumimoji="1" lang="ja-JP" altLang="en-US" sz="3200" dirty="0">
              <a:solidFill>
                <a:srgbClr val="FF0000"/>
              </a:solidFill>
            </a:endParaRPr>
          </a:p>
        </p:txBody>
      </p:sp>
      <p:sp>
        <p:nvSpPr>
          <p:cNvPr id="6" name="テキスト ボックス 5"/>
          <p:cNvSpPr txBox="1"/>
          <p:nvPr/>
        </p:nvSpPr>
        <p:spPr>
          <a:xfrm>
            <a:off x="1043608" y="4949719"/>
            <a:ext cx="7416824" cy="1569660"/>
          </a:xfrm>
          <a:prstGeom prst="rect">
            <a:avLst/>
          </a:prstGeom>
          <a:solidFill>
            <a:schemeClr val="bg1"/>
          </a:solidFill>
          <a:ln w="38100">
            <a:solidFill>
              <a:srgbClr val="FF0000"/>
            </a:solidFill>
          </a:ln>
        </p:spPr>
        <p:txBody>
          <a:bodyPr wrap="square" rtlCol="0">
            <a:spAutoFit/>
          </a:bodyPr>
          <a:lstStyle/>
          <a:p>
            <a:pPr algn="ctr"/>
            <a:r>
              <a:rPr lang="ja-JP" altLang="en-US" sz="3600" dirty="0" smtClean="0">
                <a:solidFill>
                  <a:srgbClr val="FF0000"/>
                </a:solidFill>
              </a:rPr>
              <a:t>現行の</a:t>
            </a:r>
            <a:r>
              <a:rPr kumimoji="1" lang="en-US" altLang="ja-JP" sz="3600" dirty="0" smtClean="0">
                <a:solidFill>
                  <a:srgbClr val="FF0000"/>
                </a:solidFill>
              </a:rPr>
              <a:t>UPKI</a:t>
            </a:r>
            <a:r>
              <a:rPr lang="ja-JP" altLang="en-US" sz="3600" dirty="0">
                <a:solidFill>
                  <a:srgbClr val="FF0000"/>
                </a:solidFill>
              </a:rPr>
              <a:t>サーバ</a:t>
            </a:r>
            <a:r>
              <a:rPr kumimoji="1" lang="ja-JP" altLang="en-US" sz="3600" dirty="0" smtClean="0">
                <a:solidFill>
                  <a:srgbClr val="FF0000"/>
                </a:solidFill>
              </a:rPr>
              <a:t>証明書</a:t>
            </a:r>
            <a:endParaRPr lang="en-US" altLang="ja-JP" sz="3600" dirty="0">
              <a:solidFill>
                <a:srgbClr val="FF0000"/>
              </a:solidFill>
            </a:endParaRPr>
          </a:p>
          <a:p>
            <a:pPr algn="ctr"/>
            <a:r>
              <a:rPr kumimoji="1" lang="en-US" altLang="ja-JP" sz="3600" dirty="0" smtClean="0">
                <a:solidFill>
                  <a:srgbClr val="FF0000"/>
                </a:solidFill>
              </a:rPr>
              <a:t>2015/06/30</a:t>
            </a:r>
            <a:r>
              <a:rPr lang="ja-JP" altLang="en-US" sz="3600" dirty="0" smtClean="0">
                <a:solidFill>
                  <a:srgbClr val="FF0000"/>
                </a:solidFill>
              </a:rPr>
              <a:t> </a:t>
            </a:r>
            <a:r>
              <a:rPr kumimoji="1" lang="ja-JP" altLang="en-US" sz="3600" dirty="0" smtClean="0">
                <a:solidFill>
                  <a:srgbClr val="FF0000"/>
                </a:solidFill>
              </a:rPr>
              <a:t>をもって失効</a:t>
            </a:r>
            <a:endParaRPr kumimoji="1" lang="en-US" altLang="ja-JP" sz="3600" dirty="0" smtClean="0">
              <a:solidFill>
                <a:srgbClr val="FF0000"/>
              </a:solidFill>
            </a:endParaRPr>
          </a:p>
          <a:p>
            <a:pPr algn="ctr"/>
            <a:r>
              <a:rPr lang="ja-JP" altLang="en-US" dirty="0">
                <a:solidFill>
                  <a:srgbClr val="FF0000"/>
                </a:solidFill>
              </a:rPr>
              <a:t>後継</a:t>
            </a:r>
            <a:r>
              <a:rPr lang="ja-JP" altLang="en-US" dirty="0" smtClean="0">
                <a:solidFill>
                  <a:srgbClr val="FF0000"/>
                </a:solidFill>
              </a:rPr>
              <a:t>の証明書もあるが </a:t>
            </a:r>
            <a:r>
              <a:rPr lang="en-US" altLang="ja-JP" dirty="0" smtClean="0">
                <a:solidFill>
                  <a:srgbClr val="FF0000"/>
                </a:solidFill>
              </a:rPr>
              <a:t>Mail </a:t>
            </a:r>
            <a:r>
              <a:rPr lang="ja-JP" altLang="en-US" dirty="0" smtClean="0">
                <a:solidFill>
                  <a:srgbClr val="FF0000"/>
                </a:solidFill>
              </a:rPr>
              <a:t>サーバでは使えなさそう</a:t>
            </a:r>
            <a:r>
              <a:rPr lang="en-US" altLang="ja-JP" dirty="0" smtClean="0">
                <a:solidFill>
                  <a:srgbClr val="FF0000"/>
                </a:solidFill>
              </a:rPr>
              <a:t>…</a:t>
            </a:r>
            <a:endParaRPr kumimoji="1" lang="en-US" altLang="ja-JP" dirty="0" smtClean="0">
              <a:solidFill>
                <a:srgbClr val="FF0000"/>
              </a:solidFill>
            </a:endParaRPr>
          </a:p>
        </p:txBody>
      </p:sp>
    </p:spTree>
    <p:extLst>
      <p:ext uri="{BB962C8B-B14F-4D97-AF65-F5344CB8AC3E}">
        <p14:creationId xmlns:p14="http://schemas.microsoft.com/office/powerpoint/2010/main" val="6993017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556792"/>
            <a:ext cx="9324528" cy="1872208"/>
          </a:xfrm>
        </p:spPr>
        <p:txBody>
          <a:bodyPr/>
          <a:lstStyle/>
          <a:p>
            <a:r>
              <a:rPr lang="ja-JP" altLang="en-US" dirty="0" smtClean="0"/>
              <a:t>メール配送</a:t>
            </a:r>
            <a:r>
              <a:rPr lang="ja-JP" altLang="en-US" dirty="0"/>
              <a:t>システム</a:t>
            </a:r>
            <a:endParaRPr lang="ja-JP" altLang="ja-JP" dirty="0"/>
          </a:p>
        </p:txBody>
      </p:sp>
      <p:sp>
        <p:nvSpPr>
          <p:cNvPr id="2051" name="Rectangle 3"/>
          <p:cNvSpPr>
            <a:spLocks noGrp="1" noChangeArrowheads="1"/>
          </p:cNvSpPr>
          <p:nvPr>
            <p:ph type="subTitle" idx="1"/>
          </p:nvPr>
        </p:nvSpPr>
        <p:spPr>
          <a:xfrm>
            <a:off x="1403648" y="3356992"/>
            <a:ext cx="6400800" cy="1512168"/>
          </a:xfrm>
        </p:spPr>
        <p:txBody>
          <a:bodyPr/>
          <a:lstStyle/>
          <a:p>
            <a:endParaRPr lang="ja-JP" altLang="ja-JP" dirty="0"/>
          </a:p>
        </p:txBody>
      </p:sp>
      <p:sp>
        <p:nvSpPr>
          <p:cNvPr id="4" name="スライド番号プレースホルダ 5"/>
          <p:cNvSpPr>
            <a:spLocks noGrp="1"/>
          </p:cNvSpPr>
          <p:nvPr>
            <p:ph type="sldNum" sz="quarter" idx="4294967295"/>
          </p:nvPr>
        </p:nvSpPr>
        <p:spPr>
          <a:xfrm>
            <a:off x="7059488" y="6453336"/>
            <a:ext cx="1905000" cy="228600"/>
          </a:xfrm>
          <a:prstGeom prst="rect">
            <a:avLst/>
          </a:prstGeom>
        </p:spPr>
        <p:txBody>
          <a:bodyPr/>
          <a:lstStyle/>
          <a:p>
            <a:fld id="{F30C0B90-4634-4C58-97BF-C83CF7289530}" type="slidenum">
              <a:rPr lang="en-US" altLang="ja-JP" sz="1400" smtClean="0"/>
              <a:pPr/>
              <a:t>2</a:t>
            </a:fld>
            <a:endParaRPr lang="en-US" altLang="ja-JP" sz="1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ep Mail </a:t>
            </a:r>
            <a:r>
              <a:rPr kumimoji="1" lang="ja-JP" altLang="en-US" dirty="0" smtClean="0"/>
              <a:t>サーバの課題</a:t>
            </a:r>
            <a:endParaRPr kumimoji="1" lang="ja-JP" altLang="en-US" dirty="0"/>
          </a:p>
        </p:txBody>
      </p:sp>
      <p:sp>
        <p:nvSpPr>
          <p:cNvPr id="3" name="コンテンツ プレースホルダ 2"/>
          <p:cNvSpPr>
            <a:spLocks noGrp="1"/>
          </p:cNvSpPr>
          <p:nvPr>
            <p:ph idx="1"/>
          </p:nvPr>
        </p:nvSpPr>
        <p:spPr>
          <a:xfrm>
            <a:off x="251520" y="1219200"/>
            <a:ext cx="8892480" cy="5378152"/>
          </a:xfrm>
        </p:spPr>
        <p:txBody>
          <a:bodyPr/>
          <a:lstStyle/>
          <a:p>
            <a:r>
              <a:rPr lang="en-US" altLang="ja-JP" dirty="0" smtClean="0"/>
              <a:t>SMTP-</a:t>
            </a:r>
            <a:r>
              <a:rPr lang="en-US" altLang="ja-JP" dirty="0" err="1" smtClean="0"/>
              <a:t>auth</a:t>
            </a:r>
            <a:r>
              <a:rPr lang="en-US" altLang="ja-JP" dirty="0" smtClean="0"/>
              <a:t> </a:t>
            </a:r>
            <a:r>
              <a:rPr lang="ja-JP" altLang="en-US" dirty="0" smtClean="0"/>
              <a:t>の不具合修正</a:t>
            </a:r>
            <a:endParaRPr lang="en-US" altLang="ja-JP" dirty="0"/>
          </a:p>
          <a:p>
            <a:r>
              <a:rPr lang="en-US" altLang="ja-JP" dirty="0" smtClean="0"/>
              <a:t>SPAM </a:t>
            </a:r>
            <a:r>
              <a:rPr lang="ja-JP" altLang="en-US" dirty="0" smtClean="0"/>
              <a:t>メール対策</a:t>
            </a:r>
            <a:endParaRPr lang="en-US" altLang="ja-JP" dirty="0" smtClean="0"/>
          </a:p>
          <a:p>
            <a:r>
              <a:rPr lang="en-US" altLang="ja-JP" dirty="0" smtClean="0"/>
              <a:t>SSL </a:t>
            </a:r>
            <a:r>
              <a:rPr lang="ja-JP" altLang="en-US" dirty="0" smtClean="0"/>
              <a:t>証明書の取得</a:t>
            </a:r>
            <a:endParaRPr lang="en-US" altLang="ja-JP" dirty="0" smtClean="0"/>
          </a:p>
          <a:p>
            <a:r>
              <a:rPr lang="en-US" altLang="ja-JP" dirty="0" err="1" smtClean="0"/>
              <a:t>Maildir</a:t>
            </a:r>
            <a:r>
              <a:rPr lang="en-US" altLang="ja-JP" dirty="0" smtClean="0"/>
              <a:t> </a:t>
            </a:r>
            <a:r>
              <a:rPr lang="ja-JP" altLang="en-US" dirty="0" smtClean="0"/>
              <a:t>形式への移行</a:t>
            </a:r>
            <a:endParaRPr lang="en-US" altLang="ja-JP" dirty="0" smtClean="0"/>
          </a:p>
          <a:p>
            <a:pPr marL="457200" lvl="1" indent="0">
              <a:buNone/>
            </a:pPr>
            <a:endParaRPr lang="en-US" altLang="ja-JP" dirty="0" smtClean="0"/>
          </a:p>
          <a:p>
            <a:pPr lvl="1"/>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29</a:t>
            </a:fld>
            <a:endParaRPr lang="en-US" altLang="ja-JP"/>
          </a:p>
        </p:txBody>
      </p:sp>
      <p:sp>
        <p:nvSpPr>
          <p:cNvPr id="7" name="正方形/長方形 6"/>
          <p:cNvSpPr/>
          <p:nvPr/>
        </p:nvSpPr>
        <p:spPr>
          <a:xfrm>
            <a:off x="207742" y="2997986"/>
            <a:ext cx="4364258"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21935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メール</a:t>
            </a:r>
            <a:r>
              <a:rPr lang="ja-JP" altLang="en-US" dirty="0" smtClean="0"/>
              <a:t>の保存形式</a:t>
            </a:r>
            <a:endParaRPr kumimoji="1" lang="ja-JP" altLang="en-US" dirty="0"/>
          </a:p>
        </p:txBody>
      </p:sp>
      <p:sp>
        <p:nvSpPr>
          <p:cNvPr id="3" name="コンテンツ プレースホルダ 2"/>
          <p:cNvSpPr>
            <a:spLocks noGrp="1"/>
          </p:cNvSpPr>
          <p:nvPr>
            <p:ph idx="1"/>
          </p:nvPr>
        </p:nvSpPr>
        <p:spPr>
          <a:xfrm>
            <a:off x="323528" y="980728"/>
            <a:ext cx="8712968" cy="5638800"/>
          </a:xfrm>
        </p:spPr>
        <p:txBody>
          <a:bodyPr/>
          <a:lstStyle/>
          <a:p>
            <a:r>
              <a:rPr lang="en-US" altLang="ja-JP" dirty="0" err="1" smtClean="0"/>
              <a:t>mbox</a:t>
            </a:r>
            <a:r>
              <a:rPr lang="en-US" altLang="ja-JP" dirty="0" smtClean="0"/>
              <a:t> </a:t>
            </a:r>
            <a:r>
              <a:rPr lang="ja-JP" altLang="en-US" dirty="0" smtClean="0"/>
              <a:t>形式</a:t>
            </a:r>
            <a:r>
              <a:rPr lang="en-US" altLang="ja-JP" dirty="0" smtClean="0"/>
              <a:t>(</a:t>
            </a:r>
            <a:r>
              <a:rPr lang="ja-JP" altLang="en-US" dirty="0" smtClean="0"/>
              <a:t>現在の</a:t>
            </a:r>
            <a:r>
              <a:rPr lang="en-US" altLang="ja-JP" dirty="0" smtClean="0"/>
              <a:t>IMAP</a:t>
            </a:r>
            <a:r>
              <a:rPr lang="ja-JP" altLang="en-US" dirty="0" smtClean="0"/>
              <a:t>の保存形式</a:t>
            </a:r>
            <a:r>
              <a:rPr lang="en-US" altLang="ja-JP" dirty="0" smtClean="0"/>
              <a:t>)</a:t>
            </a:r>
            <a:br>
              <a:rPr lang="en-US" altLang="ja-JP" dirty="0" smtClean="0"/>
            </a:br>
            <a:r>
              <a:rPr lang="en-US" altLang="ja-JP" dirty="0" smtClean="0"/>
              <a:t>- </a:t>
            </a:r>
            <a:r>
              <a:rPr lang="ja-JP" altLang="en-US" dirty="0" smtClean="0">
                <a:solidFill>
                  <a:srgbClr val="FF0000"/>
                </a:solidFill>
              </a:rPr>
              <a:t>すべてのメール</a:t>
            </a:r>
            <a:r>
              <a:rPr lang="ja-JP" altLang="en-US" dirty="0"/>
              <a:t>を</a:t>
            </a:r>
            <a:r>
              <a:rPr lang="ja-JP" altLang="en-US" dirty="0" smtClean="0">
                <a:solidFill>
                  <a:srgbClr val="FF0000"/>
                </a:solidFill>
              </a:rPr>
              <a:t>単一ファイル</a:t>
            </a:r>
            <a:r>
              <a:rPr lang="ja-JP" altLang="en-US" dirty="0"/>
              <a:t>と</a:t>
            </a:r>
            <a:r>
              <a:rPr lang="ja-JP" altLang="en-US" dirty="0" smtClean="0"/>
              <a:t>して管理</a:t>
            </a:r>
            <a:endParaRPr lang="en-US" altLang="ja-JP" dirty="0" smtClean="0"/>
          </a:p>
          <a:p>
            <a:pPr lvl="2"/>
            <a:r>
              <a:rPr lang="ja-JP" altLang="en-US" dirty="0" smtClean="0"/>
              <a:t>単一ファイルが非常に重くなる</a:t>
            </a:r>
            <a:endParaRPr lang="en-US" altLang="ja-JP" dirty="0" smtClean="0"/>
          </a:p>
          <a:p>
            <a:pPr lvl="2"/>
            <a:r>
              <a:rPr lang="ja-JP" altLang="en-US" dirty="0"/>
              <a:t>排他制御がうまくいかない</a:t>
            </a:r>
            <a:r>
              <a:rPr lang="ja-JP" altLang="en-US" dirty="0" smtClean="0"/>
              <a:t>とファイル破損の可能性</a:t>
            </a:r>
            <a:endParaRPr lang="en-US" altLang="ja-JP" dirty="0" smtClean="0"/>
          </a:p>
          <a:p>
            <a:r>
              <a:rPr lang="en-US" altLang="ja-JP" dirty="0" err="1"/>
              <a:t>M</a:t>
            </a:r>
            <a:r>
              <a:rPr lang="en-US" altLang="ja-JP" dirty="0" err="1" smtClean="0"/>
              <a:t>aildir</a:t>
            </a:r>
            <a:r>
              <a:rPr lang="en-US" altLang="ja-JP" dirty="0" smtClean="0"/>
              <a:t> </a:t>
            </a:r>
            <a:r>
              <a:rPr lang="ja-JP" altLang="en-US" dirty="0" smtClean="0"/>
              <a:t>形式</a:t>
            </a:r>
            <a:r>
              <a:rPr lang="en-US" altLang="ja-JP" dirty="0" smtClean="0"/>
              <a:t/>
            </a:r>
            <a:br>
              <a:rPr lang="en-US" altLang="ja-JP" dirty="0" smtClean="0"/>
            </a:br>
            <a:r>
              <a:rPr lang="en-US" altLang="ja-JP" dirty="0" smtClean="0"/>
              <a:t>- </a:t>
            </a:r>
            <a:r>
              <a:rPr lang="en-US" altLang="ja-JP" dirty="0">
                <a:solidFill>
                  <a:srgbClr val="FF0000"/>
                </a:solidFill>
              </a:rPr>
              <a:t>1</a:t>
            </a:r>
            <a:r>
              <a:rPr lang="ja-JP" altLang="en-US" dirty="0" err="1" smtClean="0">
                <a:solidFill>
                  <a:srgbClr val="FF0000"/>
                </a:solidFill>
              </a:rPr>
              <a:t>つの</a:t>
            </a:r>
            <a:r>
              <a:rPr lang="ja-JP" altLang="en-US" dirty="0" smtClean="0">
                <a:solidFill>
                  <a:srgbClr val="FF0000"/>
                </a:solidFill>
              </a:rPr>
              <a:t>メール</a:t>
            </a:r>
            <a:r>
              <a:rPr lang="ja-JP" altLang="en-US" dirty="0"/>
              <a:t>を</a:t>
            </a:r>
            <a:r>
              <a:rPr lang="ja-JP" altLang="en-US" dirty="0" smtClean="0">
                <a:solidFill>
                  <a:srgbClr val="FF0000"/>
                </a:solidFill>
              </a:rPr>
              <a:t>単一ファイル</a:t>
            </a:r>
            <a:r>
              <a:rPr lang="ja-JP" altLang="en-US" dirty="0" smtClean="0"/>
              <a:t>として管理</a:t>
            </a:r>
            <a:endParaRPr lang="en-US" altLang="ja-JP" dirty="0" smtClean="0"/>
          </a:p>
          <a:p>
            <a:pPr marL="1200150" lvl="2" indent="-342900"/>
            <a:r>
              <a:rPr lang="ja-JP" altLang="en-US" dirty="0" smtClean="0"/>
              <a:t>単一ファイルが軽い</a:t>
            </a:r>
            <a:r>
              <a:rPr lang="en-US" altLang="ja-JP" dirty="0" smtClean="0"/>
              <a:t>(</a:t>
            </a:r>
            <a:r>
              <a:rPr lang="ja-JP" altLang="en-US" dirty="0" smtClean="0"/>
              <a:t>もちろん不要なメールは消すべき</a:t>
            </a:r>
            <a:r>
              <a:rPr lang="en-US" altLang="ja-JP" dirty="0" smtClean="0"/>
              <a:t>)</a:t>
            </a:r>
          </a:p>
          <a:p>
            <a:pPr marL="1200150" lvl="2" indent="-342900"/>
            <a:r>
              <a:rPr lang="ja-JP" altLang="en-US" dirty="0" smtClean="0"/>
              <a:t>ファイルが分散されているので排他制御が必要ない</a:t>
            </a:r>
            <a:endParaRPr lang="en-US" altLang="ja-JP" dirty="0" smtClean="0"/>
          </a:p>
          <a:p>
            <a:pPr marL="857250" lvl="2" indent="0">
              <a:buNone/>
            </a:pPr>
            <a:endParaRPr lang="en-US" altLang="ja-JP" dirty="0" smtClean="0"/>
          </a:p>
          <a:p>
            <a:pPr marL="0" indent="0" algn="ctr">
              <a:buNone/>
            </a:pPr>
            <a:r>
              <a:rPr lang="en-US" altLang="ja-JP" dirty="0" err="1" smtClean="0"/>
              <a:t>qmail</a:t>
            </a:r>
            <a:r>
              <a:rPr lang="ja-JP" altLang="en-US" dirty="0" smtClean="0"/>
              <a:t>・</a:t>
            </a:r>
            <a:r>
              <a:rPr lang="en-US" altLang="ja-JP" dirty="0" smtClean="0"/>
              <a:t>Dovecot</a:t>
            </a:r>
            <a:r>
              <a:rPr lang="ja-JP" altLang="en-US" dirty="0" smtClean="0"/>
              <a:t> は どちらも対応</a:t>
            </a:r>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30</a:t>
            </a:fld>
            <a:endParaRPr lang="en-US" altLang="ja-JP"/>
          </a:p>
        </p:txBody>
      </p:sp>
    </p:spTree>
    <p:extLst>
      <p:ext uri="{BB962C8B-B14F-4D97-AF65-F5344CB8AC3E}">
        <p14:creationId xmlns:p14="http://schemas.microsoft.com/office/powerpoint/2010/main" val="8605160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en-US" altLang="ja-JP" dirty="0" err="1" smtClean="0"/>
              <a:t>Maildir</a:t>
            </a:r>
            <a:r>
              <a:rPr lang="ja-JP" altLang="en-US" dirty="0" smtClean="0"/>
              <a:t> 方式への移行</a:t>
            </a:r>
            <a:endParaRPr kumimoji="1" lang="ja-JP" altLang="en-US" dirty="0"/>
          </a:p>
        </p:txBody>
      </p:sp>
      <p:sp>
        <p:nvSpPr>
          <p:cNvPr id="3" name="コンテンツ プレースホルダ 2"/>
          <p:cNvSpPr>
            <a:spLocks noGrp="1"/>
          </p:cNvSpPr>
          <p:nvPr>
            <p:ph idx="1"/>
          </p:nvPr>
        </p:nvSpPr>
        <p:spPr>
          <a:xfrm>
            <a:off x="683568" y="980728"/>
            <a:ext cx="7772400" cy="5638800"/>
          </a:xfrm>
        </p:spPr>
        <p:txBody>
          <a:bodyPr/>
          <a:lstStyle/>
          <a:p>
            <a:r>
              <a:rPr lang="ja-JP" altLang="en-US" dirty="0" smtClean="0"/>
              <a:t>現行の</a:t>
            </a:r>
            <a:r>
              <a:rPr lang="en-US" altLang="ja-JP" dirty="0" err="1" smtClean="0"/>
              <a:t>EPMail</a:t>
            </a:r>
            <a:r>
              <a:rPr lang="ja-JP" altLang="en-US" dirty="0" smtClean="0"/>
              <a:t> サーバ</a:t>
            </a:r>
            <a:endParaRPr lang="en-US" altLang="ja-JP" dirty="0" smtClean="0"/>
          </a:p>
          <a:p>
            <a:pPr lvl="1"/>
            <a:r>
              <a:rPr lang="en-US" altLang="ja-JP" dirty="0" smtClean="0"/>
              <a:t>POP(</a:t>
            </a:r>
            <a:r>
              <a:rPr lang="en-US" altLang="ja-JP" dirty="0" err="1" smtClean="0"/>
              <a:t>qmail</a:t>
            </a:r>
            <a:r>
              <a:rPr lang="en-US" altLang="ja-JP" dirty="0" smtClean="0"/>
              <a:t>) : </a:t>
            </a:r>
            <a:r>
              <a:rPr lang="en-US" altLang="ja-JP" dirty="0" err="1" smtClean="0"/>
              <a:t>Maildir</a:t>
            </a:r>
            <a:r>
              <a:rPr lang="ja-JP" altLang="en-US" dirty="0" smtClean="0"/>
              <a:t> 形式</a:t>
            </a:r>
            <a:endParaRPr lang="en-US" altLang="ja-JP" dirty="0" smtClean="0"/>
          </a:p>
          <a:p>
            <a:pPr lvl="1"/>
            <a:r>
              <a:rPr lang="en-US" altLang="ja-JP" dirty="0" smtClean="0"/>
              <a:t>IMAP(Dovecot) : </a:t>
            </a:r>
            <a:r>
              <a:rPr lang="en-US" altLang="ja-JP" dirty="0" err="1" smtClean="0"/>
              <a:t>mbox</a:t>
            </a:r>
            <a:r>
              <a:rPr lang="ja-JP" altLang="en-US" dirty="0" smtClean="0"/>
              <a:t> 形式</a:t>
            </a:r>
            <a:endParaRPr lang="en-US" altLang="ja-JP" dirty="0"/>
          </a:p>
          <a:p>
            <a:r>
              <a:rPr lang="en-US" altLang="ja-JP" dirty="0" err="1" smtClean="0"/>
              <a:t>mbox</a:t>
            </a:r>
            <a:r>
              <a:rPr lang="en-US" altLang="ja-JP" dirty="0" smtClean="0"/>
              <a:t> </a:t>
            </a:r>
            <a:r>
              <a:rPr lang="ja-JP" altLang="en-US" dirty="0" smtClean="0"/>
              <a:t>から</a:t>
            </a:r>
            <a:r>
              <a:rPr lang="en-US" altLang="ja-JP" dirty="0" err="1" smtClean="0"/>
              <a:t>Maildir</a:t>
            </a:r>
            <a:r>
              <a:rPr lang="ja-JP" altLang="en-US" dirty="0" smtClean="0"/>
              <a:t> に移行するには</a:t>
            </a:r>
            <a:endParaRPr lang="en-US" altLang="ja-JP" dirty="0" smtClean="0"/>
          </a:p>
          <a:p>
            <a:pPr lvl="1"/>
            <a:r>
              <a:rPr lang="ja-JP" altLang="en-US" dirty="0" smtClean="0"/>
              <a:t>設定ファイルの書き換え</a:t>
            </a:r>
            <a:endParaRPr lang="en-US" altLang="ja-JP" dirty="0" smtClean="0"/>
          </a:p>
          <a:p>
            <a:pPr lvl="1"/>
            <a:r>
              <a:rPr lang="ja-JP" altLang="en-US" dirty="0" smtClean="0"/>
              <a:t>単一のファイルを複数のファイルへ変換</a:t>
            </a:r>
            <a:endParaRPr lang="en-US" altLang="ja-JP" dirty="0" smtClean="0"/>
          </a:p>
          <a:p>
            <a:pPr marL="914400" lvl="2" indent="0">
              <a:buNone/>
            </a:pPr>
            <a:r>
              <a:rPr lang="en-US" altLang="ja-JP" dirty="0"/>
              <a:t>md2md </a:t>
            </a:r>
            <a:r>
              <a:rPr lang="ja-JP" altLang="en-US" dirty="0"/>
              <a:t>コマンド</a:t>
            </a:r>
            <a:r>
              <a:rPr lang="en-US" altLang="ja-JP" dirty="0"/>
              <a:t>?</a:t>
            </a:r>
          </a:p>
          <a:p>
            <a:pPr lvl="1"/>
            <a:r>
              <a:rPr lang="ja-JP" altLang="en-US" dirty="0" smtClean="0"/>
              <a:t>ユーザ個人の設定ファイル等の書き換え</a:t>
            </a:r>
            <a:endParaRPr lang="en-US" altLang="ja-JP" dirty="0" smtClean="0"/>
          </a:p>
          <a:p>
            <a:pPr marL="914400" lvl="2" indent="0">
              <a:buNone/>
            </a:pPr>
            <a:r>
              <a:rPr lang="ja-JP" altLang="en-US" dirty="0" smtClean="0"/>
              <a:t>個人で再設定する必要がある．</a:t>
            </a:r>
            <a:endParaRPr lang="en-US" altLang="ja-JP" dirty="0" smtClean="0"/>
          </a:p>
          <a:p>
            <a:pPr marL="0" indent="0">
              <a:buNone/>
            </a:pPr>
            <a:endParaRPr lang="en-US" altLang="ja-JP" dirty="0"/>
          </a:p>
          <a:p>
            <a:endParaRPr lang="en-US" altLang="ja-JP" dirty="0" smtClean="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31</a:t>
            </a:fld>
            <a:endParaRPr lang="en-US" altLang="ja-JP"/>
          </a:p>
        </p:txBody>
      </p:sp>
      <p:sp>
        <p:nvSpPr>
          <p:cNvPr id="5" name="テキスト ボックス 4"/>
          <p:cNvSpPr txBox="1"/>
          <p:nvPr/>
        </p:nvSpPr>
        <p:spPr>
          <a:xfrm>
            <a:off x="179512" y="5580529"/>
            <a:ext cx="8820472" cy="1077218"/>
          </a:xfrm>
          <a:prstGeom prst="rect">
            <a:avLst/>
          </a:prstGeom>
          <a:solidFill>
            <a:srgbClr val="FFFF00"/>
          </a:solidFill>
        </p:spPr>
        <p:txBody>
          <a:bodyPr wrap="square" rtlCol="0">
            <a:spAutoFit/>
          </a:bodyPr>
          <a:lstStyle/>
          <a:p>
            <a:pPr algn="ctr"/>
            <a:r>
              <a:rPr lang="ja-JP" altLang="en-US" sz="3200" dirty="0" smtClean="0">
                <a:solidFill>
                  <a:srgbClr val="FF0000"/>
                </a:solidFill>
              </a:rPr>
              <a:t>とりあえずは，両方の形式で動くようにする？</a:t>
            </a:r>
            <a:endParaRPr lang="en-US" altLang="ja-JP" sz="3200" dirty="0" smtClean="0">
              <a:solidFill>
                <a:srgbClr val="FF0000"/>
              </a:solidFill>
            </a:endParaRPr>
          </a:p>
          <a:p>
            <a:pPr algn="ctr"/>
            <a:r>
              <a:rPr lang="ja-JP" altLang="en-US" sz="3200" dirty="0">
                <a:solidFill>
                  <a:srgbClr val="FF0000"/>
                </a:solidFill>
              </a:rPr>
              <a:t>！！！現在調査中！！</a:t>
            </a:r>
            <a:r>
              <a:rPr lang="ja-JP" altLang="en-US" sz="3200" dirty="0" smtClean="0">
                <a:solidFill>
                  <a:srgbClr val="FF0000"/>
                </a:solidFill>
              </a:rPr>
              <a:t>！</a:t>
            </a:r>
            <a:endParaRPr lang="en-US" altLang="ja-JP" sz="3200" dirty="0">
              <a:solidFill>
                <a:srgbClr val="FF0000"/>
              </a:solidFill>
            </a:endParaRPr>
          </a:p>
        </p:txBody>
      </p:sp>
    </p:spTree>
    <p:extLst>
      <p:ext uri="{BB962C8B-B14F-4D97-AF65-F5344CB8AC3E}">
        <p14:creationId xmlns:p14="http://schemas.microsoft.com/office/powerpoint/2010/main" val="103091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課題</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SMTP-</a:t>
            </a:r>
            <a:r>
              <a:rPr kumimoji="1" lang="en-US" altLang="ja-JP" dirty="0" err="1" smtClean="0"/>
              <a:t>auth</a:t>
            </a:r>
            <a:r>
              <a:rPr kumimoji="1" lang="ja-JP" altLang="en-US" dirty="0" smtClean="0"/>
              <a:t> の</a:t>
            </a:r>
            <a:r>
              <a:rPr lang="ja-JP" altLang="en-US" dirty="0" smtClean="0"/>
              <a:t>不具合修正</a:t>
            </a:r>
            <a:endParaRPr kumimoji="1" lang="en-US" altLang="ja-JP" dirty="0" smtClean="0"/>
          </a:p>
          <a:p>
            <a:pPr lvl="1"/>
            <a:r>
              <a:rPr lang="ja-JP" altLang="en-US" dirty="0" smtClean="0"/>
              <a:t>原因調査中</a:t>
            </a:r>
            <a:endParaRPr kumimoji="1" lang="en-US" altLang="ja-JP" dirty="0" smtClean="0"/>
          </a:p>
          <a:p>
            <a:r>
              <a:rPr lang="en-US" altLang="ja-JP" dirty="0" smtClean="0"/>
              <a:t>SPAM </a:t>
            </a:r>
            <a:r>
              <a:rPr lang="ja-JP" altLang="en-US" dirty="0" smtClean="0"/>
              <a:t>メール対策</a:t>
            </a:r>
            <a:endParaRPr lang="en-US" altLang="ja-JP" dirty="0" smtClean="0"/>
          </a:p>
          <a:p>
            <a:pPr lvl="1"/>
            <a:r>
              <a:rPr lang="ja-JP" altLang="en-US" dirty="0" smtClean="0"/>
              <a:t>原因と対策の調査中</a:t>
            </a:r>
            <a:endParaRPr lang="en-US" altLang="ja-JP" dirty="0" smtClean="0"/>
          </a:p>
          <a:p>
            <a:r>
              <a:rPr lang="en-US" altLang="ja-JP" dirty="0" smtClean="0"/>
              <a:t>SSL</a:t>
            </a:r>
            <a:r>
              <a:rPr lang="ja-JP" altLang="en-US" dirty="0" smtClean="0"/>
              <a:t> 証明書の購入</a:t>
            </a:r>
            <a:r>
              <a:rPr lang="en-US" altLang="ja-JP" dirty="0" smtClean="0"/>
              <a:t>?</a:t>
            </a:r>
            <a:r>
              <a:rPr lang="ja-JP" altLang="en-US" dirty="0" smtClean="0"/>
              <a:t>導入</a:t>
            </a:r>
            <a:r>
              <a:rPr lang="en-US" altLang="ja-JP" dirty="0" smtClean="0"/>
              <a:t>?</a:t>
            </a:r>
          </a:p>
          <a:p>
            <a:pPr lvl="1"/>
            <a:r>
              <a:rPr lang="en-US" altLang="ja-JP" dirty="0" smtClean="0"/>
              <a:t>UPKI</a:t>
            </a:r>
            <a:r>
              <a:rPr lang="ja-JP" altLang="en-US" dirty="0" smtClean="0"/>
              <a:t> 証明書以外のものを探す？</a:t>
            </a:r>
            <a:endParaRPr lang="en-US" altLang="ja-JP" dirty="0" smtClean="0"/>
          </a:p>
          <a:p>
            <a:r>
              <a:rPr kumimoji="1" lang="en-US" altLang="ja-JP" dirty="0" err="1" smtClean="0"/>
              <a:t>Maildir</a:t>
            </a:r>
            <a:r>
              <a:rPr kumimoji="1" lang="ja-JP" altLang="en-US" dirty="0" smtClean="0"/>
              <a:t> 形式への移行</a:t>
            </a:r>
            <a:endParaRPr kumimoji="1" lang="en-US" altLang="ja-JP" dirty="0" smtClean="0"/>
          </a:p>
          <a:p>
            <a:pPr lvl="1"/>
            <a:r>
              <a:rPr lang="ja-JP" altLang="en-US" dirty="0" smtClean="0"/>
              <a:t>調査中</a:t>
            </a:r>
            <a:endParaRPr kumimoji="1" lang="ja-JP" altLang="en-US" dirty="0"/>
          </a:p>
        </p:txBody>
      </p:sp>
      <p:sp>
        <p:nvSpPr>
          <p:cNvPr id="4" name="スライド番号プレースホルダー 3"/>
          <p:cNvSpPr>
            <a:spLocks noGrp="1"/>
          </p:cNvSpPr>
          <p:nvPr>
            <p:ph type="sldNum" sz="quarter" idx="12"/>
          </p:nvPr>
        </p:nvSpPr>
        <p:spPr/>
        <p:txBody>
          <a:bodyPr/>
          <a:lstStyle/>
          <a:p>
            <a:fld id="{BF750B71-10B3-4E58-B4BF-E7DDE8C2C6F7}" type="slidenum">
              <a:rPr lang="en-US" altLang="ja-JP" smtClean="0"/>
              <a:pPr/>
              <a:t>32</a:t>
            </a:fld>
            <a:endParaRPr lang="en-US" altLang="ja-JP"/>
          </a:p>
        </p:txBody>
      </p:sp>
    </p:spTree>
    <p:extLst>
      <p:ext uri="{BB962C8B-B14F-4D97-AF65-F5344CB8AC3E}">
        <p14:creationId xmlns:p14="http://schemas.microsoft.com/office/powerpoint/2010/main" val="3884601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3568" y="1196752"/>
            <a:ext cx="7772400" cy="4876800"/>
          </a:xfrm>
        </p:spPr>
        <p:txBody>
          <a:bodyPr/>
          <a:lstStyle/>
          <a:p>
            <a:r>
              <a:rPr kumimoji="1" lang="ja-JP" altLang="en-US" dirty="0" smtClean="0"/>
              <a:t>メール配送の</a:t>
            </a:r>
            <a:r>
              <a:rPr lang="ja-JP" altLang="en-US" dirty="0"/>
              <a:t>システム</a:t>
            </a:r>
            <a:r>
              <a:rPr lang="en-US" altLang="ja-JP" dirty="0" smtClean="0"/>
              <a:t/>
            </a:r>
            <a:br>
              <a:rPr lang="en-US" altLang="ja-JP" dirty="0" smtClean="0"/>
            </a:br>
            <a:r>
              <a:rPr lang="en-US" altLang="ja-JP" dirty="0" smtClean="0"/>
              <a:t/>
            </a:r>
            <a:br>
              <a:rPr lang="en-US" altLang="ja-JP" dirty="0" smtClean="0"/>
            </a:br>
            <a:endParaRPr lang="en-US" altLang="ja-JP" dirty="0" smtClean="0"/>
          </a:p>
          <a:p>
            <a:endParaRPr kumimoji="1" lang="en-US" altLang="ja-JP" dirty="0" smtClean="0"/>
          </a:p>
          <a:p>
            <a:pPr lvl="1"/>
            <a:r>
              <a:rPr lang="en-US" altLang="ja-JP" dirty="0" smtClean="0">
                <a:solidFill>
                  <a:srgbClr val="FF0000"/>
                </a:solidFill>
              </a:rPr>
              <a:t>SSL</a:t>
            </a:r>
            <a:r>
              <a:rPr lang="ja-JP" altLang="en-US" dirty="0" smtClean="0">
                <a:solidFill>
                  <a:srgbClr val="FF0000"/>
                </a:solidFill>
              </a:rPr>
              <a:t>が導入された</a:t>
            </a:r>
            <a:endParaRPr kumimoji="1" lang="en-US" altLang="ja-JP" dirty="0" smtClean="0">
              <a:solidFill>
                <a:srgbClr val="FF0000"/>
              </a:solidFill>
            </a:endParaRPr>
          </a:p>
          <a:p>
            <a:r>
              <a:rPr kumimoji="1" lang="ja-JP" altLang="en-US" dirty="0" smtClean="0"/>
              <a:t>今後</a:t>
            </a:r>
            <a:r>
              <a:rPr kumimoji="1" lang="en-US" altLang="ja-JP" dirty="0" smtClean="0"/>
              <a:t/>
            </a:r>
            <a:br>
              <a:rPr kumimoji="1" lang="en-US" altLang="ja-JP" dirty="0" smtClean="0"/>
            </a:br>
            <a:r>
              <a:rPr kumimoji="1" lang="en-US" altLang="ja-JP" dirty="0" smtClean="0"/>
              <a:t>- SMTP-</a:t>
            </a:r>
            <a:r>
              <a:rPr kumimoji="1" lang="en-US" altLang="ja-JP" dirty="0" err="1" smtClean="0"/>
              <a:t>auth</a:t>
            </a:r>
            <a:r>
              <a:rPr kumimoji="1" lang="en-US" altLang="ja-JP" dirty="0" smtClean="0"/>
              <a:t> </a:t>
            </a:r>
            <a:r>
              <a:rPr lang="ja-JP" altLang="en-US" dirty="0" smtClean="0"/>
              <a:t>の不具合調査</a:t>
            </a:r>
            <a:r>
              <a:rPr kumimoji="1" lang="en-US" altLang="ja-JP" dirty="0" smtClean="0"/>
              <a:t/>
            </a:r>
            <a:br>
              <a:rPr kumimoji="1" lang="en-US" altLang="ja-JP" dirty="0" smtClean="0"/>
            </a:br>
            <a:r>
              <a:rPr kumimoji="1" lang="en-US" altLang="ja-JP" dirty="0" smtClean="0"/>
              <a:t>- SPAM </a:t>
            </a:r>
            <a:r>
              <a:rPr kumimoji="1" lang="ja-JP" altLang="en-US" dirty="0" smtClean="0"/>
              <a:t>メール対策</a:t>
            </a:r>
            <a:endParaRPr kumimoji="1" lang="en-US" altLang="ja-JP" dirty="0" smtClean="0"/>
          </a:p>
          <a:p>
            <a:pPr marL="0" indent="0">
              <a:buNone/>
            </a:pPr>
            <a:r>
              <a:rPr lang="ja-JP" altLang="en-US" dirty="0" smtClean="0"/>
              <a:t>　 </a:t>
            </a:r>
            <a:r>
              <a:rPr lang="en-US" altLang="ja-JP" dirty="0" smtClean="0"/>
              <a:t>- SSL</a:t>
            </a:r>
            <a:r>
              <a:rPr lang="ja-JP" altLang="en-US" dirty="0" smtClean="0"/>
              <a:t> 証明書の導入</a:t>
            </a:r>
            <a:r>
              <a:rPr lang="en-US" altLang="ja-JP" dirty="0" smtClean="0"/>
              <a:t>?</a:t>
            </a:r>
            <a:r>
              <a:rPr kumimoji="1" lang="en-US" altLang="ja-JP" dirty="0" smtClean="0"/>
              <a:t/>
            </a:r>
            <a:br>
              <a:rPr kumimoji="1" lang="en-US" altLang="ja-JP" dirty="0" smtClean="0"/>
            </a:br>
            <a:r>
              <a:rPr kumimoji="1" lang="ja-JP" altLang="en-US" dirty="0" smtClean="0"/>
              <a:t>　 </a:t>
            </a:r>
            <a:r>
              <a:rPr lang="en-US" altLang="ja-JP" dirty="0" smtClean="0"/>
              <a:t>- </a:t>
            </a:r>
            <a:r>
              <a:rPr lang="en-US" altLang="ja-JP" dirty="0" err="1" smtClean="0"/>
              <a:t>Maildir</a:t>
            </a:r>
            <a:r>
              <a:rPr lang="ja-JP" altLang="en-US" dirty="0" smtClean="0"/>
              <a:t> 形式への移行</a:t>
            </a:r>
            <a:endParaRPr kumimoji="1" lang="ja-JP" altLang="en-US" dirty="0"/>
          </a:p>
        </p:txBody>
      </p:sp>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4" name="スライド番号プレースホルダ 3"/>
          <p:cNvSpPr>
            <a:spLocks noGrp="1"/>
          </p:cNvSpPr>
          <p:nvPr>
            <p:ph type="sldNum" sz="quarter" idx="12"/>
          </p:nvPr>
        </p:nvSpPr>
        <p:spPr/>
        <p:txBody>
          <a:bodyPr/>
          <a:lstStyle/>
          <a:p>
            <a:fld id="{BF750B71-10B3-4E58-B4BF-E7DDE8C2C6F7}" type="slidenum">
              <a:rPr lang="en-US" altLang="ja-JP" smtClean="0"/>
              <a:pPr/>
              <a:t>33</a:t>
            </a:fld>
            <a:endParaRPr lang="en-US" altLang="ja-JP"/>
          </a:p>
        </p:txBody>
      </p:sp>
      <p:grpSp>
        <p:nvGrpSpPr>
          <p:cNvPr id="8" name="グループ化 7"/>
          <p:cNvGrpSpPr/>
          <p:nvPr/>
        </p:nvGrpSpPr>
        <p:grpSpPr>
          <a:xfrm>
            <a:off x="395536" y="1700808"/>
            <a:ext cx="8748464" cy="1008112"/>
            <a:chOff x="395536" y="1700808"/>
            <a:chExt cx="8748464" cy="1008112"/>
          </a:xfrm>
        </p:grpSpPr>
        <p:sp>
          <p:nvSpPr>
            <p:cNvPr id="5" name="正方形/長方形 4"/>
            <p:cNvSpPr/>
            <p:nvPr/>
          </p:nvSpPr>
          <p:spPr>
            <a:xfrm>
              <a:off x="395536" y="1988548"/>
              <a:ext cx="1008112" cy="50405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MUA</a:t>
              </a:r>
              <a:endParaRPr kumimoji="1" lang="ja-JP" altLang="en-US" dirty="0"/>
            </a:p>
          </p:txBody>
        </p:sp>
        <p:sp>
          <p:nvSpPr>
            <p:cNvPr id="6" name="右矢印 5"/>
            <p:cNvSpPr/>
            <p:nvPr/>
          </p:nvSpPr>
          <p:spPr>
            <a:xfrm>
              <a:off x="1475656" y="1988840"/>
              <a:ext cx="1152128" cy="432048"/>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t>SMTP</a:t>
              </a:r>
              <a:endParaRPr kumimoji="1" lang="ja-JP" altLang="en-US" dirty="0"/>
            </a:p>
          </p:txBody>
        </p:sp>
        <p:sp>
          <p:nvSpPr>
            <p:cNvPr id="7" name="正方形/長方形 6"/>
            <p:cNvSpPr/>
            <p:nvPr/>
          </p:nvSpPr>
          <p:spPr>
            <a:xfrm>
              <a:off x="2699792" y="1988840"/>
              <a:ext cx="1224136" cy="504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MTA</a:t>
              </a:r>
              <a:endParaRPr kumimoji="1" lang="ja-JP" altLang="en-US" dirty="0">
                <a:solidFill>
                  <a:schemeClr val="tx1"/>
                </a:solidFill>
              </a:endParaRPr>
            </a:p>
          </p:txBody>
        </p:sp>
        <p:sp>
          <p:nvSpPr>
            <p:cNvPr id="9" name="右矢印 8"/>
            <p:cNvSpPr/>
            <p:nvPr/>
          </p:nvSpPr>
          <p:spPr>
            <a:xfrm>
              <a:off x="4067944" y="1988840"/>
              <a:ext cx="1152128" cy="432048"/>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t>SMTP</a:t>
              </a:r>
              <a:endParaRPr kumimoji="1" lang="ja-JP" altLang="en-US" dirty="0"/>
            </a:p>
          </p:txBody>
        </p:sp>
        <p:sp>
          <p:nvSpPr>
            <p:cNvPr id="10" name="正方形/長方形 9"/>
            <p:cNvSpPr/>
            <p:nvPr/>
          </p:nvSpPr>
          <p:spPr>
            <a:xfrm>
              <a:off x="5436096" y="1988840"/>
              <a:ext cx="1224136" cy="504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MTA</a:t>
              </a:r>
              <a:endParaRPr kumimoji="1" lang="ja-JP" altLang="en-US" dirty="0">
                <a:solidFill>
                  <a:schemeClr val="tx1"/>
                </a:solidFill>
              </a:endParaRPr>
            </a:p>
          </p:txBody>
        </p:sp>
        <p:sp>
          <p:nvSpPr>
            <p:cNvPr id="12" name="左矢印 11"/>
            <p:cNvSpPr/>
            <p:nvPr/>
          </p:nvSpPr>
          <p:spPr>
            <a:xfrm>
              <a:off x="6732240" y="2204864"/>
              <a:ext cx="1152128" cy="504056"/>
            </a:xfrm>
            <a:prstGeom prst="leftArrow">
              <a:avLst>
                <a:gd name="adj1" fmla="val 50000"/>
                <a:gd name="adj2" fmla="val 488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POP</a:t>
              </a:r>
              <a:r>
                <a:rPr kumimoji="1" lang="en-US" altLang="ja-JP" dirty="0" smtClean="0"/>
                <a:t> </a:t>
              </a:r>
              <a:endParaRPr kumimoji="1" lang="ja-JP" altLang="en-US" dirty="0"/>
            </a:p>
          </p:txBody>
        </p:sp>
        <p:sp>
          <p:nvSpPr>
            <p:cNvPr id="13" name="左矢印 12"/>
            <p:cNvSpPr/>
            <p:nvPr/>
          </p:nvSpPr>
          <p:spPr>
            <a:xfrm>
              <a:off x="6732240" y="1700808"/>
              <a:ext cx="1152128" cy="432048"/>
            </a:xfrm>
            <a:prstGeom prst="leftArrow">
              <a:avLst>
                <a:gd name="adj1" fmla="val 50000"/>
                <a:gd name="adj2" fmla="val 488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IMAP</a:t>
              </a:r>
              <a:r>
                <a:rPr kumimoji="1" lang="en-US" altLang="ja-JP" dirty="0" smtClean="0"/>
                <a:t> </a:t>
              </a:r>
              <a:endParaRPr kumimoji="1" lang="ja-JP" altLang="en-US" dirty="0"/>
            </a:p>
          </p:txBody>
        </p:sp>
        <p:sp>
          <p:nvSpPr>
            <p:cNvPr id="14" name="正方形/長方形 13"/>
            <p:cNvSpPr/>
            <p:nvPr/>
          </p:nvSpPr>
          <p:spPr>
            <a:xfrm>
              <a:off x="8028384" y="1988840"/>
              <a:ext cx="1115616" cy="50405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MUA</a:t>
              </a:r>
              <a:endParaRPr kumimoji="1" lang="ja-JP" altLang="en-US" dirty="0"/>
            </a:p>
          </p:txBody>
        </p:sp>
      </p:gr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7196" y="1268760"/>
            <a:ext cx="723156" cy="542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7196" y="2655133"/>
            <a:ext cx="723156" cy="542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1264" y="2394142"/>
            <a:ext cx="725487"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4803" y="2360355"/>
            <a:ext cx="725487"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3" name="コンテンツ プレースホルダー 2"/>
          <p:cNvSpPr>
            <a:spLocks noGrp="1"/>
          </p:cNvSpPr>
          <p:nvPr>
            <p:ph idx="1"/>
          </p:nvPr>
        </p:nvSpPr>
        <p:spPr>
          <a:xfrm>
            <a:off x="0" y="1219200"/>
            <a:ext cx="8458200" cy="5090120"/>
          </a:xfrm>
        </p:spPr>
        <p:txBody>
          <a:bodyPr/>
          <a:lstStyle/>
          <a:p>
            <a:pPr>
              <a:buFont typeface="Arial" pitchFamily="34" charset="0"/>
              <a:buChar char="•"/>
            </a:pPr>
            <a:r>
              <a:rPr lang="en-US" altLang="ja-JP" sz="2400" dirty="0" smtClean="0">
                <a:latin typeface="+mn-ea"/>
              </a:rPr>
              <a:t>2012</a:t>
            </a:r>
            <a:r>
              <a:rPr lang="ja-JP" altLang="en-US" sz="2400" dirty="0" smtClean="0">
                <a:latin typeface="+mn-ea"/>
              </a:rPr>
              <a:t>年度</a:t>
            </a:r>
            <a:r>
              <a:rPr lang="en-US" altLang="ja-JP" sz="2400" dirty="0" err="1" smtClean="0">
                <a:latin typeface="+mn-ea"/>
              </a:rPr>
              <a:t>EPnetFaN</a:t>
            </a:r>
            <a:r>
              <a:rPr lang="en-US" altLang="ja-JP" sz="2400" dirty="0" smtClean="0">
                <a:latin typeface="+mn-ea"/>
              </a:rPr>
              <a:t> </a:t>
            </a:r>
            <a:r>
              <a:rPr lang="ja-JP" altLang="en-US" sz="2400" dirty="0" smtClean="0">
                <a:latin typeface="+mn-ea"/>
              </a:rPr>
              <a:t>座学編第</a:t>
            </a:r>
            <a:r>
              <a:rPr lang="en-US" altLang="ja-JP" sz="2400" dirty="0" smtClean="0">
                <a:latin typeface="+mn-ea"/>
              </a:rPr>
              <a:t>17</a:t>
            </a:r>
            <a:r>
              <a:rPr lang="ja-JP" altLang="en-US" sz="2400" dirty="0" smtClean="0">
                <a:latin typeface="+mn-ea"/>
              </a:rPr>
              <a:t>回資料</a:t>
            </a:r>
            <a:endParaRPr lang="en-US" altLang="ja-JP" sz="2400" dirty="0" smtClean="0">
              <a:latin typeface="+mn-ea"/>
            </a:endParaRPr>
          </a:p>
          <a:p>
            <a:pPr marL="0" indent="0">
              <a:buNone/>
            </a:pPr>
            <a:r>
              <a:rPr lang="en-US" altLang="ja-JP" sz="2400" dirty="0">
                <a:hlinkClick r:id="rId2"/>
              </a:rPr>
              <a:t>http://www.ep.sci.hokudai.ac.jp/~epnetfan/zagaku/2012/0208/pub</a:t>
            </a:r>
            <a:r>
              <a:rPr lang="en-US" altLang="ja-JP" sz="2400" dirty="0" smtClean="0">
                <a:hlinkClick r:id="rId2"/>
              </a:rPr>
              <a:t>/</a:t>
            </a:r>
            <a:r>
              <a:rPr lang="en-US" altLang="ja-JP" sz="2400" dirty="0" smtClean="0"/>
              <a:t> </a:t>
            </a:r>
          </a:p>
          <a:p>
            <a:pPr>
              <a:buFont typeface="Arial" pitchFamily="34" charset="0"/>
              <a:buChar char="•"/>
            </a:pPr>
            <a:r>
              <a:rPr lang="ja-JP" altLang="en-US" sz="2400" dirty="0" smtClean="0">
                <a:latin typeface="+mn-ea"/>
              </a:rPr>
              <a:t>河野</a:t>
            </a:r>
            <a:r>
              <a:rPr lang="ja-JP" altLang="en-US" sz="2400" dirty="0">
                <a:latin typeface="+mn-ea"/>
              </a:rPr>
              <a:t>寿 著</a:t>
            </a:r>
            <a:r>
              <a:rPr lang="en-US" altLang="ja-JP" sz="2400" dirty="0">
                <a:latin typeface="+mn-ea"/>
              </a:rPr>
              <a:t>, </a:t>
            </a:r>
            <a:r>
              <a:rPr lang="ja-JP" altLang="en-US" sz="2400" dirty="0">
                <a:latin typeface="+mn-ea"/>
              </a:rPr>
              <a:t>毎日コミュニケーションズ</a:t>
            </a:r>
            <a:r>
              <a:rPr lang="en-US" altLang="ja-JP" sz="2400" dirty="0">
                <a:latin typeface="+mn-ea"/>
              </a:rPr>
              <a:t>, </a:t>
            </a:r>
            <a:r>
              <a:rPr lang="ja-JP" altLang="en-US" sz="2400" dirty="0">
                <a:latin typeface="+mn-ea"/>
              </a:rPr>
              <a:t>図解で明解 メールの</a:t>
            </a:r>
            <a:r>
              <a:rPr lang="ja-JP" altLang="en-US" sz="2400" dirty="0" smtClean="0">
                <a:latin typeface="+mn-ea"/>
              </a:rPr>
              <a:t>しくみ</a:t>
            </a:r>
            <a:endParaRPr kumimoji="1" lang="en-US" altLang="ja-JP" sz="2400" dirty="0" smtClean="0"/>
          </a:p>
          <a:p>
            <a:r>
              <a:rPr kumimoji="1" lang="en-US" altLang="ja-JP" sz="2400" dirty="0" smtClean="0"/>
              <a:t>e-Words SMTP-</a:t>
            </a:r>
            <a:r>
              <a:rPr lang="en-US" altLang="ja-JP" sz="2400" dirty="0" smtClean="0"/>
              <a:t>Authentication</a:t>
            </a:r>
            <a:r>
              <a:rPr lang="ja-JP" altLang="en-US" sz="2400" dirty="0" smtClean="0"/>
              <a:t> とは</a:t>
            </a:r>
            <a:endParaRPr kumimoji="1" lang="en-US" altLang="ja-JP" sz="2400" dirty="0"/>
          </a:p>
          <a:p>
            <a:pPr marL="0" indent="0">
              <a:buNone/>
            </a:pPr>
            <a:r>
              <a:rPr lang="en-US" altLang="ja-JP" sz="2400" dirty="0">
                <a:hlinkClick r:id="rId3"/>
              </a:rPr>
              <a:t>http://</a:t>
            </a:r>
            <a:r>
              <a:rPr lang="en-US" altLang="ja-JP" sz="2400" dirty="0" smtClean="0">
                <a:hlinkClick r:id="rId3"/>
              </a:rPr>
              <a:t>e-words.jp/w/SMTP20Authentication.html</a:t>
            </a:r>
            <a:endParaRPr lang="en-US" altLang="ja-JP" sz="2400" dirty="0" smtClean="0"/>
          </a:p>
          <a:p>
            <a:r>
              <a:rPr lang="en-US" altLang="ja-JP" sz="2400" dirty="0" err="1"/>
              <a:t>maildir</a:t>
            </a:r>
            <a:r>
              <a:rPr lang="en-US" altLang="ja-JP" sz="2400" dirty="0"/>
              <a:t> - </a:t>
            </a:r>
            <a:r>
              <a:rPr lang="ja-JP" altLang="en-US" sz="2400" dirty="0"/>
              <a:t>メイル受信用</a:t>
            </a:r>
            <a:r>
              <a:rPr lang="ja-JP" altLang="en-US" sz="2400" dirty="0" smtClean="0"/>
              <a:t>ディレクトリ</a:t>
            </a:r>
            <a:endParaRPr kumimoji="1" lang="en-US" altLang="ja-JP" sz="2400" dirty="0"/>
          </a:p>
          <a:p>
            <a:pPr marL="0" indent="0">
              <a:buNone/>
            </a:pPr>
            <a:r>
              <a:rPr lang="en-US" altLang="ja-JP" sz="2400" dirty="0">
                <a:hlinkClick r:id="rId4"/>
              </a:rPr>
              <a:t>http://</a:t>
            </a:r>
            <a:r>
              <a:rPr lang="en-US" altLang="ja-JP" sz="2400" dirty="0" smtClean="0">
                <a:hlinkClick r:id="rId4"/>
              </a:rPr>
              <a:t>man.qmail.jp/jman5/maildir.html</a:t>
            </a:r>
            <a:r>
              <a:rPr lang="en-US" altLang="ja-JP" sz="2400" dirty="0" smtClean="0"/>
              <a:t> </a:t>
            </a:r>
            <a:endParaRPr kumimoji="1" lang="en-US" altLang="ja-JP" sz="2400" dirty="0" smtClean="0"/>
          </a:p>
          <a:p>
            <a:r>
              <a:rPr lang="en-US" altLang="ja-JP" sz="2400" dirty="0" err="1"/>
              <a:t>q</a:t>
            </a:r>
            <a:r>
              <a:rPr kumimoji="1" lang="en-US" altLang="ja-JP" sz="2400" dirty="0" err="1" smtClean="0"/>
              <a:t>mail</a:t>
            </a:r>
            <a:r>
              <a:rPr kumimoji="1" lang="ja-JP" altLang="en-US" sz="2400" dirty="0" smtClean="0"/>
              <a:t> による</a:t>
            </a:r>
            <a:r>
              <a:rPr kumimoji="1" lang="en-US" altLang="ja-JP" sz="2400" dirty="0" smtClean="0"/>
              <a:t>SMTP</a:t>
            </a:r>
            <a:r>
              <a:rPr kumimoji="1" lang="ja-JP" altLang="en-US" sz="2400" dirty="0" smtClean="0"/>
              <a:t>サーバの構築</a:t>
            </a:r>
            <a:endParaRPr kumimoji="1" lang="en-US" altLang="ja-JP" sz="2400" dirty="0" smtClean="0"/>
          </a:p>
          <a:p>
            <a:pPr marL="0" indent="0">
              <a:buNone/>
            </a:pPr>
            <a:r>
              <a:rPr lang="en-US" altLang="ja-JP" sz="2400" dirty="0">
                <a:hlinkClick r:id="rId5"/>
              </a:rPr>
              <a:t>http://</a:t>
            </a:r>
            <a:r>
              <a:rPr lang="en-US" altLang="ja-JP" sz="2400" dirty="0" smtClean="0">
                <a:hlinkClick r:id="rId5"/>
              </a:rPr>
              <a:t>www.atmarkit.co.jp/flinux/rensai/qmail01/qmail01a.html</a:t>
            </a:r>
            <a:endParaRPr lang="en-US" altLang="ja-JP" sz="2400" dirty="0" smtClean="0"/>
          </a:p>
          <a:p>
            <a:pPr marL="0" indent="0">
              <a:buNone/>
            </a:pPr>
            <a:endParaRPr kumimoji="1" lang="ja-JP" altLang="en-US" sz="2400" dirty="0"/>
          </a:p>
        </p:txBody>
      </p:sp>
      <p:sp>
        <p:nvSpPr>
          <p:cNvPr id="4" name="スライド番号プレースホルダー 3"/>
          <p:cNvSpPr>
            <a:spLocks noGrp="1"/>
          </p:cNvSpPr>
          <p:nvPr>
            <p:ph type="sldNum" sz="quarter" idx="12"/>
          </p:nvPr>
        </p:nvSpPr>
        <p:spPr/>
        <p:txBody>
          <a:bodyPr/>
          <a:lstStyle/>
          <a:p>
            <a:fld id="{BF750B71-10B3-4E58-B4BF-E7DDE8C2C6F7}" type="slidenum">
              <a:rPr lang="en-US" altLang="ja-JP" smtClean="0"/>
              <a:pPr/>
              <a:t>34</a:t>
            </a:fld>
            <a:endParaRPr lang="en-US" altLang="ja-JP"/>
          </a:p>
        </p:txBody>
      </p:sp>
    </p:spTree>
    <p:extLst>
      <p:ext uri="{BB962C8B-B14F-4D97-AF65-F5344CB8AC3E}">
        <p14:creationId xmlns:p14="http://schemas.microsoft.com/office/powerpoint/2010/main" val="4107447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雲 40"/>
          <p:cNvSpPr/>
          <p:nvPr/>
        </p:nvSpPr>
        <p:spPr bwMode="auto">
          <a:xfrm>
            <a:off x="3131840" y="1988840"/>
            <a:ext cx="2736304" cy="2304256"/>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83000"/>
              </a:lnSpc>
              <a:spcBef>
                <a:spcPct val="0"/>
              </a:spcBef>
              <a:spcAft>
                <a:spcPct val="0"/>
              </a:spcAft>
              <a:buClr>
                <a:srgbClr val="000000"/>
              </a:buClr>
              <a:buSzPct val="100000"/>
              <a:buFont typeface="Arial" charset="0"/>
              <a:buNone/>
              <a:tabLst/>
            </a:pPr>
            <a:endParaRPr kumimoji="0" lang="ja-JP" altLang="en-US" sz="1800" b="0" i="0" u="none" strike="noStrike" cap="none" normalizeH="0" baseline="0" smtClean="0">
              <a:ln>
                <a:noFill/>
              </a:ln>
              <a:solidFill>
                <a:schemeClr val="bg1"/>
              </a:solidFill>
              <a:effectLst/>
              <a:latin typeface="Arial" charset="0"/>
              <a:ea typeface="ＭＳ Ｐゴシック" pitchFamily="48" charset="-128"/>
            </a:endParaRPr>
          </a:p>
        </p:txBody>
      </p:sp>
      <p:sp>
        <p:nvSpPr>
          <p:cNvPr id="1027" name="Rectangle 2"/>
          <p:cNvSpPr>
            <a:spLocks noGrp="1" noChangeArrowheads="1"/>
          </p:cNvSpPr>
          <p:nvPr>
            <p:ph type="title" idx="4294967295"/>
          </p:nvPr>
        </p:nvSpPr>
        <p:spPr>
          <a:xfrm>
            <a:off x="395536" y="188640"/>
            <a:ext cx="7286625" cy="858837"/>
          </a:xfrm>
        </p:spPr>
        <p:txBody>
          <a:bodyPr lIns="90000" tIns="46800" rIns="90000" bIns="46800"/>
          <a:lstStyle/>
          <a:p>
            <a:pPr algn="ctr" eaLnBrk="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メール配送の流れ</a:t>
            </a:r>
          </a:p>
        </p:txBody>
      </p:sp>
      <p:pic>
        <p:nvPicPr>
          <p:cNvPr id="1028" name="Picture 3"/>
          <p:cNvPicPr>
            <a:picLocks noChangeAspect="1" noChangeArrowheads="1"/>
          </p:cNvPicPr>
          <p:nvPr/>
        </p:nvPicPr>
        <p:blipFill>
          <a:blip r:embed="rId3" cstate="print"/>
          <a:srcRect/>
          <a:stretch>
            <a:fillRect/>
          </a:stretch>
        </p:blipFill>
        <p:spPr bwMode="auto">
          <a:xfrm>
            <a:off x="611188" y="4437063"/>
            <a:ext cx="1584325" cy="1189037"/>
          </a:xfrm>
          <a:prstGeom prst="rect">
            <a:avLst/>
          </a:prstGeom>
          <a:noFill/>
          <a:ln w="9525">
            <a:noFill/>
            <a:round/>
            <a:headEnd/>
            <a:tailEnd/>
          </a:ln>
        </p:spPr>
      </p:pic>
      <p:sp>
        <p:nvSpPr>
          <p:cNvPr id="1029" name="AutoShape 4"/>
          <p:cNvSpPr>
            <a:spLocks noChangeArrowheads="1"/>
          </p:cNvSpPr>
          <p:nvPr/>
        </p:nvSpPr>
        <p:spPr bwMode="auto">
          <a:xfrm>
            <a:off x="466725" y="1773238"/>
            <a:ext cx="2735263" cy="4175125"/>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pic>
        <p:nvPicPr>
          <p:cNvPr id="1030" name="Picture 5"/>
          <p:cNvPicPr>
            <a:picLocks noChangeAspect="1" noChangeArrowheads="1"/>
          </p:cNvPicPr>
          <p:nvPr/>
        </p:nvPicPr>
        <p:blipFill>
          <a:blip r:embed="rId4" cstate="print"/>
          <a:srcRect/>
          <a:stretch>
            <a:fillRect/>
          </a:stretch>
        </p:blipFill>
        <p:spPr bwMode="auto">
          <a:xfrm>
            <a:off x="1689100" y="1990725"/>
            <a:ext cx="993775" cy="1155700"/>
          </a:xfrm>
          <a:prstGeom prst="rect">
            <a:avLst/>
          </a:prstGeom>
          <a:noFill/>
          <a:ln w="9525">
            <a:noFill/>
            <a:round/>
            <a:headEnd/>
            <a:tailEnd/>
          </a:ln>
        </p:spPr>
      </p:pic>
      <p:sp>
        <p:nvSpPr>
          <p:cNvPr id="1031" name="AutoShape 6"/>
          <p:cNvSpPr>
            <a:spLocks noChangeArrowheads="1"/>
          </p:cNvSpPr>
          <p:nvPr/>
        </p:nvSpPr>
        <p:spPr bwMode="auto">
          <a:xfrm>
            <a:off x="5722938" y="1700213"/>
            <a:ext cx="2735262" cy="4175125"/>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pic>
        <p:nvPicPr>
          <p:cNvPr id="1032" name="Picture 7"/>
          <p:cNvPicPr>
            <a:picLocks noChangeAspect="1" noChangeArrowheads="1"/>
          </p:cNvPicPr>
          <p:nvPr/>
        </p:nvPicPr>
        <p:blipFill>
          <a:blip r:embed="rId5" cstate="print"/>
          <a:srcRect/>
          <a:stretch>
            <a:fillRect/>
          </a:stretch>
        </p:blipFill>
        <p:spPr bwMode="auto">
          <a:xfrm>
            <a:off x="7236296" y="4437112"/>
            <a:ext cx="1150938" cy="831850"/>
          </a:xfrm>
          <a:prstGeom prst="rect">
            <a:avLst/>
          </a:prstGeom>
          <a:noFill/>
          <a:ln w="9525">
            <a:noFill/>
            <a:round/>
            <a:headEnd/>
            <a:tailEnd/>
          </a:ln>
        </p:spPr>
      </p:pic>
      <p:pic>
        <p:nvPicPr>
          <p:cNvPr id="1033" name="Picture 8"/>
          <p:cNvPicPr>
            <a:picLocks noChangeAspect="1" noChangeArrowheads="1"/>
          </p:cNvPicPr>
          <p:nvPr/>
        </p:nvPicPr>
        <p:blipFill>
          <a:blip r:embed="rId6" cstate="print"/>
          <a:srcRect/>
          <a:stretch>
            <a:fillRect/>
          </a:stretch>
        </p:blipFill>
        <p:spPr bwMode="auto">
          <a:xfrm>
            <a:off x="6157913" y="1916113"/>
            <a:ext cx="958850" cy="1223962"/>
          </a:xfrm>
          <a:prstGeom prst="rect">
            <a:avLst/>
          </a:prstGeom>
          <a:noFill/>
          <a:ln w="9525">
            <a:noFill/>
            <a:round/>
            <a:headEnd/>
            <a:tailEnd/>
          </a:ln>
        </p:spPr>
      </p:pic>
      <p:sp>
        <p:nvSpPr>
          <p:cNvPr id="1034" name="Text Box 9"/>
          <p:cNvSpPr txBox="1">
            <a:spLocks noChangeArrowheads="1"/>
          </p:cNvSpPr>
          <p:nvPr/>
        </p:nvSpPr>
        <p:spPr bwMode="auto">
          <a:xfrm>
            <a:off x="1258888" y="1268413"/>
            <a:ext cx="1223962" cy="427037"/>
          </a:xfrm>
          <a:prstGeom prst="rect">
            <a:avLst/>
          </a:prstGeom>
          <a:noFill/>
          <a:ln w="9525">
            <a:noFill/>
            <a:round/>
            <a:headEnd/>
            <a:tailEnd/>
          </a:ln>
        </p:spPr>
        <p:txBody>
          <a:bodyPr lIns="90000" tIns="46800" rIns="90000" bIns="46800">
            <a:spAutoFit/>
          </a:bodyPr>
          <a:lstStyle/>
          <a:p>
            <a:pP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400" b="1" dirty="0">
                <a:solidFill>
                  <a:srgbClr val="990099"/>
                </a:solidFill>
              </a:rPr>
              <a:t>送信側</a:t>
            </a:r>
          </a:p>
        </p:txBody>
      </p:sp>
      <p:sp>
        <p:nvSpPr>
          <p:cNvPr id="1035" name="Text Box 10"/>
          <p:cNvSpPr txBox="1">
            <a:spLocks noChangeArrowheads="1"/>
          </p:cNvSpPr>
          <p:nvPr/>
        </p:nvSpPr>
        <p:spPr bwMode="auto">
          <a:xfrm>
            <a:off x="6588125" y="1196975"/>
            <a:ext cx="1223963" cy="427038"/>
          </a:xfrm>
          <a:prstGeom prst="rect">
            <a:avLst/>
          </a:prstGeom>
          <a:noFill/>
          <a:ln w="9525">
            <a:noFill/>
            <a:round/>
            <a:headEnd/>
            <a:tailEnd/>
          </a:ln>
        </p:spPr>
        <p:txBody>
          <a:bodyPr lIns="90000" tIns="46800" rIns="90000" bIns="46800">
            <a:spAutoFit/>
          </a:bodyPr>
          <a:lstStyle/>
          <a:p>
            <a:pPr>
              <a:lnSpc>
                <a:spcPct val="91000"/>
              </a:lnSpc>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400" b="1">
                <a:solidFill>
                  <a:srgbClr val="990099"/>
                </a:solidFill>
              </a:rPr>
              <a:t>受信側</a:t>
            </a:r>
          </a:p>
        </p:txBody>
      </p:sp>
      <p:sp>
        <p:nvSpPr>
          <p:cNvPr id="1036" name="Text Box 11"/>
          <p:cNvSpPr txBox="1">
            <a:spLocks noChangeArrowheads="1"/>
          </p:cNvSpPr>
          <p:nvPr/>
        </p:nvSpPr>
        <p:spPr bwMode="auto">
          <a:xfrm>
            <a:off x="1331640" y="3068960"/>
            <a:ext cx="1800200" cy="65466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メールサーバ </a:t>
            </a:r>
            <a:r>
              <a:rPr lang="en-GB" altLang="ja-JP" sz="2000" b="1" dirty="0" smtClean="0">
                <a:solidFill>
                  <a:srgbClr val="000080"/>
                </a:solidFill>
              </a:rPr>
              <a:t>(</a:t>
            </a:r>
            <a:r>
              <a:rPr lang="ja-JP" altLang="en-US" sz="2000" b="1" dirty="0" smtClean="0">
                <a:solidFill>
                  <a:srgbClr val="000080"/>
                </a:solidFill>
              </a:rPr>
              <a:t>送信者側</a:t>
            </a:r>
            <a:r>
              <a:rPr lang="en-GB" altLang="ja-JP" sz="2000" b="1" dirty="0" smtClean="0">
                <a:solidFill>
                  <a:srgbClr val="000080"/>
                </a:solidFill>
              </a:rPr>
              <a:t>)</a:t>
            </a:r>
            <a:endParaRPr lang="en-GB" altLang="ja-JP" sz="2000" b="1" dirty="0">
              <a:solidFill>
                <a:srgbClr val="000080"/>
              </a:solidFill>
            </a:endParaRPr>
          </a:p>
        </p:txBody>
      </p:sp>
      <p:sp>
        <p:nvSpPr>
          <p:cNvPr id="1038" name="Text Box 13"/>
          <p:cNvSpPr txBox="1">
            <a:spLocks noChangeArrowheads="1"/>
          </p:cNvSpPr>
          <p:nvPr/>
        </p:nvSpPr>
        <p:spPr bwMode="auto">
          <a:xfrm>
            <a:off x="611560" y="5589240"/>
            <a:ext cx="2520206" cy="374591"/>
          </a:xfrm>
          <a:prstGeom prst="rect">
            <a:avLst/>
          </a:prstGeom>
          <a:noFill/>
          <a:ln w="9525">
            <a:noFill/>
            <a:round/>
            <a:headEnd/>
            <a:tailEnd/>
          </a:ln>
        </p:spPr>
        <p:txBody>
          <a:bodyPr wrap="square" lIns="90000" tIns="46800" rIns="90000" bIns="46800">
            <a:spAutoFit/>
          </a:bodyPr>
          <a:lstStyle/>
          <a:p>
            <a:pP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　送信者</a:t>
            </a:r>
            <a:endParaRPr lang="en-GB" altLang="ja-JP" sz="2000" b="1" dirty="0">
              <a:solidFill>
                <a:srgbClr val="000080"/>
              </a:solidFill>
            </a:endParaRPr>
          </a:p>
        </p:txBody>
      </p:sp>
      <p:sp>
        <p:nvSpPr>
          <p:cNvPr id="1039" name="Text Box 14"/>
          <p:cNvSpPr txBox="1">
            <a:spLocks noChangeArrowheads="1"/>
          </p:cNvSpPr>
          <p:nvPr/>
        </p:nvSpPr>
        <p:spPr bwMode="auto">
          <a:xfrm>
            <a:off x="5796136" y="5301208"/>
            <a:ext cx="2554982" cy="374591"/>
          </a:xfrm>
          <a:prstGeom prst="rect">
            <a:avLst/>
          </a:prstGeom>
          <a:noFill/>
          <a:ln w="9525">
            <a:noFill/>
            <a:round/>
            <a:headEnd/>
            <a:tailEnd/>
          </a:ln>
        </p:spPr>
        <p:txBody>
          <a:bodyPr wrap="square" lIns="90000" tIns="46800" rIns="90000" bIns="46800">
            <a:spAutoFit/>
          </a:bodyPr>
          <a:lstStyle/>
          <a:p>
            <a:pP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　　　　　　　　受信者</a:t>
            </a:r>
            <a:endParaRPr lang="en-GB" altLang="ja-JP" sz="2000" b="1" dirty="0">
              <a:solidFill>
                <a:srgbClr val="000080"/>
              </a:solidFill>
            </a:endParaRPr>
          </a:p>
        </p:txBody>
      </p:sp>
      <p:sp>
        <p:nvSpPr>
          <p:cNvPr id="10255" name="AutoShape 15"/>
          <p:cNvSpPr>
            <a:spLocks noChangeArrowheads="1"/>
          </p:cNvSpPr>
          <p:nvPr/>
        </p:nvSpPr>
        <p:spPr bwMode="auto">
          <a:xfrm>
            <a:off x="682625" y="2060575"/>
            <a:ext cx="792163" cy="2520950"/>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6" name="AutoShape 16"/>
          <p:cNvSpPr>
            <a:spLocks noChangeArrowheads="1"/>
          </p:cNvSpPr>
          <p:nvPr/>
        </p:nvSpPr>
        <p:spPr bwMode="auto">
          <a:xfrm>
            <a:off x="2771775" y="2276475"/>
            <a:ext cx="647700"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7" name="AutoShape 17"/>
          <p:cNvSpPr>
            <a:spLocks noChangeArrowheads="1"/>
          </p:cNvSpPr>
          <p:nvPr/>
        </p:nvSpPr>
        <p:spPr bwMode="auto">
          <a:xfrm>
            <a:off x="5580063" y="2276475"/>
            <a:ext cx="650875" cy="719138"/>
          </a:xfrm>
          <a:prstGeom prst="rightArrow">
            <a:avLst>
              <a:gd name="adj1" fmla="val 50000"/>
              <a:gd name="adj2" fmla="val 25000"/>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8" name="AutoShape 18"/>
          <p:cNvSpPr>
            <a:spLocks noChangeArrowheads="1"/>
          </p:cNvSpPr>
          <p:nvPr/>
        </p:nvSpPr>
        <p:spPr bwMode="auto">
          <a:xfrm rot="5400000">
            <a:off x="6702426" y="2887662"/>
            <a:ext cx="2087562" cy="1008063"/>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10259" name="Text Box 19"/>
          <p:cNvSpPr txBox="1">
            <a:spLocks noChangeArrowheads="1"/>
          </p:cNvSpPr>
          <p:nvPr/>
        </p:nvSpPr>
        <p:spPr bwMode="auto">
          <a:xfrm>
            <a:off x="3203849" y="2564904"/>
            <a:ext cx="2592288" cy="1008112"/>
          </a:xfrm>
          <a:prstGeom prst="rect">
            <a:avLst/>
          </a:prstGeom>
          <a:noFill/>
          <a:ln w="9525">
            <a:noFill/>
            <a:round/>
            <a:headEnd/>
            <a:tailEnd/>
          </a:ln>
          <a:effectLst/>
        </p:spPr>
        <p:txBody>
          <a:bodyPr wrap="none"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ja-JP" altLang="en-US" sz="2500" b="1" dirty="0" smtClean="0">
                <a:solidFill>
                  <a:schemeClr val="tx1">
                    <a:lumMod val="95000"/>
                    <a:lumOff val="5000"/>
                  </a:schemeClr>
                </a:solidFill>
                <a:effectLst>
                  <a:outerShdw blurRad="38100" dist="38100" dir="2700000" algn="tl">
                    <a:srgbClr val="C0C0C0"/>
                  </a:outerShdw>
                </a:effectLst>
              </a:rPr>
              <a:t>ネットワーク</a:t>
            </a:r>
            <a:endParaRPr lang="en-US" altLang="ja-JP" sz="2500" b="1" dirty="0" smtClean="0">
              <a:solidFill>
                <a:schemeClr val="tx1">
                  <a:lumMod val="95000"/>
                  <a:lumOff val="5000"/>
                </a:schemeClr>
              </a:solidFill>
              <a:effectLst>
                <a:outerShdw blurRad="38100" dist="38100" dir="2700000" algn="tl">
                  <a:srgbClr val="C0C0C0"/>
                </a:outerShdw>
              </a:effectLst>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smtClean="0">
                <a:solidFill>
                  <a:schemeClr val="tx1">
                    <a:lumMod val="95000"/>
                    <a:lumOff val="5000"/>
                  </a:schemeClr>
                </a:solidFill>
                <a:effectLst>
                  <a:outerShdw blurRad="38100" dist="38100" dir="2700000" algn="tl">
                    <a:srgbClr val="C0C0C0"/>
                  </a:outerShdw>
                </a:effectLst>
              </a:rPr>
              <a:t>を介してメールを</a:t>
            </a:r>
            <a:endParaRPr lang="en-GB" sz="2500" b="1" dirty="0">
              <a:solidFill>
                <a:schemeClr val="tx1">
                  <a:lumMod val="95000"/>
                  <a:lumOff val="5000"/>
                </a:schemeClr>
              </a:solidFill>
              <a:effectLst>
                <a:outerShdw blurRad="38100" dist="38100" dir="2700000" algn="tl">
                  <a:srgbClr val="C0C0C0"/>
                </a:outerShdw>
              </a:effectLst>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500" b="1" dirty="0" err="1">
                <a:solidFill>
                  <a:schemeClr val="tx1">
                    <a:lumMod val="95000"/>
                    <a:lumOff val="5000"/>
                  </a:schemeClr>
                </a:solidFill>
                <a:effectLst>
                  <a:outerShdw blurRad="38100" dist="38100" dir="2700000" algn="tl">
                    <a:srgbClr val="C0C0C0"/>
                  </a:outerShdw>
                </a:effectLst>
              </a:rPr>
              <a:t>受信側のサーバへ</a:t>
            </a:r>
            <a:endParaRPr lang="en-GB" sz="2500" b="1" dirty="0">
              <a:solidFill>
                <a:schemeClr val="tx1">
                  <a:lumMod val="95000"/>
                  <a:lumOff val="5000"/>
                </a:schemeClr>
              </a:solidFill>
              <a:effectLst>
                <a:outerShdw blurRad="38100" dist="38100" dir="2700000" algn="tl">
                  <a:srgbClr val="C0C0C0"/>
                </a:outerShdw>
              </a:effectLst>
            </a:endParaRPr>
          </a:p>
        </p:txBody>
      </p:sp>
      <p:grpSp>
        <p:nvGrpSpPr>
          <p:cNvPr id="3" name="Group 24"/>
          <p:cNvGrpSpPr>
            <a:grpSpLocks/>
          </p:cNvGrpSpPr>
          <p:nvPr/>
        </p:nvGrpSpPr>
        <p:grpSpPr bwMode="auto">
          <a:xfrm>
            <a:off x="468313" y="4581525"/>
            <a:ext cx="844550" cy="641350"/>
            <a:chOff x="306" y="2901"/>
            <a:chExt cx="532" cy="404"/>
          </a:xfrm>
        </p:grpSpPr>
        <p:sp>
          <p:nvSpPr>
            <p:cNvPr id="1048" name="Rectangle 25"/>
            <p:cNvSpPr>
              <a:spLocks noChangeArrowheads="1"/>
            </p:cNvSpPr>
            <p:nvPr/>
          </p:nvSpPr>
          <p:spPr bwMode="auto">
            <a:xfrm>
              <a:off x="306" y="2903"/>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1049" name="AutoShape 26"/>
            <p:cNvSpPr>
              <a:spLocks noChangeArrowheads="1"/>
            </p:cNvSpPr>
            <p:nvPr/>
          </p:nvSpPr>
          <p:spPr bwMode="auto">
            <a:xfrm flipV="1">
              <a:off x="306" y="2901"/>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40" name="Text Box 11"/>
          <p:cNvSpPr txBox="1">
            <a:spLocks noChangeArrowheads="1"/>
          </p:cNvSpPr>
          <p:nvPr/>
        </p:nvSpPr>
        <p:spPr bwMode="auto">
          <a:xfrm>
            <a:off x="5868144" y="3068960"/>
            <a:ext cx="1728192" cy="65466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000080"/>
                </a:solidFill>
              </a:rPr>
              <a:t>メールサーバ </a:t>
            </a:r>
            <a:r>
              <a:rPr lang="en-GB" altLang="ja-JP" sz="2000" b="1" dirty="0" smtClean="0">
                <a:solidFill>
                  <a:srgbClr val="000080"/>
                </a:solidFill>
              </a:rPr>
              <a:t>(</a:t>
            </a:r>
            <a:r>
              <a:rPr lang="ja-JP" altLang="en-US" sz="2000" b="1" dirty="0" smtClean="0">
                <a:solidFill>
                  <a:srgbClr val="000080"/>
                </a:solidFill>
              </a:rPr>
              <a:t>受信者側</a:t>
            </a:r>
            <a:r>
              <a:rPr lang="en-GB" altLang="ja-JP" sz="2000" b="1" dirty="0" smtClean="0">
                <a:solidFill>
                  <a:srgbClr val="000080"/>
                </a:solidFill>
              </a:rPr>
              <a:t>)</a:t>
            </a:r>
            <a:endParaRPr lang="en-GB" altLang="ja-JP" sz="2000" b="1" dirty="0">
              <a:solidFill>
                <a:srgbClr val="000080"/>
              </a:solidFill>
            </a:endParaRPr>
          </a:p>
        </p:txBody>
      </p:sp>
      <p:sp>
        <p:nvSpPr>
          <p:cNvPr id="24"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3</a:t>
            </a:fld>
            <a:endParaRPr lang="en-US" altLang="ja-JP"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255"/>
                                        </p:tgtEl>
                                        <p:attrNameLst>
                                          <p:attrName>style.visibility</p:attrName>
                                        </p:attrNameLst>
                                      </p:cBhvr>
                                      <p:to>
                                        <p:strVal val="visible"/>
                                      </p:to>
                                    </p:set>
                                    <p:animEffect transition="in" filter="wipe(down)">
                                      <p:cBhvr>
                                        <p:cTn id="12" dur="500"/>
                                        <p:tgtEl>
                                          <p:spTgt spid="10255"/>
                                        </p:tgtEl>
                                      </p:cBhvr>
                                    </p:animEffect>
                                  </p:childTnLst>
                                </p:cTn>
                              </p:par>
                            </p:childTnLst>
                          </p:cTn>
                        </p:par>
                        <p:par>
                          <p:cTn id="13" fill="hold">
                            <p:stCondLst>
                              <p:cond delay="500"/>
                            </p:stCondLst>
                            <p:childTnLst>
                              <p:par>
                                <p:cTn id="14" presetID="57" presetClass="path" accel="50000" decel="50000" fill="hold" nodeType="afterEffect">
                                  <p:stCondLst>
                                    <p:cond delay="0"/>
                                  </p:stCondLst>
                                  <p:childTnLst>
                                    <p:animMotion origin="layout" path="M 4.16667E-6 0.00023 L 4.16667E-6 -0.16486 C 4.16667E-6 -0.23885 0.04583 -0.32994 0.08316 -0.32994 L 0.16632 -0.32994 " rAng="0" ptsTypes="FfFF">
                                      <p:cBhvr>
                                        <p:cTn id="15" dur="2000" fill="hold"/>
                                        <p:tgtEl>
                                          <p:spTgt spid="3"/>
                                        </p:tgtEl>
                                      </p:cBhvr>
                                      <p:rCtr x="8300" y="-16500"/>
                                    </p:animMotion>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0256"/>
                                        </p:tgtEl>
                                        <p:attrNameLst>
                                          <p:attrName>style.visibility</p:attrName>
                                        </p:attrNameLst>
                                      </p:cBhvr>
                                      <p:to>
                                        <p:strVal val="visible"/>
                                      </p:to>
                                    </p:set>
                                    <p:animEffect transition="in" filter="wipe(left)">
                                      <p:cBhvr>
                                        <p:cTn id="20" dur="500"/>
                                        <p:tgtEl>
                                          <p:spTgt spid="10256"/>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strips(downLeft)">
                                      <p:cBhvr>
                                        <p:cTn id="23" dur="500"/>
                                        <p:tgtEl>
                                          <p:spTgt spid="41"/>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0259"/>
                                        </p:tgtEl>
                                        <p:attrNameLst>
                                          <p:attrName>style.visibility</p:attrName>
                                        </p:attrNameLst>
                                      </p:cBhvr>
                                      <p:to>
                                        <p:strVal val="visible"/>
                                      </p:to>
                                    </p:set>
                                    <p:animEffect transition="in" filter="wipe(down)">
                                      <p:cBhvr>
                                        <p:cTn id="26" dur="500"/>
                                        <p:tgtEl>
                                          <p:spTgt spid="10259"/>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0257"/>
                                        </p:tgtEl>
                                        <p:attrNameLst>
                                          <p:attrName>style.visibility</p:attrName>
                                        </p:attrNameLst>
                                      </p:cBhvr>
                                      <p:to>
                                        <p:strVal val="visible"/>
                                      </p:to>
                                    </p:set>
                                    <p:animEffect transition="in" filter="wipe(left)">
                                      <p:cBhvr>
                                        <p:cTn id="29" dur="500"/>
                                        <p:tgtEl>
                                          <p:spTgt spid="10257"/>
                                        </p:tgtEl>
                                      </p:cBhvr>
                                    </p:animEffect>
                                  </p:childTnLst>
                                </p:cTn>
                              </p:par>
                            </p:childTnLst>
                          </p:cTn>
                        </p:par>
                        <p:par>
                          <p:cTn id="30" fill="hold">
                            <p:stCondLst>
                              <p:cond delay="500"/>
                            </p:stCondLst>
                            <p:childTnLst>
                              <p:par>
                                <p:cTn id="31" presetID="63" presetClass="path" accel="50000" decel="50000" fill="hold" nodeType="afterEffect">
                                  <p:stCondLst>
                                    <p:cond delay="0"/>
                                  </p:stCondLst>
                                  <p:childTnLst>
                                    <p:animMotion origin="layout" path="M 0.16632 -0.32994 L 0.63888 -0.34035 " rAng="0" ptsTypes="AA">
                                      <p:cBhvr>
                                        <p:cTn id="32" dur="2000" fill="hold"/>
                                        <p:tgtEl>
                                          <p:spTgt spid="3"/>
                                        </p:tgtEl>
                                      </p:cBhvr>
                                      <p:rCtr x="23600" y="-500"/>
                                    </p:animMotion>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0258"/>
                                        </p:tgtEl>
                                        <p:attrNameLst>
                                          <p:attrName>style.visibility</p:attrName>
                                        </p:attrNameLst>
                                      </p:cBhvr>
                                      <p:to>
                                        <p:strVal val="visible"/>
                                      </p:to>
                                    </p:set>
                                    <p:animEffect transition="in" filter="wipe(up)">
                                      <p:cBhvr>
                                        <p:cTn id="37" dur="500"/>
                                        <p:tgtEl>
                                          <p:spTgt spid="10258"/>
                                        </p:tgtEl>
                                      </p:cBhvr>
                                    </p:animEffect>
                                  </p:childTnLst>
                                </p:cTn>
                              </p:par>
                            </p:childTnLst>
                          </p:cTn>
                        </p:par>
                        <p:par>
                          <p:cTn id="38" fill="hold">
                            <p:stCondLst>
                              <p:cond delay="500"/>
                            </p:stCondLst>
                            <p:childTnLst>
                              <p:par>
                                <p:cTn id="39" presetID="50" presetClass="path" accel="50000" decel="50000" fill="hold" nodeType="afterEffect">
                                  <p:stCondLst>
                                    <p:cond delay="0"/>
                                  </p:stCondLst>
                                  <p:childTnLst>
                                    <p:animMotion origin="layout" path="M 0.63888 -0.34035 L 0.70972 -0.34035 C 0.74149 -0.34035 0.78073 -0.2622 0.78073 -0.19908 L 0.78073 -0.05711 " rAng="0" ptsTypes="FfFF">
                                      <p:cBhvr>
                                        <p:cTn id="40" dur="2000" fill="hold"/>
                                        <p:tgtEl>
                                          <p:spTgt spid="3"/>
                                        </p:tgtEl>
                                      </p:cBhvr>
                                      <p:rCtr x="7100" y="142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10255" grpId="0" animBg="1"/>
      <p:bldP spid="10256" grpId="0" animBg="1"/>
      <p:bldP spid="10257" grpId="0" animBg="1"/>
      <p:bldP spid="10258" grpId="0" animBg="1"/>
      <p:bldP spid="1025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AutoShape 3"/>
          <p:cNvSpPr>
            <a:spLocks noChangeArrowheads="1"/>
          </p:cNvSpPr>
          <p:nvPr/>
        </p:nvSpPr>
        <p:spPr bwMode="auto">
          <a:xfrm>
            <a:off x="37392" y="1556792"/>
            <a:ext cx="2904505" cy="4464496"/>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sp>
        <p:nvSpPr>
          <p:cNvPr id="55" name="AutoShape 8"/>
          <p:cNvSpPr>
            <a:spLocks noChangeArrowheads="1"/>
          </p:cNvSpPr>
          <p:nvPr/>
        </p:nvSpPr>
        <p:spPr bwMode="auto">
          <a:xfrm>
            <a:off x="2452087" y="2060077"/>
            <a:ext cx="1508353" cy="719206"/>
          </a:xfrm>
          <a:prstGeom prst="rightArrow">
            <a:avLst>
              <a:gd name="adj1" fmla="val 50000"/>
              <a:gd name="adj2" fmla="val 50055"/>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56" name="Text Box 12"/>
          <p:cNvSpPr txBox="1">
            <a:spLocks noChangeArrowheads="1"/>
          </p:cNvSpPr>
          <p:nvPr/>
        </p:nvSpPr>
        <p:spPr bwMode="auto">
          <a:xfrm>
            <a:off x="2445435" y="2204553"/>
            <a:ext cx="1270542" cy="371510"/>
          </a:xfrm>
          <a:prstGeom prst="rect">
            <a:avLst/>
          </a:prstGeom>
          <a:noFill/>
          <a:ln w="9525">
            <a:noFill/>
            <a:round/>
            <a:headEnd/>
            <a:tailEnd/>
          </a:ln>
        </p:spPr>
        <p:txBody>
          <a:bodyPr wrap="non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受信側へ</a:t>
            </a:r>
          </a:p>
        </p:txBody>
      </p:sp>
      <p:sp>
        <p:nvSpPr>
          <p:cNvPr id="54" name="テキスト ボックス 53"/>
          <p:cNvSpPr txBox="1"/>
          <p:nvPr/>
        </p:nvSpPr>
        <p:spPr>
          <a:xfrm>
            <a:off x="2564730" y="1844429"/>
            <a:ext cx="1056065" cy="400110"/>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pic>
        <p:nvPicPr>
          <p:cNvPr id="49" name="Picture 4"/>
          <p:cNvPicPr>
            <a:picLocks noChangeAspect="1" noChangeArrowheads="1"/>
          </p:cNvPicPr>
          <p:nvPr/>
        </p:nvPicPr>
        <p:blipFill>
          <a:blip r:embed="rId3" cstate="print"/>
          <a:srcRect/>
          <a:stretch>
            <a:fillRect/>
          </a:stretch>
        </p:blipFill>
        <p:spPr bwMode="auto">
          <a:xfrm>
            <a:off x="1317912" y="1774300"/>
            <a:ext cx="1041046" cy="1155809"/>
          </a:xfrm>
          <a:prstGeom prst="rect">
            <a:avLst/>
          </a:prstGeom>
          <a:noFill/>
          <a:ln w="9525">
            <a:noFill/>
            <a:round/>
            <a:headEnd/>
            <a:tailEnd/>
          </a:ln>
        </p:spPr>
      </p:pic>
      <p:sp>
        <p:nvSpPr>
          <p:cNvPr id="48" name="AutoShape 7"/>
          <p:cNvSpPr>
            <a:spLocks noChangeArrowheads="1"/>
          </p:cNvSpPr>
          <p:nvPr/>
        </p:nvSpPr>
        <p:spPr bwMode="auto">
          <a:xfrm>
            <a:off x="263562" y="1844156"/>
            <a:ext cx="829843" cy="2521188"/>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3" name="テキスト ボックス 42"/>
          <p:cNvSpPr txBox="1"/>
          <p:nvPr/>
        </p:nvSpPr>
        <p:spPr>
          <a:xfrm>
            <a:off x="226300" y="3500770"/>
            <a:ext cx="980632" cy="400110"/>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sp>
        <p:nvSpPr>
          <p:cNvPr id="35" name="Text Box 12"/>
          <p:cNvSpPr txBox="1">
            <a:spLocks noChangeArrowheads="1"/>
          </p:cNvSpPr>
          <p:nvPr/>
        </p:nvSpPr>
        <p:spPr bwMode="auto">
          <a:xfrm>
            <a:off x="2445434" y="2204553"/>
            <a:ext cx="1262469" cy="374591"/>
          </a:xfrm>
          <a:prstGeom prst="rect">
            <a:avLst/>
          </a:prstGeom>
          <a:noFill/>
          <a:ln w="9525">
            <a:noFill/>
            <a:round/>
            <a:headEnd/>
            <a:tailEnd/>
          </a:ln>
        </p:spPr>
        <p:txBody>
          <a:bodyPr wrap="squar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受信側へ</a:t>
            </a:r>
          </a:p>
        </p:txBody>
      </p:sp>
      <p:sp>
        <p:nvSpPr>
          <p:cNvPr id="32" name="AutoShape 6"/>
          <p:cNvSpPr>
            <a:spLocks noChangeArrowheads="1"/>
          </p:cNvSpPr>
          <p:nvPr/>
        </p:nvSpPr>
        <p:spPr bwMode="auto">
          <a:xfrm>
            <a:off x="1357798" y="1700400"/>
            <a:ext cx="905174" cy="503384"/>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31" name="テキスト ボックス 30"/>
          <p:cNvSpPr txBox="1"/>
          <p:nvPr/>
        </p:nvSpPr>
        <p:spPr>
          <a:xfrm>
            <a:off x="1433233" y="1772414"/>
            <a:ext cx="829765"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a:t>
            </a:r>
            <a:r>
              <a:rPr lang="en-US" altLang="ja-JP" sz="2000" b="1" dirty="0" smtClean="0">
                <a:solidFill>
                  <a:srgbClr val="E9C68F"/>
                </a:solidFill>
              </a:rPr>
              <a:t>T</a:t>
            </a:r>
            <a:r>
              <a:rPr lang="en-GB" altLang="ja-JP" sz="2000" b="1" dirty="0" smtClean="0">
                <a:solidFill>
                  <a:srgbClr val="E9C68F"/>
                </a:solidFill>
              </a:rPr>
              <a:t>A</a:t>
            </a:r>
            <a:endParaRPr lang="en-GB" altLang="ja-JP" sz="2000" b="1" dirty="0">
              <a:solidFill>
                <a:srgbClr val="E9C68F"/>
              </a:solidFill>
            </a:endParaRPr>
          </a:p>
        </p:txBody>
      </p:sp>
      <p:sp>
        <p:nvSpPr>
          <p:cNvPr id="29" name="AutoShape 6"/>
          <p:cNvSpPr>
            <a:spLocks noChangeArrowheads="1"/>
          </p:cNvSpPr>
          <p:nvPr/>
        </p:nvSpPr>
        <p:spPr bwMode="auto">
          <a:xfrm>
            <a:off x="0" y="4437113"/>
            <a:ext cx="899591" cy="576064"/>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25" name="テキスト ボックス 24"/>
          <p:cNvSpPr txBox="1"/>
          <p:nvPr/>
        </p:nvSpPr>
        <p:spPr>
          <a:xfrm>
            <a:off x="75433" y="4580992"/>
            <a:ext cx="829766" cy="372445"/>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MUA</a:t>
            </a:r>
            <a:endParaRPr lang="en-GB" altLang="ja-JP" sz="2000" b="1" dirty="0">
              <a:solidFill>
                <a:srgbClr val="E9C68F"/>
              </a:solidFill>
            </a:endParaRPr>
          </a:p>
        </p:txBody>
      </p:sp>
      <p:sp>
        <p:nvSpPr>
          <p:cNvPr id="1027" name="Rectangle 2"/>
          <p:cNvSpPr>
            <a:spLocks noGrp="1" noChangeArrowheads="1"/>
          </p:cNvSpPr>
          <p:nvPr>
            <p:ph type="title" idx="4294967295"/>
          </p:nvPr>
        </p:nvSpPr>
        <p:spPr>
          <a:xfrm>
            <a:off x="395536" y="188640"/>
            <a:ext cx="7286625" cy="858837"/>
          </a:xfrm>
        </p:spPr>
        <p:txBody>
          <a:bodyPr lIns="90000" tIns="46800" rIns="90000" bIns="46800"/>
          <a:lstStyle/>
          <a:p>
            <a:pPr algn="ctr" eaLnBrk="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dirty="0" smtClean="0"/>
              <a:t>メール</a:t>
            </a:r>
            <a:r>
              <a:rPr lang="ja-JP" altLang="en-US" dirty="0" smtClean="0"/>
              <a:t>送信</a:t>
            </a:r>
            <a:endParaRPr lang="ja-JP" altLang="en-GB" dirty="0" smtClean="0"/>
          </a:p>
        </p:txBody>
      </p:sp>
      <p:grpSp>
        <p:nvGrpSpPr>
          <p:cNvPr id="2" name="Group 24"/>
          <p:cNvGrpSpPr>
            <a:grpSpLocks/>
          </p:cNvGrpSpPr>
          <p:nvPr/>
        </p:nvGrpSpPr>
        <p:grpSpPr bwMode="auto">
          <a:xfrm>
            <a:off x="0" y="4365104"/>
            <a:ext cx="844550" cy="641350"/>
            <a:chOff x="306" y="2901"/>
            <a:chExt cx="532" cy="404"/>
          </a:xfrm>
        </p:grpSpPr>
        <p:sp>
          <p:nvSpPr>
            <p:cNvPr id="1048" name="Rectangle 25"/>
            <p:cNvSpPr>
              <a:spLocks noChangeArrowheads="1"/>
            </p:cNvSpPr>
            <p:nvPr/>
          </p:nvSpPr>
          <p:spPr bwMode="auto">
            <a:xfrm>
              <a:off x="306" y="2903"/>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1049" name="AutoShape 26"/>
            <p:cNvSpPr>
              <a:spLocks noChangeArrowheads="1"/>
            </p:cNvSpPr>
            <p:nvPr/>
          </p:nvSpPr>
          <p:spPr bwMode="auto">
            <a:xfrm flipV="1">
              <a:off x="306" y="2901"/>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38" name="Rectangle 10"/>
          <p:cNvSpPr>
            <a:spLocks noChangeArrowheads="1"/>
          </p:cNvSpPr>
          <p:nvPr/>
        </p:nvSpPr>
        <p:spPr bwMode="auto">
          <a:xfrm>
            <a:off x="3906875" y="1340768"/>
            <a:ext cx="5004048" cy="4610547"/>
          </a:xfrm>
          <a:prstGeom prst="rect">
            <a:avLst/>
          </a:prstGeom>
          <a:noFill/>
          <a:ln w="9525">
            <a:noFill/>
            <a:round/>
            <a:headEnd/>
            <a:tailEnd/>
          </a:ln>
        </p:spPr>
        <p:txBody>
          <a:bodyPr lIns="90000" tIns="46800" rIns="90000" bIns="46800"/>
          <a:lstStyle/>
          <a:p>
            <a:pPr marL="339725" indent="-339725">
              <a:lnSpc>
                <a:spcPct val="91000"/>
              </a:lnSpc>
              <a:spcBef>
                <a:spcPts val="750"/>
              </a:spcBef>
              <a:buSzPct val="10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US" sz="3200" dirty="0" smtClean="0">
                <a:latin typeface="+mn-ea"/>
                <a:ea typeface="+mn-ea"/>
              </a:rPr>
              <a:t>送信者</a:t>
            </a:r>
            <a:r>
              <a:rPr lang="ja-JP" altLang="en-GB" sz="3200" dirty="0" smtClean="0">
                <a:latin typeface="+mn-ea"/>
                <a:ea typeface="+mn-ea"/>
              </a:rPr>
              <a:t>はメールサーバ </a:t>
            </a:r>
            <a:r>
              <a:rPr lang="en-GB" altLang="ja-JP" sz="3200" dirty="0" smtClean="0">
                <a:latin typeface="+mn-ea"/>
                <a:ea typeface="+mn-ea"/>
              </a:rPr>
              <a:t>(</a:t>
            </a:r>
            <a:r>
              <a:rPr lang="ja-JP" altLang="en-US" sz="3200" dirty="0" smtClean="0">
                <a:latin typeface="+mn-ea"/>
                <a:ea typeface="+mn-ea"/>
              </a:rPr>
              <a:t>送信者側</a:t>
            </a:r>
            <a:r>
              <a:rPr lang="en-GB" altLang="ja-JP" sz="3200" dirty="0" smtClean="0">
                <a:latin typeface="+mn-ea"/>
                <a:ea typeface="+mn-ea"/>
              </a:rPr>
              <a:t>)</a:t>
            </a:r>
            <a:r>
              <a:rPr lang="ja-JP" altLang="en-GB" sz="3200" dirty="0" smtClean="0">
                <a:latin typeface="+mn-ea"/>
                <a:ea typeface="+mn-ea"/>
              </a:rPr>
              <a:t>宛にメール</a:t>
            </a:r>
            <a:r>
              <a:rPr lang="ja-JP" altLang="en-GB" sz="3200" dirty="0">
                <a:latin typeface="+mn-ea"/>
                <a:ea typeface="+mn-ea"/>
              </a:rPr>
              <a:t>を送信</a:t>
            </a:r>
          </a:p>
          <a:p>
            <a:pPr marL="739775" lvl="1" indent="-282575">
              <a:lnSpc>
                <a:spcPct val="91000"/>
              </a:lnSpc>
              <a:spcBef>
                <a:spcPts val="600"/>
              </a:spcBef>
              <a:buSzPct val="75000"/>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altLang="ja-JP" sz="2800" dirty="0" smtClean="0">
                <a:solidFill>
                  <a:srgbClr val="FF0000"/>
                </a:solidFill>
                <a:latin typeface="+mj-ea"/>
                <a:ea typeface="+mj-ea"/>
              </a:rPr>
              <a:t>MUA</a:t>
            </a:r>
            <a:r>
              <a:rPr lang="en-GB" altLang="ja-JP" sz="2800" dirty="0" smtClean="0">
                <a:solidFill>
                  <a:schemeClr val="tx1">
                    <a:lumMod val="95000"/>
                    <a:lumOff val="5000"/>
                  </a:schemeClr>
                </a:solidFill>
                <a:latin typeface="+mj-ea"/>
                <a:ea typeface="+mj-ea"/>
              </a:rPr>
              <a:t> </a:t>
            </a:r>
            <a:r>
              <a:rPr lang="ja-JP" altLang="en-GB" sz="2800" dirty="0">
                <a:solidFill>
                  <a:schemeClr val="tx1">
                    <a:lumMod val="95000"/>
                    <a:lumOff val="5000"/>
                  </a:schemeClr>
                </a:solidFill>
                <a:latin typeface="+mj-ea"/>
                <a:ea typeface="+mj-ea"/>
              </a:rPr>
              <a:t>を</a:t>
            </a:r>
            <a:r>
              <a:rPr lang="ja-JP" altLang="en-GB" sz="2800" dirty="0" smtClean="0">
                <a:solidFill>
                  <a:schemeClr val="tx1">
                    <a:lumMod val="95000"/>
                    <a:lumOff val="5000"/>
                  </a:schemeClr>
                </a:solidFill>
                <a:latin typeface="+mj-ea"/>
                <a:ea typeface="+mj-ea"/>
              </a:rPr>
              <a:t>利用</a:t>
            </a:r>
            <a:endParaRPr lang="en-GB" altLang="ja-JP" sz="3000" dirty="0">
              <a:solidFill>
                <a:schemeClr val="tx1">
                  <a:lumMod val="95000"/>
                  <a:lumOff val="5000"/>
                </a:schemeClr>
              </a:solidFill>
              <a:latin typeface="+mj-ea"/>
              <a:ea typeface="+mj-ea"/>
            </a:endParaRPr>
          </a:p>
          <a:p>
            <a:pPr marL="339725" indent="-339725">
              <a:lnSpc>
                <a:spcPct val="91000"/>
              </a:lnSpc>
              <a:spcBef>
                <a:spcPts val="1200"/>
              </a:spcBef>
              <a:buSzPct val="10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3200" dirty="0" smtClean="0">
                <a:latin typeface="+mn-ea"/>
                <a:ea typeface="+mn-ea"/>
              </a:rPr>
              <a:t>メールサーバ</a:t>
            </a:r>
            <a:r>
              <a:rPr lang="en-GB" altLang="ja-JP" sz="3200" dirty="0" smtClean="0">
                <a:latin typeface="+mn-ea"/>
                <a:ea typeface="+mn-ea"/>
              </a:rPr>
              <a:t>(</a:t>
            </a:r>
            <a:r>
              <a:rPr lang="ja-JP" altLang="en-US" sz="3200" dirty="0" smtClean="0">
                <a:latin typeface="+mn-ea"/>
                <a:ea typeface="+mn-ea"/>
              </a:rPr>
              <a:t>送信者側</a:t>
            </a:r>
            <a:r>
              <a:rPr lang="en-GB" altLang="ja-JP" sz="3200" dirty="0" smtClean="0">
                <a:latin typeface="+mn-ea"/>
                <a:ea typeface="+mn-ea"/>
              </a:rPr>
              <a:t>)</a:t>
            </a:r>
            <a:r>
              <a:rPr lang="ja-JP" altLang="en-GB" sz="3200" dirty="0" smtClean="0">
                <a:latin typeface="+mn-ea"/>
                <a:ea typeface="+mn-ea"/>
              </a:rPr>
              <a:t>はメールサーバ</a:t>
            </a:r>
            <a:r>
              <a:rPr lang="en-US" altLang="ja-JP" sz="3200" dirty="0" smtClean="0">
                <a:latin typeface="+mn-ea"/>
                <a:ea typeface="+mn-ea"/>
              </a:rPr>
              <a:t>(</a:t>
            </a:r>
            <a:r>
              <a:rPr lang="ja-JP" altLang="en-GB" sz="3200" dirty="0" smtClean="0">
                <a:latin typeface="+mn-ea"/>
                <a:ea typeface="+mn-ea"/>
              </a:rPr>
              <a:t>受信</a:t>
            </a:r>
            <a:r>
              <a:rPr lang="ja-JP" altLang="en-US" sz="3200" dirty="0" smtClean="0">
                <a:latin typeface="+mn-ea"/>
                <a:ea typeface="+mn-ea"/>
              </a:rPr>
              <a:t>者</a:t>
            </a:r>
            <a:r>
              <a:rPr lang="ja-JP" altLang="en-GB" sz="3200" dirty="0" smtClean="0">
                <a:latin typeface="+mn-ea"/>
                <a:ea typeface="+mn-ea"/>
              </a:rPr>
              <a:t>側</a:t>
            </a:r>
            <a:r>
              <a:rPr lang="en-US" altLang="ja-JP" sz="3200" dirty="0" smtClean="0">
                <a:latin typeface="+mn-ea"/>
                <a:ea typeface="+mn-ea"/>
              </a:rPr>
              <a:t>)</a:t>
            </a:r>
            <a:r>
              <a:rPr lang="ja-JP" altLang="en-GB" sz="3200" dirty="0" smtClean="0">
                <a:latin typeface="+mn-ea"/>
                <a:ea typeface="+mn-ea"/>
              </a:rPr>
              <a:t>に送信</a:t>
            </a:r>
          </a:p>
          <a:p>
            <a:pPr marL="739775" lvl="1" indent="-282575">
              <a:lnSpc>
                <a:spcPct val="91000"/>
              </a:lnSpc>
              <a:spcBef>
                <a:spcPts val="750"/>
              </a:spcBef>
              <a:buSzPct val="75000"/>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en-GB" altLang="ja-JP" sz="2800" dirty="0" smtClean="0">
                <a:solidFill>
                  <a:srgbClr val="FF0000"/>
                </a:solidFill>
                <a:latin typeface="+mj-ea"/>
                <a:ea typeface="+mj-ea"/>
              </a:rPr>
              <a:t>MTA</a:t>
            </a:r>
            <a:r>
              <a:rPr lang="en-GB" altLang="ja-JP" sz="2800" dirty="0" smtClean="0">
                <a:latin typeface="+mj-ea"/>
                <a:ea typeface="+mj-ea"/>
              </a:rPr>
              <a:t> </a:t>
            </a:r>
            <a:r>
              <a:rPr lang="ja-JP" altLang="en-GB" sz="2800" dirty="0" smtClean="0">
                <a:latin typeface="+mj-ea"/>
                <a:ea typeface="+mj-ea"/>
              </a:rPr>
              <a:t>を利用</a:t>
            </a:r>
          </a:p>
          <a:p>
            <a:pPr marL="739775" lvl="1" indent="-282575">
              <a:lnSpc>
                <a:spcPct val="91000"/>
              </a:lnSpc>
              <a:spcBef>
                <a:spcPts val="750"/>
              </a:spcBef>
              <a:buSzPct val="75000"/>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pPr>
            <a:r>
              <a:rPr lang="ja-JP" altLang="en-GB" sz="2800" dirty="0" smtClean="0">
                <a:latin typeface="+mj-ea"/>
                <a:ea typeface="+mj-ea"/>
              </a:rPr>
              <a:t>通信プロトコルは </a:t>
            </a:r>
            <a:r>
              <a:rPr lang="en-GB" altLang="ja-JP" sz="2800" dirty="0" smtClean="0">
                <a:solidFill>
                  <a:srgbClr val="FF0000"/>
                </a:solidFill>
                <a:latin typeface="+mj-ea"/>
                <a:ea typeface="+mj-ea"/>
              </a:rPr>
              <a:t>SMTP</a:t>
            </a:r>
            <a:endParaRPr lang="en-GB" altLang="ja-JP" sz="2800" dirty="0">
              <a:solidFill>
                <a:srgbClr val="FF0000"/>
              </a:solidFill>
              <a:latin typeface="+mj-ea"/>
              <a:ea typeface="+mj-ea"/>
            </a:endParaRPr>
          </a:p>
        </p:txBody>
      </p:sp>
      <p:sp>
        <p:nvSpPr>
          <p:cNvPr id="51" name="Text Box 11"/>
          <p:cNvSpPr txBox="1">
            <a:spLocks noChangeArrowheads="1"/>
          </p:cNvSpPr>
          <p:nvPr/>
        </p:nvSpPr>
        <p:spPr bwMode="auto">
          <a:xfrm>
            <a:off x="926912" y="2852936"/>
            <a:ext cx="2007289" cy="766749"/>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b="1" dirty="0">
                <a:solidFill>
                  <a:srgbClr val="000080"/>
                </a:solidFill>
              </a:rPr>
              <a:t>メールサーバ </a:t>
            </a:r>
            <a:r>
              <a:rPr lang="en-GB" altLang="ja-JP" b="1" dirty="0" smtClean="0">
                <a:solidFill>
                  <a:srgbClr val="000080"/>
                </a:solidFill>
              </a:rPr>
              <a:t>(</a:t>
            </a:r>
            <a:r>
              <a:rPr lang="ja-JP" altLang="en-US" b="1" dirty="0" smtClean="0">
                <a:solidFill>
                  <a:srgbClr val="000080"/>
                </a:solidFill>
              </a:rPr>
              <a:t>送信者側</a:t>
            </a:r>
            <a:r>
              <a:rPr lang="en-GB" altLang="ja-JP" b="1" dirty="0" smtClean="0">
                <a:solidFill>
                  <a:srgbClr val="000080"/>
                </a:solidFill>
              </a:rPr>
              <a:t>)</a:t>
            </a:r>
            <a:endParaRPr lang="en-GB" altLang="ja-JP" b="1" dirty="0">
              <a:solidFill>
                <a:srgbClr val="000080"/>
              </a:solidFill>
            </a:endParaRPr>
          </a:p>
        </p:txBody>
      </p:sp>
      <p:pic>
        <p:nvPicPr>
          <p:cNvPr id="52" name="Picture 2"/>
          <p:cNvPicPr>
            <a:picLocks noChangeAspect="1" noChangeArrowheads="1"/>
          </p:cNvPicPr>
          <p:nvPr/>
        </p:nvPicPr>
        <p:blipFill>
          <a:blip r:embed="rId4" cstate="print"/>
          <a:srcRect/>
          <a:stretch>
            <a:fillRect/>
          </a:stretch>
        </p:blipFill>
        <p:spPr bwMode="auto">
          <a:xfrm>
            <a:off x="1056065" y="4220918"/>
            <a:ext cx="1659687" cy="1189149"/>
          </a:xfrm>
          <a:prstGeom prst="rect">
            <a:avLst/>
          </a:prstGeom>
          <a:noFill/>
          <a:ln w="9525">
            <a:noFill/>
            <a:round/>
            <a:headEnd/>
            <a:tailEnd/>
          </a:ln>
        </p:spPr>
      </p:pic>
      <p:sp>
        <p:nvSpPr>
          <p:cNvPr id="53" name="Text Box 6"/>
          <p:cNvSpPr txBox="1">
            <a:spLocks noChangeArrowheads="1"/>
          </p:cNvSpPr>
          <p:nvPr/>
        </p:nvSpPr>
        <p:spPr bwMode="auto">
          <a:xfrm>
            <a:off x="827584" y="5445224"/>
            <a:ext cx="2106617" cy="374591"/>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送信者</a:t>
            </a:r>
            <a:endParaRPr lang="en-GB" altLang="ja-JP" sz="2000" b="1" dirty="0">
              <a:solidFill>
                <a:srgbClr val="000080"/>
              </a:solidFill>
            </a:endParaRPr>
          </a:p>
        </p:txBody>
      </p:sp>
      <p:sp>
        <p:nvSpPr>
          <p:cNvPr id="57"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4</a:t>
            </a:fld>
            <a:endParaRPr lang="en-US" altLang="ja-JP"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wipe(down)">
                                      <p:cBhvr>
                                        <p:cTn id="10" dur="500"/>
                                        <p:tgtEl>
                                          <p:spTgt spid="48"/>
                                        </p:tgtEl>
                                      </p:cBhvr>
                                    </p:animEffect>
                                  </p:childTnLst>
                                </p:cTn>
                              </p:par>
                              <p:par>
                                <p:cTn id="11" presetID="9" presetClass="entr" presetSubtype="0" fill="hold" grpId="1" nodeType="withEffect">
                                  <p:stCondLst>
                                    <p:cond delay="0"/>
                                  </p:stCondLst>
                                  <p:childTnLst>
                                    <p:set>
                                      <p:cBhvr>
                                        <p:cTn id="12" dur="1" fill="hold">
                                          <p:stCondLst>
                                            <p:cond delay="0"/>
                                          </p:stCondLst>
                                        </p:cTn>
                                        <p:tgtEl>
                                          <p:spTgt spid="43"/>
                                        </p:tgtEl>
                                        <p:attrNameLst>
                                          <p:attrName>style.visibility</p:attrName>
                                        </p:attrNameLst>
                                      </p:cBhvr>
                                      <p:to>
                                        <p:strVal val="visible"/>
                                      </p:to>
                                    </p:set>
                                    <p:animEffect transition="in" filter="dissolve">
                                      <p:cBhvr>
                                        <p:cTn id="13" dur="500"/>
                                        <p:tgtEl>
                                          <p:spTgt spid="43"/>
                                        </p:tgtEl>
                                      </p:cBhvr>
                                    </p:animEffect>
                                  </p:childTnLst>
                                </p:cTn>
                              </p:par>
                            </p:childTnLst>
                          </p:cTn>
                        </p:par>
                        <p:par>
                          <p:cTn id="14" fill="hold">
                            <p:stCondLst>
                              <p:cond delay="500"/>
                            </p:stCondLst>
                            <p:childTnLst>
                              <p:par>
                                <p:cTn id="15" presetID="0" presetClass="path" presetSubtype="0" accel="50000" decel="50000" fill="hold" nodeType="afterEffect">
                                  <p:stCondLst>
                                    <p:cond delay="0"/>
                                  </p:stCondLst>
                                  <p:childTnLst>
                                    <p:animMotion origin="layout" path="M 5.55556E-7 3.33333E-6 C -0.00052 -0.04282 -0.0099 -0.17894 0.00313 -0.23125 C 0.00486 -0.27315 0.00174 -0.25694 0.00781 -0.28125 C 0.00885 -0.28542 0.00816 -0.2912 0.01094 -0.29375 C 0.02361 -0.30509 0.03715 -0.31852 0.05156 -0.325 C 0.05382 -0.32593 0.05556 -0.32894 0.05781 -0.32917 C 0.0724 -0.33102 0.08698 -0.33056 0.10156 -0.33125 C 0.11024 -0.33426 0.11753 -0.33958 0.12656 -0.34167 C 0.12969 -0.34236 0.13281 -0.34282 0.13594 -0.34375 C 0.13906 -0.34491 0.14531 -0.34792 0.14531 -0.34792 C 0.14844 -0.35417 0.15 -0.36042 0.15313 -0.36667 C 0.15486 -0.3787 0.15781 -0.38981 0.15781 -0.40208 " pathEditMode="relative" ptsTypes="fffffffffffA">
                                      <p:cBhvr>
                                        <p:cTn id="16" dur="2000" fill="hold"/>
                                        <p:tgtEl>
                                          <p:spTgt spid="2"/>
                                        </p:tgtEl>
                                        <p:attrNameLst>
                                          <p:attrName>ppt_x</p:attrName>
                                          <p:attrName>ppt_y</p:attrName>
                                        </p:attrNameLst>
                                      </p:cBhvr>
                                    </p:animMotion>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wipe(left)">
                                      <p:cBhvr>
                                        <p:cTn id="21" dur="500"/>
                                        <p:tgtEl>
                                          <p:spTgt spid="55"/>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54"/>
                                        </p:tgtEl>
                                        <p:attrNameLst>
                                          <p:attrName>style.visibility</p:attrName>
                                        </p:attrNameLst>
                                      </p:cBhvr>
                                      <p:to>
                                        <p:strVal val="visible"/>
                                      </p:to>
                                    </p:set>
                                    <p:animEffect transition="in" filter="dissolve">
                                      <p:cBhvr>
                                        <p:cTn id="24" dur="500"/>
                                        <p:tgtEl>
                                          <p:spTgt spid="54"/>
                                        </p:tgtEl>
                                      </p:cBhvr>
                                    </p:animEffect>
                                  </p:childTnLst>
                                </p:cTn>
                              </p:par>
                            </p:childTnLst>
                          </p:cTn>
                        </p:par>
                        <p:par>
                          <p:cTn id="25" fill="hold">
                            <p:stCondLst>
                              <p:cond delay="500"/>
                            </p:stCondLst>
                            <p:childTnLst>
                              <p:par>
                                <p:cTn id="26" presetID="0" presetClass="path" presetSubtype="0" accel="50000" decel="50000" fill="hold" nodeType="afterEffect">
                                  <p:stCondLst>
                                    <p:cond delay="0"/>
                                  </p:stCondLst>
                                  <p:childTnLst>
                                    <p:animMotion origin="layout" path="M 0.15781 -0.40208 C 0.15833 -0.39028 0.15555 -0.36065 0.16875 -0.35417 C 0.17552 -0.35069 0.18351 -0.35046 0.19062 -0.34792 C 0.19479 -0.34629 0.20312 -0.34375 0.20312 -0.34352 C 0.26128 -0.34491 0.31736 -0.34375 0.375 -0.34375 " pathEditMode="relative" rAng="0" ptsTypes="ffffA">
                                      <p:cBhvr>
                                        <p:cTn id="27" dur="2000" fill="hold"/>
                                        <p:tgtEl>
                                          <p:spTgt spid="2"/>
                                        </p:tgtEl>
                                        <p:attrNameLst>
                                          <p:attrName>ppt_x</p:attrName>
                                          <p:attrName>ppt_y</p:attrName>
                                        </p:attrNameLst>
                                      </p:cBhvr>
                                      <p:rCtr x="10700" y="29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4" grpId="0" animBg="1"/>
      <p:bldP spid="48" grpId="0" animBg="1"/>
      <p:bldP spid="4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idx="4294967295"/>
          </p:nvPr>
        </p:nvSpPr>
        <p:spPr>
          <a:xfrm>
            <a:off x="323528" y="188640"/>
            <a:ext cx="7969497" cy="857250"/>
          </a:xfrm>
        </p:spPr>
        <p:txBody>
          <a:bodyPr lIns="90000" tIns="46800" rIns="90000" bIns="46800"/>
          <a:lstStyle/>
          <a:p>
            <a:pPr algn="ctr" eaLnBrk="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dirty="0" smtClean="0"/>
              <a:t>MUA </a:t>
            </a:r>
          </a:p>
        </p:txBody>
      </p:sp>
      <p:sp>
        <p:nvSpPr>
          <p:cNvPr id="11267" name="Rectangle 2"/>
          <p:cNvSpPr>
            <a:spLocks noGrp="1" noChangeArrowheads="1"/>
          </p:cNvSpPr>
          <p:nvPr>
            <p:ph type="body" idx="4294967295"/>
          </p:nvPr>
        </p:nvSpPr>
        <p:spPr>
          <a:xfrm>
            <a:off x="3995936" y="1196752"/>
            <a:ext cx="5148064" cy="4895999"/>
          </a:xfrm>
        </p:spPr>
        <p:txBody>
          <a:bodyPr lIns="90000" tIns="46800" rIns="90000" bIns="46800"/>
          <a:lstStyle/>
          <a:p>
            <a:pPr eaLnBrk="1">
              <a:lnSpc>
                <a:spcPct val="67000"/>
              </a:lnSpc>
              <a:spcBef>
                <a:spcPts val="1200"/>
              </a:spcBef>
              <a:spcAft>
                <a:spcPct val="0"/>
              </a:spcAft>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smtClean="0">
                <a:latin typeface="+mn-ea"/>
              </a:rPr>
              <a:t>Mail User Agent</a:t>
            </a:r>
            <a:r>
              <a:rPr lang="ja-JP" altLang="en-US" dirty="0" smtClean="0">
                <a:latin typeface="+mn-ea"/>
              </a:rPr>
              <a:t> </a:t>
            </a:r>
            <a:endParaRPr lang="en-US" altLang="ja-JP" dirty="0" smtClean="0"/>
          </a:p>
          <a:p>
            <a:pPr eaLnBrk="1">
              <a:lnSpc>
                <a:spcPct val="100000"/>
              </a:lnSpc>
              <a:spcBef>
                <a:spcPts val="1200"/>
              </a:spcBef>
              <a:spcAft>
                <a:spcPct val="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ユーザ</a:t>
            </a:r>
            <a:r>
              <a:rPr lang="ja-JP" altLang="en-GB" dirty="0" smtClean="0"/>
              <a:t>がメールを扱うためのソフトウェア</a:t>
            </a:r>
            <a:endParaRPr lang="en-US" altLang="ja-JP" dirty="0" smtClean="0"/>
          </a:p>
          <a:p>
            <a:pPr lvl="1" indent="-360000" eaLnBrk="1">
              <a:lnSpc>
                <a:spcPct val="100000"/>
              </a:lnSpc>
              <a:spcBef>
                <a:spcPts val="600"/>
              </a:spcBef>
              <a:spcAft>
                <a:spcPct val="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電子メールの読み書き</a:t>
            </a:r>
            <a:endParaRPr lang="en-US" altLang="ja-JP" dirty="0" smtClean="0"/>
          </a:p>
          <a:p>
            <a:pPr lvl="1" indent="-360000" eaLnBrk="1">
              <a:lnSpc>
                <a:spcPct val="100000"/>
              </a:lnSpc>
              <a:spcBef>
                <a:spcPts val="600"/>
              </a:spcBef>
              <a:spcAft>
                <a:spcPct val="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メールサーバとメールの送受信</a:t>
            </a:r>
            <a:endParaRPr lang="en-US" altLang="ja-JP" dirty="0" smtClean="0"/>
          </a:p>
          <a:p>
            <a:pPr lvl="1" indent="-360000" eaLnBrk="1">
              <a:lnSpc>
                <a:spcPct val="67000"/>
              </a:lnSpc>
              <a:spcBef>
                <a:spcPts val="600"/>
              </a:spcBef>
              <a:spcAft>
                <a:spcPct val="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t>メールソフト</a:t>
            </a:r>
            <a:r>
              <a:rPr lang="en-US" altLang="ja-JP" dirty="0" smtClean="0"/>
              <a:t>, </a:t>
            </a:r>
            <a:r>
              <a:rPr lang="ja-JP" altLang="en-US" dirty="0" smtClean="0"/>
              <a:t>メーラとも</a:t>
            </a:r>
            <a:r>
              <a:rPr lang="en-US" altLang="ja-JP" dirty="0" smtClean="0"/>
              <a:t/>
            </a:r>
            <a:br>
              <a:rPr lang="en-US" altLang="ja-JP" dirty="0" smtClean="0"/>
            </a:br>
            <a:r>
              <a:rPr lang="ja-JP" altLang="en-US" dirty="0" smtClean="0"/>
              <a:t>呼ばれる</a:t>
            </a:r>
            <a:endParaRPr lang="ja-JP" altLang="en-GB" dirty="0" smtClean="0"/>
          </a:p>
          <a:p>
            <a:pPr>
              <a:lnSpc>
                <a:spcPct val="107000"/>
              </a:lnSpc>
              <a:spcBef>
                <a:spcPts val="12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ja-JP" dirty="0" smtClean="0">
                <a:latin typeface="+mn-ea"/>
              </a:rPr>
              <a:t>Windows Live</a:t>
            </a:r>
            <a:r>
              <a:rPr lang="ja-JP" altLang="en-US" dirty="0" smtClean="0">
                <a:latin typeface="+mn-ea"/>
              </a:rPr>
              <a:t> </a:t>
            </a:r>
            <a:r>
              <a:rPr lang="en-US" altLang="ja-JP" dirty="0" smtClean="0">
                <a:latin typeface="+mn-ea"/>
              </a:rPr>
              <a:t>Mail</a:t>
            </a:r>
            <a:r>
              <a:rPr lang="en-GB" altLang="ja-JP" dirty="0" smtClean="0">
                <a:latin typeface="Century Schoolbook L" pitchFamily="16" charset="0"/>
              </a:rPr>
              <a:t>,</a:t>
            </a:r>
            <a:r>
              <a:rPr lang="en-GB" altLang="ja-JP" dirty="0" smtClean="0">
                <a:latin typeface="+mn-ea"/>
              </a:rPr>
              <a:t> Thunderbird , Mew</a:t>
            </a:r>
            <a:r>
              <a:rPr lang="en-GB" altLang="ja-JP" dirty="0" smtClean="0">
                <a:latin typeface="Century Schoolbook L" pitchFamily="16" charset="0"/>
              </a:rPr>
              <a:t> </a:t>
            </a:r>
            <a:r>
              <a:rPr lang="ja-JP" altLang="en-GB" dirty="0" smtClean="0"/>
              <a:t>など</a:t>
            </a:r>
          </a:p>
          <a:p>
            <a:pPr eaLnBrk="1">
              <a:lnSpc>
                <a:spcPct val="67000"/>
              </a:lnSpc>
              <a:spcBef>
                <a:spcPts val="650"/>
              </a:spcBef>
              <a:spcAft>
                <a:spcPct val="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ja-JP" sz="2600" b="1" dirty="0" smtClean="0"/>
          </a:p>
        </p:txBody>
      </p:sp>
      <p:grpSp>
        <p:nvGrpSpPr>
          <p:cNvPr id="2" name="グループ化 39"/>
          <p:cNvGrpSpPr/>
          <p:nvPr/>
        </p:nvGrpSpPr>
        <p:grpSpPr>
          <a:xfrm>
            <a:off x="0" y="1556792"/>
            <a:ext cx="3960440" cy="4464496"/>
            <a:chOff x="467544" y="1773238"/>
            <a:chExt cx="3780606" cy="4464074"/>
          </a:xfrm>
        </p:grpSpPr>
        <p:pic>
          <p:nvPicPr>
            <p:cNvPr id="41" name="Picture 2"/>
            <p:cNvPicPr>
              <a:picLocks noChangeAspect="1" noChangeArrowheads="1"/>
            </p:cNvPicPr>
            <p:nvPr/>
          </p:nvPicPr>
          <p:blipFill>
            <a:blip r:embed="rId3" cstate="print"/>
            <a:srcRect/>
            <a:stretch>
              <a:fillRect/>
            </a:stretch>
          </p:blipFill>
          <p:spPr bwMode="auto">
            <a:xfrm>
              <a:off x="1475656" y="4437112"/>
              <a:ext cx="1584325" cy="1189037"/>
            </a:xfrm>
            <a:prstGeom prst="rect">
              <a:avLst/>
            </a:prstGeom>
            <a:noFill/>
            <a:ln w="9525">
              <a:noFill/>
              <a:round/>
              <a:headEnd/>
              <a:tailEnd/>
            </a:ln>
          </p:spPr>
        </p:pic>
        <p:sp>
          <p:nvSpPr>
            <p:cNvPr id="42"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pic>
          <p:nvPicPr>
            <p:cNvPr id="43" name="Picture 4"/>
            <p:cNvPicPr>
              <a:picLocks noChangeAspect="1" noChangeArrowheads="1"/>
            </p:cNvPicPr>
            <p:nvPr/>
          </p:nvPicPr>
          <p:blipFill>
            <a:blip r:embed="rId4" cstate="print"/>
            <a:srcRect/>
            <a:stretch>
              <a:fillRect/>
            </a:stretch>
          </p:blipFill>
          <p:spPr bwMode="auto">
            <a:xfrm>
              <a:off x="1725613" y="1990725"/>
              <a:ext cx="993775" cy="1155700"/>
            </a:xfrm>
            <a:prstGeom prst="rect">
              <a:avLst/>
            </a:prstGeom>
            <a:noFill/>
            <a:ln w="9525">
              <a:noFill/>
              <a:round/>
              <a:headEnd/>
              <a:tailEnd/>
            </a:ln>
          </p:spPr>
        </p:pic>
        <p:sp>
          <p:nvSpPr>
            <p:cNvPr id="44" name="Text Box 6"/>
            <p:cNvSpPr txBox="1">
              <a:spLocks noChangeArrowheads="1"/>
            </p:cNvSpPr>
            <p:nvPr/>
          </p:nvSpPr>
          <p:spPr bwMode="auto">
            <a:xfrm>
              <a:off x="1257549" y="5661302"/>
              <a:ext cx="2010961" cy="374556"/>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送信者</a:t>
              </a:r>
              <a:endParaRPr lang="en-GB" altLang="ja-JP" sz="2000" b="1" dirty="0">
                <a:solidFill>
                  <a:srgbClr val="000080"/>
                </a:solidFill>
              </a:endParaRPr>
            </a:p>
          </p:txBody>
        </p:sp>
        <p:sp>
          <p:nvSpPr>
            <p:cNvPr id="45" name="AutoShape 7"/>
            <p:cNvSpPr>
              <a:spLocks noChangeArrowheads="1"/>
            </p:cNvSpPr>
            <p:nvPr/>
          </p:nvSpPr>
          <p:spPr bwMode="auto">
            <a:xfrm>
              <a:off x="719138" y="2060575"/>
              <a:ext cx="792162" cy="2520950"/>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6" name="AutoShape 8"/>
            <p:cNvSpPr>
              <a:spLocks noChangeArrowheads="1"/>
            </p:cNvSpPr>
            <p:nvPr/>
          </p:nvSpPr>
          <p:spPr bwMode="auto">
            <a:xfrm>
              <a:off x="2808288" y="2276475"/>
              <a:ext cx="1439862" cy="719138"/>
            </a:xfrm>
            <a:prstGeom prst="rightArrow">
              <a:avLst>
                <a:gd name="adj1" fmla="val 50000"/>
                <a:gd name="adj2" fmla="val 50055"/>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7" name="Text Box 12"/>
            <p:cNvSpPr txBox="1">
              <a:spLocks noChangeArrowheads="1"/>
            </p:cNvSpPr>
            <p:nvPr/>
          </p:nvSpPr>
          <p:spPr bwMode="auto">
            <a:xfrm>
              <a:off x="2801938" y="2420938"/>
              <a:ext cx="1212850" cy="371475"/>
            </a:xfrm>
            <a:prstGeom prst="rect">
              <a:avLst/>
            </a:prstGeom>
            <a:noFill/>
            <a:ln w="9525">
              <a:noFill/>
              <a:round/>
              <a:headEnd/>
              <a:tailEnd/>
            </a:ln>
          </p:spPr>
          <p:txBody>
            <a:bodyPr wrap="non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受信側へ</a:t>
              </a:r>
            </a:p>
          </p:txBody>
        </p:sp>
        <p:sp>
          <p:nvSpPr>
            <p:cNvPr id="48" name="テキスト ボックス 47"/>
            <p:cNvSpPr txBox="1"/>
            <p:nvPr/>
          </p:nvSpPr>
          <p:spPr>
            <a:xfrm>
              <a:off x="2915816" y="2060848"/>
              <a:ext cx="1008112" cy="400072"/>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sp>
          <p:nvSpPr>
            <p:cNvPr id="49" name="テキスト ボックス 48"/>
            <p:cNvSpPr txBox="1"/>
            <p:nvPr/>
          </p:nvSpPr>
          <p:spPr>
            <a:xfrm>
              <a:off x="683568" y="3717032"/>
              <a:ext cx="936104" cy="400072"/>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sp>
          <p:nvSpPr>
            <p:cNvPr id="50" name="AutoShape 6"/>
            <p:cNvSpPr>
              <a:spLocks noChangeArrowheads="1"/>
            </p:cNvSpPr>
            <p:nvPr/>
          </p:nvSpPr>
          <p:spPr bwMode="auto">
            <a:xfrm>
              <a:off x="467544" y="4653286"/>
              <a:ext cx="858743" cy="576009"/>
            </a:xfrm>
            <a:prstGeom prst="roundRect">
              <a:avLst>
                <a:gd name="adj" fmla="val 16667"/>
              </a:avLst>
            </a:prstGeom>
            <a:solidFill>
              <a:srgbClr val="000080"/>
            </a:solidFill>
            <a:ln w="38100">
              <a:solidFill>
                <a:srgbClr val="FF0000"/>
              </a:solid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51" name="テキスト ボックス 50"/>
            <p:cNvSpPr txBox="1"/>
            <p:nvPr/>
          </p:nvSpPr>
          <p:spPr>
            <a:xfrm>
              <a:off x="539552" y="4797152"/>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MUA</a:t>
              </a:r>
              <a:endParaRPr lang="en-GB" altLang="ja-JP" sz="2000" b="1" dirty="0">
                <a:solidFill>
                  <a:srgbClr val="E9C68F"/>
                </a:solidFill>
              </a:endParaRPr>
            </a:p>
          </p:txBody>
        </p:sp>
        <p:sp>
          <p:nvSpPr>
            <p:cNvPr id="52" name="AutoShape 6"/>
            <p:cNvSpPr>
              <a:spLocks noChangeArrowheads="1"/>
            </p:cNvSpPr>
            <p:nvPr/>
          </p:nvSpPr>
          <p:spPr bwMode="auto">
            <a:xfrm>
              <a:off x="1763688" y="1916832"/>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53" name="テキスト ボックス 52"/>
            <p:cNvSpPr txBox="1"/>
            <p:nvPr/>
          </p:nvSpPr>
          <p:spPr>
            <a:xfrm>
              <a:off x="1835697" y="1988840"/>
              <a:ext cx="792087" cy="372375"/>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a:t>
              </a:r>
              <a:r>
                <a:rPr lang="en-US" altLang="ja-JP" sz="2000" b="1" dirty="0" smtClean="0">
                  <a:solidFill>
                    <a:srgbClr val="E9C68F"/>
                  </a:solidFill>
                </a:rPr>
                <a:t>T</a:t>
              </a:r>
              <a:r>
                <a:rPr lang="en-GB" altLang="ja-JP" sz="2000" b="1" dirty="0" smtClean="0">
                  <a:solidFill>
                    <a:srgbClr val="E9C68F"/>
                  </a:solidFill>
                </a:rPr>
                <a:t>A</a:t>
              </a:r>
              <a:endParaRPr lang="en-GB" altLang="ja-JP" sz="2000" b="1" dirty="0">
                <a:solidFill>
                  <a:srgbClr val="E9C68F"/>
                </a:solidFill>
              </a:endParaRPr>
            </a:p>
          </p:txBody>
        </p:sp>
        <p:sp>
          <p:nvSpPr>
            <p:cNvPr id="55" name="Text Box 11"/>
            <p:cNvSpPr txBox="1">
              <a:spLocks noChangeArrowheads="1"/>
            </p:cNvSpPr>
            <p:nvPr/>
          </p:nvSpPr>
          <p:spPr bwMode="auto">
            <a:xfrm>
              <a:off x="1352367" y="3069259"/>
              <a:ext cx="1923489" cy="76667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b="1">
                  <a:solidFill>
                    <a:srgbClr val="000080"/>
                  </a:solidFill>
                </a:rPr>
                <a:t>メールサーバ </a:t>
              </a:r>
              <a:r>
                <a:rPr lang="en-GB" altLang="ja-JP" b="1" smtClean="0">
                  <a:solidFill>
                    <a:srgbClr val="000080"/>
                  </a:solidFill>
                </a:rPr>
                <a:t>(</a:t>
              </a:r>
              <a:r>
                <a:rPr lang="ja-JP" altLang="en-US" b="1" smtClean="0">
                  <a:solidFill>
                    <a:srgbClr val="000080"/>
                  </a:solidFill>
                </a:rPr>
                <a:t>送信者側</a:t>
              </a:r>
              <a:r>
                <a:rPr lang="en-GB" altLang="ja-JP" b="1" smtClean="0">
                  <a:solidFill>
                    <a:srgbClr val="000080"/>
                  </a:solidFill>
                </a:rPr>
                <a:t>)</a:t>
              </a:r>
              <a:endParaRPr lang="en-GB" altLang="ja-JP" b="1" dirty="0">
                <a:solidFill>
                  <a:srgbClr val="000080"/>
                </a:solidFill>
              </a:endParaRPr>
            </a:p>
          </p:txBody>
        </p:sp>
      </p:grpSp>
      <p:sp>
        <p:nvSpPr>
          <p:cNvPr id="19"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5</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en-US" altLang="ja-JP" dirty="0" smtClean="0"/>
              <a:t>MTA </a:t>
            </a:r>
            <a:endParaRPr kumimoji="1" lang="ja-JP" altLang="en-US" dirty="0"/>
          </a:p>
        </p:txBody>
      </p:sp>
      <p:sp>
        <p:nvSpPr>
          <p:cNvPr id="3" name="コンテンツ プレースホルダ 2"/>
          <p:cNvSpPr>
            <a:spLocks noGrp="1"/>
          </p:cNvSpPr>
          <p:nvPr>
            <p:ph idx="1"/>
          </p:nvPr>
        </p:nvSpPr>
        <p:spPr>
          <a:xfrm>
            <a:off x="3779912" y="1196752"/>
            <a:ext cx="5364088" cy="5661248"/>
          </a:xfrm>
        </p:spPr>
        <p:txBody>
          <a:bodyPr/>
          <a:lstStyle/>
          <a:p>
            <a:pPr>
              <a:lnSpc>
                <a:spcPct val="150000"/>
              </a:lnSpc>
              <a:spcBef>
                <a:spcPts val="12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US" altLang="ja-JP" dirty="0" smtClean="0">
                <a:latin typeface="+mn-ea"/>
              </a:rPr>
              <a:t>Mail Transfer Agent</a:t>
            </a:r>
            <a:r>
              <a:rPr lang="ja-JP" altLang="en-US" dirty="0" smtClean="0">
                <a:latin typeface="+mn-ea"/>
              </a:rPr>
              <a:t> </a:t>
            </a:r>
            <a:endParaRPr lang="en-US" altLang="ja-JP" dirty="0" smtClean="0"/>
          </a:p>
          <a:p>
            <a:pPr>
              <a:lnSpc>
                <a:spcPct val="6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電子メールを配送する</a:t>
            </a:r>
            <a:r>
              <a:rPr lang="en-US" altLang="ja-JP" dirty="0" smtClean="0"/>
              <a:t/>
            </a:r>
            <a:br>
              <a:rPr lang="en-US" altLang="ja-JP" dirty="0" smtClean="0"/>
            </a:br>
            <a:r>
              <a:rPr lang="ja-JP" altLang="en-GB" dirty="0" smtClean="0"/>
              <a:t>ソフトウェア</a:t>
            </a:r>
          </a:p>
          <a:p>
            <a:pPr lvl="1" eaLnBrk="1">
              <a:lnSpc>
                <a:spcPct val="100000"/>
              </a:lnSpc>
              <a:spcBef>
                <a:spcPts val="600"/>
              </a:spcBef>
              <a:spcAft>
                <a:spcPct val="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ja-JP" dirty="0" smtClean="0"/>
              <a:t>MUA </a:t>
            </a:r>
            <a:r>
              <a:rPr lang="ja-JP" altLang="en-GB" dirty="0" smtClean="0"/>
              <a:t>から</a:t>
            </a:r>
            <a:r>
              <a:rPr lang="ja-JP" altLang="en-US" dirty="0" smtClean="0"/>
              <a:t>受けとったメールを</a:t>
            </a:r>
            <a:r>
              <a:rPr lang="en-US" altLang="ja-JP" dirty="0" smtClean="0"/>
              <a:t> </a:t>
            </a:r>
            <a:r>
              <a:rPr lang="ja-JP" altLang="en-US" dirty="0" smtClean="0"/>
              <a:t>宛先のサーバまで</a:t>
            </a:r>
            <a:r>
              <a:rPr lang="ja-JP" altLang="en-GB" dirty="0" smtClean="0"/>
              <a:t>配送 </a:t>
            </a:r>
          </a:p>
          <a:p>
            <a:pPr lvl="1" eaLnBrk="1">
              <a:lnSpc>
                <a:spcPct val="90000"/>
              </a:lnSpc>
              <a:spcBef>
                <a:spcPts val="600"/>
              </a:spcBef>
              <a:spcAft>
                <a:spcPct val="0"/>
              </a:spcAft>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GB" dirty="0" smtClean="0"/>
              <a:t>届いたメールを</a:t>
            </a:r>
            <a:r>
              <a:rPr lang="ja-JP" altLang="en-US" dirty="0" smtClean="0"/>
              <a:t>ユーザ毎に振り分け</a:t>
            </a:r>
            <a:r>
              <a:rPr lang="ja-JP" altLang="en-GB" dirty="0" smtClean="0"/>
              <a:t>保管</a:t>
            </a:r>
            <a:r>
              <a:rPr lang="en-US" altLang="ja-JP" dirty="0" smtClean="0"/>
              <a:t>(</a:t>
            </a:r>
            <a:r>
              <a:rPr lang="ja-JP" altLang="en-US" dirty="0" smtClean="0"/>
              <a:t>受信者側</a:t>
            </a:r>
            <a:r>
              <a:rPr lang="en-US" altLang="ja-JP" dirty="0" smtClean="0"/>
              <a:t>)</a:t>
            </a:r>
            <a:endParaRPr lang="ja-JP" altLang="en-GB" dirty="0" smtClean="0"/>
          </a:p>
          <a:p>
            <a:pPr>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ja-JP" dirty="0">
                <a:latin typeface="Century Schoolbook L" pitchFamily="16" charset="0"/>
              </a:rPr>
              <a:t> </a:t>
            </a:r>
            <a:r>
              <a:rPr lang="ja-JP" altLang="en-US" dirty="0" smtClean="0">
                <a:latin typeface="Century Schoolbook L" pitchFamily="16" charset="0"/>
              </a:rPr>
              <a:t>例</a:t>
            </a:r>
            <a:endParaRPr lang="en-US" altLang="ja-JP" dirty="0" smtClean="0">
              <a:latin typeface="Century Schoolbook L" pitchFamily="16" charset="0"/>
            </a:endParaRPr>
          </a:p>
          <a:p>
            <a:pPr lvl="1">
              <a:lnSpc>
                <a:spcPct val="107000"/>
              </a:lnSpc>
              <a:spcBef>
                <a:spcPts val="12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ja-JP" dirty="0" smtClean="0">
                <a:latin typeface="Century Schoolbook L" pitchFamily="16" charset="0"/>
              </a:rPr>
              <a:t>Postfix </a:t>
            </a:r>
            <a:r>
              <a:rPr lang="en-GB" altLang="ja-JP" dirty="0" err="1" smtClean="0">
                <a:latin typeface="Century Schoolbook L" pitchFamily="16" charset="0"/>
              </a:rPr>
              <a:t>exim</a:t>
            </a:r>
            <a:r>
              <a:rPr lang="en-GB" altLang="ja-JP" dirty="0" smtClean="0">
                <a:latin typeface="Century Schoolbook L" pitchFamily="16" charset="0"/>
              </a:rPr>
              <a:t> </a:t>
            </a:r>
            <a:r>
              <a:rPr lang="en-GB" altLang="ja-JP" sz="2800" dirty="0" err="1" smtClean="0">
                <a:latin typeface="Century Schoolbook L" pitchFamily="16" charset="0"/>
              </a:rPr>
              <a:t>qmail</a:t>
            </a:r>
            <a:r>
              <a:rPr lang="en-GB" altLang="ja-JP" dirty="0" smtClean="0">
                <a:latin typeface="Century Schoolbook L" pitchFamily="16" charset="0"/>
              </a:rPr>
              <a:t> </a:t>
            </a:r>
            <a:r>
              <a:rPr lang="en-US" altLang="ja-JP" sz="2800" dirty="0" err="1" smtClean="0">
                <a:latin typeface="Century Schoolbook L" pitchFamily="16" charset="0"/>
              </a:rPr>
              <a:t>sendmail</a:t>
            </a:r>
            <a:endParaRPr lang="en-US" altLang="ja-JP" sz="2800" dirty="0" smtClean="0">
              <a:latin typeface="Century Schoolbook L" pitchFamily="16" charset="0"/>
            </a:endParaRPr>
          </a:p>
          <a:p>
            <a:pPr marL="0" indent="0" eaLnBrk="1">
              <a:lnSpc>
                <a:spcPct val="107000"/>
              </a:lnSpc>
              <a:spcBef>
                <a:spcPts val="1200"/>
              </a:spcBef>
              <a:spcAft>
                <a:spcPct val="0"/>
              </a:spcAft>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a:latin typeface="Century Schoolbook L" pitchFamily="16" charset="0"/>
              </a:rPr>
              <a:t> </a:t>
            </a:r>
            <a:r>
              <a:rPr lang="ja-JP" altLang="en-US" dirty="0" smtClean="0">
                <a:latin typeface="Century Schoolbook L" pitchFamily="16" charset="0"/>
              </a:rPr>
              <a:t> 　</a:t>
            </a:r>
            <a:endParaRPr kumimoji="1" lang="ja-JP" altLang="en-US" sz="3200" dirty="0"/>
          </a:p>
        </p:txBody>
      </p:sp>
      <p:grpSp>
        <p:nvGrpSpPr>
          <p:cNvPr id="23" name="グループ化 39"/>
          <p:cNvGrpSpPr/>
          <p:nvPr/>
        </p:nvGrpSpPr>
        <p:grpSpPr>
          <a:xfrm>
            <a:off x="0" y="1556792"/>
            <a:ext cx="3960440" cy="4464496"/>
            <a:chOff x="467544" y="1773238"/>
            <a:chExt cx="3780606" cy="4464074"/>
          </a:xfrm>
        </p:grpSpPr>
        <p:pic>
          <p:nvPicPr>
            <p:cNvPr id="24" name="Picture 2"/>
            <p:cNvPicPr>
              <a:picLocks noChangeAspect="1" noChangeArrowheads="1"/>
            </p:cNvPicPr>
            <p:nvPr/>
          </p:nvPicPr>
          <p:blipFill>
            <a:blip r:embed="rId3" cstate="print"/>
            <a:srcRect/>
            <a:stretch>
              <a:fillRect/>
            </a:stretch>
          </p:blipFill>
          <p:spPr bwMode="auto">
            <a:xfrm>
              <a:off x="1475656" y="4437112"/>
              <a:ext cx="1584325" cy="1189037"/>
            </a:xfrm>
            <a:prstGeom prst="rect">
              <a:avLst/>
            </a:prstGeom>
            <a:noFill/>
            <a:ln w="9525">
              <a:noFill/>
              <a:round/>
              <a:headEnd/>
              <a:tailEnd/>
            </a:ln>
          </p:spPr>
        </p:pic>
        <p:sp>
          <p:nvSpPr>
            <p:cNvPr id="25"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pic>
          <p:nvPicPr>
            <p:cNvPr id="26" name="Picture 4"/>
            <p:cNvPicPr>
              <a:picLocks noChangeAspect="1" noChangeArrowheads="1"/>
            </p:cNvPicPr>
            <p:nvPr/>
          </p:nvPicPr>
          <p:blipFill>
            <a:blip r:embed="rId4" cstate="print"/>
            <a:srcRect/>
            <a:stretch>
              <a:fillRect/>
            </a:stretch>
          </p:blipFill>
          <p:spPr bwMode="auto">
            <a:xfrm>
              <a:off x="1725613" y="1990725"/>
              <a:ext cx="993775" cy="1155700"/>
            </a:xfrm>
            <a:prstGeom prst="rect">
              <a:avLst/>
            </a:prstGeom>
            <a:noFill/>
            <a:ln w="9525">
              <a:noFill/>
              <a:round/>
              <a:headEnd/>
              <a:tailEnd/>
            </a:ln>
          </p:spPr>
        </p:pic>
        <p:sp>
          <p:nvSpPr>
            <p:cNvPr id="27" name="Text Box 6"/>
            <p:cNvSpPr txBox="1">
              <a:spLocks noChangeArrowheads="1"/>
            </p:cNvSpPr>
            <p:nvPr/>
          </p:nvSpPr>
          <p:spPr bwMode="auto">
            <a:xfrm>
              <a:off x="1257549" y="5661302"/>
              <a:ext cx="2010961" cy="374556"/>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送信者</a:t>
              </a:r>
              <a:endParaRPr lang="en-GB" altLang="ja-JP" sz="2000" b="1" dirty="0">
                <a:solidFill>
                  <a:srgbClr val="000080"/>
                </a:solidFill>
              </a:endParaRPr>
            </a:p>
          </p:txBody>
        </p:sp>
        <p:sp>
          <p:nvSpPr>
            <p:cNvPr id="28" name="AutoShape 7"/>
            <p:cNvSpPr>
              <a:spLocks noChangeArrowheads="1"/>
            </p:cNvSpPr>
            <p:nvPr/>
          </p:nvSpPr>
          <p:spPr bwMode="auto">
            <a:xfrm>
              <a:off x="719138" y="2060575"/>
              <a:ext cx="792162" cy="2520950"/>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29" name="AutoShape 8"/>
            <p:cNvSpPr>
              <a:spLocks noChangeArrowheads="1"/>
            </p:cNvSpPr>
            <p:nvPr/>
          </p:nvSpPr>
          <p:spPr bwMode="auto">
            <a:xfrm>
              <a:off x="2808288" y="2276475"/>
              <a:ext cx="1439862" cy="719138"/>
            </a:xfrm>
            <a:prstGeom prst="rightArrow">
              <a:avLst>
                <a:gd name="adj1" fmla="val 50000"/>
                <a:gd name="adj2" fmla="val 50055"/>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30" name="Text Box 12"/>
            <p:cNvSpPr txBox="1">
              <a:spLocks noChangeArrowheads="1"/>
            </p:cNvSpPr>
            <p:nvPr/>
          </p:nvSpPr>
          <p:spPr bwMode="auto">
            <a:xfrm>
              <a:off x="2801938" y="2420938"/>
              <a:ext cx="1212850" cy="371475"/>
            </a:xfrm>
            <a:prstGeom prst="rect">
              <a:avLst/>
            </a:prstGeom>
            <a:noFill/>
            <a:ln w="9525">
              <a:noFill/>
              <a:round/>
              <a:headEnd/>
              <a:tailEnd/>
            </a:ln>
          </p:spPr>
          <p:txBody>
            <a:bodyPr wrap="non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受信側へ</a:t>
              </a:r>
            </a:p>
          </p:txBody>
        </p:sp>
        <p:sp>
          <p:nvSpPr>
            <p:cNvPr id="31" name="テキスト ボックス 30"/>
            <p:cNvSpPr txBox="1"/>
            <p:nvPr/>
          </p:nvSpPr>
          <p:spPr>
            <a:xfrm>
              <a:off x="2915816" y="2060848"/>
              <a:ext cx="1008112" cy="400072"/>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sp>
          <p:nvSpPr>
            <p:cNvPr id="32" name="テキスト ボックス 31"/>
            <p:cNvSpPr txBox="1"/>
            <p:nvPr/>
          </p:nvSpPr>
          <p:spPr>
            <a:xfrm>
              <a:off x="683568" y="3717032"/>
              <a:ext cx="936104" cy="400072"/>
            </a:xfrm>
            <a:prstGeom prst="rect">
              <a:avLst/>
            </a:prstGeom>
            <a:solidFill>
              <a:schemeClr val="accent2">
                <a:lumMod val="75000"/>
              </a:schemeClr>
            </a:solidFill>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sp>
          <p:nvSpPr>
            <p:cNvPr id="33" name="AutoShape 6"/>
            <p:cNvSpPr>
              <a:spLocks noChangeArrowheads="1"/>
            </p:cNvSpPr>
            <p:nvPr/>
          </p:nvSpPr>
          <p:spPr bwMode="auto">
            <a:xfrm>
              <a:off x="467544" y="4653286"/>
              <a:ext cx="858743" cy="576009"/>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34" name="テキスト ボックス 33"/>
            <p:cNvSpPr txBox="1"/>
            <p:nvPr/>
          </p:nvSpPr>
          <p:spPr>
            <a:xfrm>
              <a:off x="539552" y="4797152"/>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MUA</a:t>
              </a:r>
              <a:endParaRPr lang="en-GB" altLang="ja-JP" sz="2000" b="1" dirty="0">
                <a:solidFill>
                  <a:srgbClr val="E9C68F"/>
                </a:solidFill>
              </a:endParaRPr>
            </a:p>
          </p:txBody>
        </p:sp>
        <p:sp>
          <p:nvSpPr>
            <p:cNvPr id="35" name="AutoShape 6"/>
            <p:cNvSpPr>
              <a:spLocks noChangeArrowheads="1"/>
            </p:cNvSpPr>
            <p:nvPr/>
          </p:nvSpPr>
          <p:spPr bwMode="auto">
            <a:xfrm>
              <a:off x="1763688" y="1916832"/>
              <a:ext cx="864072" cy="503336"/>
            </a:xfrm>
            <a:prstGeom prst="roundRect">
              <a:avLst>
                <a:gd name="adj" fmla="val 16667"/>
              </a:avLst>
            </a:prstGeom>
            <a:solidFill>
              <a:srgbClr val="000080"/>
            </a:solidFill>
            <a:ln w="38100">
              <a:solidFill>
                <a:srgbClr val="FF0000"/>
              </a:solid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36" name="テキスト ボックス 35"/>
            <p:cNvSpPr txBox="1"/>
            <p:nvPr/>
          </p:nvSpPr>
          <p:spPr>
            <a:xfrm>
              <a:off x="1835697" y="1988840"/>
              <a:ext cx="792087" cy="372375"/>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a:t>
              </a:r>
              <a:r>
                <a:rPr lang="en-US" altLang="ja-JP" sz="2000" b="1" dirty="0" smtClean="0">
                  <a:solidFill>
                    <a:srgbClr val="E9C68F"/>
                  </a:solidFill>
                </a:rPr>
                <a:t>T</a:t>
              </a:r>
              <a:r>
                <a:rPr lang="en-GB" altLang="ja-JP" sz="2000" b="1" dirty="0" smtClean="0">
                  <a:solidFill>
                    <a:srgbClr val="E9C68F"/>
                  </a:solidFill>
                </a:rPr>
                <a:t>A</a:t>
              </a:r>
              <a:endParaRPr lang="en-GB" altLang="ja-JP" sz="2000" b="1" dirty="0">
                <a:solidFill>
                  <a:srgbClr val="E9C68F"/>
                </a:solidFill>
              </a:endParaRPr>
            </a:p>
          </p:txBody>
        </p:sp>
        <p:sp>
          <p:nvSpPr>
            <p:cNvPr id="37" name="Text Box 11"/>
            <p:cNvSpPr txBox="1">
              <a:spLocks noChangeArrowheads="1"/>
            </p:cNvSpPr>
            <p:nvPr/>
          </p:nvSpPr>
          <p:spPr bwMode="auto">
            <a:xfrm>
              <a:off x="1352367" y="3069259"/>
              <a:ext cx="1923489" cy="76667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b="1" dirty="0">
                  <a:solidFill>
                    <a:srgbClr val="000080"/>
                  </a:solidFill>
                </a:rPr>
                <a:t>メールサーバ </a:t>
              </a:r>
              <a:r>
                <a:rPr lang="en-GB" altLang="ja-JP" b="1" dirty="0" smtClean="0">
                  <a:solidFill>
                    <a:srgbClr val="000080"/>
                  </a:solidFill>
                </a:rPr>
                <a:t>(</a:t>
              </a:r>
              <a:r>
                <a:rPr lang="ja-JP" altLang="en-US" b="1" dirty="0" smtClean="0">
                  <a:solidFill>
                    <a:srgbClr val="000080"/>
                  </a:solidFill>
                </a:rPr>
                <a:t>送信者側</a:t>
              </a:r>
              <a:r>
                <a:rPr lang="en-GB" altLang="ja-JP" b="1" dirty="0" smtClean="0">
                  <a:solidFill>
                    <a:srgbClr val="000080"/>
                  </a:solidFill>
                </a:rPr>
                <a:t>)</a:t>
              </a:r>
              <a:endParaRPr lang="en-GB" altLang="ja-JP" b="1" dirty="0">
                <a:solidFill>
                  <a:srgbClr val="000080"/>
                </a:solidFill>
              </a:endParaRPr>
            </a:p>
          </p:txBody>
        </p:sp>
      </p:grpSp>
      <p:sp>
        <p:nvSpPr>
          <p:cNvPr id="19"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6</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idx="4294967295"/>
          </p:nvPr>
        </p:nvSpPr>
        <p:spPr>
          <a:xfrm>
            <a:off x="179512" y="188640"/>
            <a:ext cx="8352928" cy="857250"/>
          </a:xfrm>
        </p:spPr>
        <p:txBody>
          <a:bodyPr lIns="90000" tIns="46800" rIns="90000" bIns="46800"/>
          <a:lstStyle/>
          <a:p>
            <a:pPr algn="ctr">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dirty="0" smtClean="0"/>
              <a:t>SMTP</a:t>
            </a:r>
          </a:p>
        </p:txBody>
      </p:sp>
      <p:sp>
        <p:nvSpPr>
          <p:cNvPr id="13315" name="Rectangle 2"/>
          <p:cNvSpPr>
            <a:spLocks noGrp="1" noChangeArrowheads="1"/>
          </p:cNvSpPr>
          <p:nvPr>
            <p:ph type="body" idx="4294967295"/>
          </p:nvPr>
        </p:nvSpPr>
        <p:spPr>
          <a:xfrm>
            <a:off x="3995936" y="1340768"/>
            <a:ext cx="5400601" cy="4248472"/>
          </a:xfrm>
        </p:spPr>
        <p:txBody>
          <a:bodyPr lIns="90000" tIns="46800" rIns="90000" bIns="46800"/>
          <a:lstStyle/>
          <a:p>
            <a:pPr>
              <a:lnSpc>
                <a:spcPct val="83000"/>
              </a:lnSpc>
              <a:spcBef>
                <a:spcPts val="12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ja-JP" dirty="0" smtClean="0">
                <a:latin typeface="+mn-ea"/>
              </a:rPr>
              <a:t>Simple </a:t>
            </a:r>
            <a:r>
              <a:rPr lang="en-GB" altLang="ja-JP" dirty="0">
                <a:latin typeface="+mn-ea"/>
              </a:rPr>
              <a:t>Mail Transfer </a:t>
            </a:r>
            <a:r>
              <a:rPr lang="en-GB" altLang="ja-JP" dirty="0" smtClean="0">
                <a:latin typeface="+mn-ea"/>
              </a:rPr>
              <a:t>Protocol</a:t>
            </a:r>
          </a:p>
          <a:p>
            <a:pPr>
              <a:lnSpc>
                <a:spcPct val="83000"/>
              </a:lnSpc>
              <a:spcBef>
                <a:spcPts val="1200"/>
              </a:spcBef>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latin typeface="+mn-ea"/>
              </a:rPr>
              <a:t>標準で</a:t>
            </a:r>
            <a:r>
              <a:rPr lang="en-GB" altLang="ja-JP" dirty="0" smtClean="0">
                <a:latin typeface="+mn-ea"/>
              </a:rPr>
              <a:t>25 </a:t>
            </a:r>
            <a:r>
              <a:rPr lang="ja-JP" altLang="en-GB" dirty="0">
                <a:latin typeface="+mn-ea"/>
              </a:rPr>
              <a:t>番</a:t>
            </a:r>
            <a:r>
              <a:rPr lang="ja-JP" altLang="en-GB" dirty="0" smtClean="0">
                <a:latin typeface="+mn-ea"/>
              </a:rPr>
              <a:t>ポート</a:t>
            </a:r>
            <a:endParaRPr lang="en-GB" altLang="ja-JP" dirty="0" smtClean="0">
              <a:latin typeface="+mn-ea"/>
            </a:endParaRPr>
          </a:p>
          <a:p>
            <a:pPr eaLnBrk="1">
              <a:lnSpc>
                <a:spcPct val="83000"/>
              </a:lnSpc>
              <a:spcBef>
                <a:spcPts val="1200"/>
              </a:spcBef>
              <a:spcAft>
                <a:spcPct val="0"/>
              </a:spcAft>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ja-JP" dirty="0" smtClean="0">
                <a:latin typeface="+mn-ea"/>
              </a:rPr>
              <a:t>MUA </a:t>
            </a:r>
            <a:r>
              <a:rPr lang="ja-JP" altLang="en-US" dirty="0" smtClean="0">
                <a:latin typeface="+mn-ea"/>
              </a:rPr>
              <a:t>からサーバへの送信</a:t>
            </a:r>
            <a:endParaRPr lang="en-US" altLang="ja-JP" dirty="0" smtClean="0">
              <a:latin typeface="+mn-ea"/>
            </a:endParaRPr>
          </a:p>
          <a:p>
            <a:pPr eaLnBrk="1">
              <a:lnSpc>
                <a:spcPct val="83000"/>
              </a:lnSpc>
              <a:spcBef>
                <a:spcPts val="1200"/>
              </a:spcBef>
              <a:spcAft>
                <a:spcPct val="0"/>
              </a:spcAft>
              <a:buFont typeface="Arial" pitchFamily="34"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ja-JP" altLang="en-US" dirty="0" smtClean="0">
                <a:latin typeface="+mn-ea"/>
              </a:rPr>
              <a:t>サーバ間での送受信</a:t>
            </a:r>
            <a:endParaRPr lang="en-GB" altLang="ja-JP" dirty="0" smtClean="0">
              <a:latin typeface="+mn-ea"/>
            </a:endParaRPr>
          </a:p>
        </p:txBody>
      </p:sp>
      <p:grpSp>
        <p:nvGrpSpPr>
          <p:cNvPr id="22" name="グループ化 39"/>
          <p:cNvGrpSpPr/>
          <p:nvPr/>
        </p:nvGrpSpPr>
        <p:grpSpPr>
          <a:xfrm>
            <a:off x="0" y="1556792"/>
            <a:ext cx="3960440" cy="4464496"/>
            <a:chOff x="467544" y="1773238"/>
            <a:chExt cx="3780606" cy="4464074"/>
          </a:xfrm>
        </p:grpSpPr>
        <p:pic>
          <p:nvPicPr>
            <p:cNvPr id="36" name="Picture 2"/>
            <p:cNvPicPr>
              <a:picLocks noChangeAspect="1" noChangeArrowheads="1"/>
            </p:cNvPicPr>
            <p:nvPr/>
          </p:nvPicPr>
          <p:blipFill>
            <a:blip r:embed="rId3" cstate="print"/>
            <a:srcRect/>
            <a:stretch>
              <a:fillRect/>
            </a:stretch>
          </p:blipFill>
          <p:spPr bwMode="auto">
            <a:xfrm>
              <a:off x="1475656" y="4437112"/>
              <a:ext cx="1584325" cy="1189038"/>
            </a:xfrm>
            <a:prstGeom prst="rect">
              <a:avLst/>
            </a:prstGeom>
            <a:noFill/>
            <a:ln w="9525">
              <a:noFill/>
              <a:round/>
              <a:headEnd/>
              <a:tailEnd/>
            </a:ln>
          </p:spPr>
        </p:pic>
        <p:sp>
          <p:nvSpPr>
            <p:cNvPr id="40" name="AutoShape 3"/>
            <p:cNvSpPr>
              <a:spLocks noChangeArrowheads="1"/>
            </p:cNvSpPr>
            <p:nvPr/>
          </p:nvSpPr>
          <p:spPr bwMode="auto">
            <a:xfrm>
              <a:off x="503238" y="1773238"/>
              <a:ext cx="2772618" cy="4464074"/>
            </a:xfrm>
            <a:prstGeom prst="roundRect">
              <a:avLst>
                <a:gd name="adj" fmla="val 16667"/>
              </a:avLst>
            </a:prstGeom>
            <a:noFill/>
            <a:ln w="25560">
              <a:solidFill>
                <a:srgbClr val="800080"/>
              </a:solidFill>
              <a:miter lim="800000"/>
              <a:headEnd/>
              <a:tailEnd/>
            </a:ln>
          </p:spPr>
          <p:txBody>
            <a:bodyPr wrap="none" anchor="ctr"/>
            <a:lstStyle/>
            <a:p>
              <a:endParaRPr lang="ja-JP" altLang="en-US"/>
            </a:p>
          </p:txBody>
        </p:sp>
        <p:pic>
          <p:nvPicPr>
            <p:cNvPr id="41" name="Picture 4"/>
            <p:cNvPicPr>
              <a:picLocks noChangeAspect="1" noChangeArrowheads="1"/>
            </p:cNvPicPr>
            <p:nvPr/>
          </p:nvPicPr>
          <p:blipFill>
            <a:blip r:embed="rId4" cstate="print"/>
            <a:srcRect/>
            <a:stretch>
              <a:fillRect/>
            </a:stretch>
          </p:blipFill>
          <p:spPr bwMode="auto">
            <a:xfrm>
              <a:off x="1725613" y="1990725"/>
              <a:ext cx="993775" cy="1155700"/>
            </a:xfrm>
            <a:prstGeom prst="rect">
              <a:avLst/>
            </a:prstGeom>
            <a:noFill/>
            <a:ln w="9525">
              <a:noFill/>
              <a:round/>
              <a:headEnd/>
              <a:tailEnd/>
            </a:ln>
          </p:spPr>
        </p:pic>
        <p:sp>
          <p:nvSpPr>
            <p:cNvPr id="42" name="Text Box 6"/>
            <p:cNvSpPr txBox="1">
              <a:spLocks noChangeArrowheads="1"/>
            </p:cNvSpPr>
            <p:nvPr/>
          </p:nvSpPr>
          <p:spPr bwMode="auto">
            <a:xfrm>
              <a:off x="1257549" y="5661302"/>
              <a:ext cx="2010961" cy="374556"/>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US" sz="2000" b="1" dirty="0" smtClean="0">
                  <a:solidFill>
                    <a:srgbClr val="000080"/>
                  </a:solidFill>
                </a:rPr>
                <a:t>送信者</a:t>
              </a:r>
              <a:endParaRPr lang="en-GB" altLang="ja-JP" sz="2000" b="1" dirty="0">
                <a:solidFill>
                  <a:srgbClr val="000080"/>
                </a:solidFill>
              </a:endParaRPr>
            </a:p>
          </p:txBody>
        </p:sp>
        <p:sp>
          <p:nvSpPr>
            <p:cNvPr id="43" name="AutoShape 7"/>
            <p:cNvSpPr>
              <a:spLocks noChangeArrowheads="1"/>
            </p:cNvSpPr>
            <p:nvPr/>
          </p:nvSpPr>
          <p:spPr bwMode="auto">
            <a:xfrm>
              <a:off x="719138" y="2060575"/>
              <a:ext cx="792162" cy="2520950"/>
            </a:xfrm>
            <a:custGeom>
              <a:avLst/>
              <a:gdLst>
                <a:gd name="G0" fmla="+- 15100 0 0"/>
                <a:gd name="G1" fmla="+- 2900 0 0"/>
                <a:gd name="G2" fmla="+- 12158 0 2900"/>
                <a:gd name="G3" fmla="+- G2 0 2900"/>
                <a:gd name="G4" fmla="*/ G3 32768 32059"/>
                <a:gd name="G5" fmla="*/ G4 1 2"/>
                <a:gd name="G6" fmla="+- 21600 0 15100"/>
                <a:gd name="G7" fmla="*/ G6 2900 6079"/>
                <a:gd name="G8" fmla="+- G7 15100 0"/>
                <a:gd name="T0" fmla="*/ 15100 w 21600"/>
                <a:gd name="T1" fmla="*/ 0 h 21600"/>
                <a:gd name="T2" fmla="*/ 15100 w 21600"/>
                <a:gd name="T3" fmla="*/ 12158 h 21600"/>
                <a:gd name="T4" fmla="*/ 325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00" y="0"/>
                  </a:lnTo>
                  <a:lnTo>
                    <a:pt x="15100" y="2900"/>
                  </a:lnTo>
                  <a:lnTo>
                    <a:pt x="12427" y="2900"/>
                  </a:lnTo>
                  <a:cubicBezTo>
                    <a:pt x="5564" y="2900"/>
                    <a:pt x="0" y="7045"/>
                    <a:pt x="0" y="12158"/>
                  </a:cubicBezTo>
                  <a:lnTo>
                    <a:pt x="0" y="21600"/>
                  </a:lnTo>
                  <a:lnTo>
                    <a:pt x="6499" y="21600"/>
                  </a:lnTo>
                  <a:lnTo>
                    <a:pt x="6499" y="12158"/>
                  </a:lnTo>
                  <a:cubicBezTo>
                    <a:pt x="6499" y="10556"/>
                    <a:pt x="9153" y="9258"/>
                    <a:pt x="12427" y="9258"/>
                  </a:cubicBezTo>
                  <a:lnTo>
                    <a:pt x="15100" y="9258"/>
                  </a:lnTo>
                  <a:lnTo>
                    <a:pt x="15100" y="12158"/>
                  </a:lnTo>
                  <a:close/>
                </a:path>
              </a:pathLst>
            </a:cu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4" name="AutoShape 8"/>
            <p:cNvSpPr>
              <a:spLocks noChangeArrowheads="1"/>
            </p:cNvSpPr>
            <p:nvPr/>
          </p:nvSpPr>
          <p:spPr bwMode="auto">
            <a:xfrm>
              <a:off x="2808288" y="2276475"/>
              <a:ext cx="1439862" cy="719138"/>
            </a:xfrm>
            <a:prstGeom prst="rightArrow">
              <a:avLst>
                <a:gd name="adj1" fmla="val 50000"/>
                <a:gd name="adj2" fmla="val 50055"/>
              </a:avLst>
            </a:prstGeom>
            <a:solidFill>
              <a:srgbClr val="339966"/>
            </a:solidFill>
            <a:ln w="9360">
              <a:solidFill>
                <a:srgbClr val="339966"/>
              </a:solidFill>
              <a:miter lim="800000"/>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5" name="Text Box 12"/>
            <p:cNvSpPr txBox="1">
              <a:spLocks noChangeArrowheads="1"/>
            </p:cNvSpPr>
            <p:nvPr/>
          </p:nvSpPr>
          <p:spPr bwMode="auto">
            <a:xfrm>
              <a:off x="2801938" y="2420938"/>
              <a:ext cx="1212850" cy="371475"/>
            </a:xfrm>
            <a:prstGeom prst="rect">
              <a:avLst/>
            </a:prstGeom>
            <a:noFill/>
            <a:ln w="9525">
              <a:noFill/>
              <a:round/>
              <a:headEnd/>
              <a:tailEnd/>
            </a:ln>
          </p:spPr>
          <p:txBody>
            <a:bodyPr wrap="none" lIns="90000" tIns="46800" rIns="90000" bIns="46800">
              <a:spAutoFit/>
            </a:bodyPr>
            <a:lstStyle/>
            <a:p>
              <a:pPr>
                <a:lnSpc>
                  <a:spcPct val="91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z="2000" b="1" dirty="0">
                  <a:solidFill>
                    <a:srgbClr val="FFFFFF"/>
                  </a:solidFill>
                  <a:latin typeface="ＭＳ ゴシック" pitchFamily="49" charset="-128"/>
                  <a:ea typeface="ＭＳ ゴシック" pitchFamily="49" charset="-128"/>
                </a:rPr>
                <a:t>受信側へ</a:t>
              </a:r>
            </a:p>
          </p:txBody>
        </p:sp>
        <p:sp>
          <p:nvSpPr>
            <p:cNvPr id="46" name="テキスト ボックス 45"/>
            <p:cNvSpPr txBox="1"/>
            <p:nvPr/>
          </p:nvSpPr>
          <p:spPr>
            <a:xfrm>
              <a:off x="2915816" y="2060848"/>
              <a:ext cx="1008112" cy="400072"/>
            </a:xfrm>
            <a:prstGeom prst="rect">
              <a:avLst/>
            </a:prstGeom>
            <a:solidFill>
              <a:schemeClr val="accent2">
                <a:lumMod val="75000"/>
              </a:schemeClr>
            </a:solidFill>
            <a:ln w="38100">
              <a:solidFill>
                <a:srgbClr val="FF0000"/>
              </a:solidFill>
            </a:ln>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sp>
          <p:nvSpPr>
            <p:cNvPr id="47" name="テキスト ボックス 46"/>
            <p:cNvSpPr txBox="1"/>
            <p:nvPr/>
          </p:nvSpPr>
          <p:spPr>
            <a:xfrm>
              <a:off x="683568" y="3717032"/>
              <a:ext cx="936104" cy="400072"/>
            </a:xfrm>
            <a:prstGeom prst="rect">
              <a:avLst/>
            </a:prstGeom>
            <a:solidFill>
              <a:schemeClr val="accent2">
                <a:lumMod val="75000"/>
              </a:schemeClr>
            </a:solidFill>
            <a:ln w="38100">
              <a:solidFill>
                <a:srgbClr val="FF0000"/>
              </a:solidFill>
            </a:ln>
          </p:spPr>
          <p:txBody>
            <a:bodyPr wrap="square" rtlCol="0">
              <a:spAutoFit/>
            </a:bodyPr>
            <a:lstStyle/>
            <a:p>
              <a:pPr algn="ctr"/>
              <a:r>
                <a:rPr kumimoji="1" lang="en-US" altLang="ja-JP" sz="2000" dirty="0" smtClean="0">
                  <a:solidFill>
                    <a:schemeClr val="bg1"/>
                  </a:solidFill>
                </a:rPr>
                <a:t>SMTP</a:t>
              </a:r>
              <a:endParaRPr kumimoji="1" lang="ja-JP" altLang="en-US" sz="2000" dirty="0">
                <a:solidFill>
                  <a:schemeClr val="bg1"/>
                </a:solidFill>
              </a:endParaRPr>
            </a:p>
          </p:txBody>
        </p:sp>
        <p:sp>
          <p:nvSpPr>
            <p:cNvPr id="48" name="AutoShape 6"/>
            <p:cNvSpPr>
              <a:spLocks noChangeArrowheads="1"/>
            </p:cNvSpPr>
            <p:nvPr/>
          </p:nvSpPr>
          <p:spPr bwMode="auto">
            <a:xfrm>
              <a:off x="467544" y="4653286"/>
              <a:ext cx="858743" cy="576009"/>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49" name="テキスト ボックス 48"/>
            <p:cNvSpPr txBox="1"/>
            <p:nvPr/>
          </p:nvSpPr>
          <p:spPr>
            <a:xfrm>
              <a:off x="539552" y="4797152"/>
              <a:ext cx="792088" cy="372410"/>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MUA</a:t>
              </a:r>
              <a:endParaRPr lang="en-GB" altLang="ja-JP" sz="2000" b="1" dirty="0">
                <a:solidFill>
                  <a:srgbClr val="E9C68F"/>
                </a:solidFill>
              </a:endParaRPr>
            </a:p>
          </p:txBody>
        </p:sp>
        <p:sp>
          <p:nvSpPr>
            <p:cNvPr id="50" name="AutoShape 6"/>
            <p:cNvSpPr>
              <a:spLocks noChangeArrowheads="1"/>
            </p:cNvSpPr>
            <p:nvPr/>
          </p:nvSpPr>
          <p:spPr bwMode="auto">
            <a:xfrm>
              <a:off x="1763688" y="1916832"/>
              <a:ext cx="864072" cy="503336"/>
            </a:xfrm>
            <a:prstGeom prst="roundRect">
              <a:avLst>
                <a:gd name="adj" fmla="val 16667"/>
              </a:avLst>
            </a:prstGeom>
            <a:solidFill>
              <a:srgbClr val="000080"/>
            </a:solidFill>
            <a:ln w="9525">
              <a:noFill/>
              <a:round/>
              <a:headEnd/>
              <a:tailEnd/>
            </a:ln>
            <a:effectLst>
              <a:outerShdw dist="107933" dir="2700000" algn="ctr" rotWithShape="0">
                <a:srgbClr val="A6A084">
                  <a:alpha val="50027"/>
                </a:srgbClr>
              </a:outerShdw>
            </a:effectLst>
          </p:spPr>
          <p:txBody>
            <a:bodyPr wrap="none" anchor="ctr"/>
            <a:lstStyle/>
            <a:p>
              <a:pPr>
                <a:defRPr/>
              </a:pPr>
              <a:endParaRPr lang="ja-JP" altLang="en-US"/>
            </a:p>
          </p:txBody>
        </p:sp>
        <p:sp>
          <p:nvSpPr>
            <p:cNvPr id="51" name="テキスト ボックス 50"/>
            <p:cNvSpPr txBox="1"/>
            <p:nvPr/>
          </p:nvSpPr>
          <p:spPr>
            <a:xfrm>
              <a:off x="1835697" y="1988840"/>
              <a:ext cx="792087" cy="372375"/>
            </a:xfrm>
            <a:prstGeom prst="rect">
              <a:avLst/>
            </a:prstGeom>
            <a:noFill/>
          </p:spPr>
          <p:txBody>
            <a:bodyPr wrap="square" rtlCol="0">
              <a:spAutoFit/>
            </a:bodyPr>
            <a:lstStyle/>
            <a:p>
              <a:pPr algn="ctr">
                <a:lnSpc>
                  <a:spcPct val="91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2000" b="1" dirty="0" smtClean="0">
                  <a:solidFill>
                    <a:srgbClr val="E9C68F"/>
                  </a:solidFill>
                </a:rPr>
                <a:t>M</a:t>
              </a:r>
              <a:r>
                <a:rPr lang="en-US" altLang="ja-JP" sz="2000" b="1" dirty="0" smtClean="0">
                  <a:solidFill>
                    <a:srgbClr val="E9C68F"/>
                  </a:solidFill>
                </a:rPr>
                <a:t>T</a:t>
              </a:r>
              <a:r>
                <a:rPr lang="en-GB" altLang="ja-JP" sz="2000" b="1" dirty="0" smtClean="0">
                  <a:solidFill>
                    <a:srgbClr val="E9C68F"/>
                  </a:solidFill>
                </a:rPr>
                <a:t>A</a:t>
              </a:r>
              <a:endParaRPr lang="en-GB" altLang="ja-JP" sz="2000" b="1" dirty="0">
                <a:solidFill>
                  <a:srgbClr val="E9C68F"/>
                </a:solidFill>
              </a:endParaRPr>
            </a:p>
          </p:txBody>
        </p:sp>
        <p:sp>
          <p:nvSpPr>
            <p:cNvPr id="52" name="Text Box 11"/>
            <p:cNvSpPr txBox="1">
              <a:spLocks noChangeArrowheads="1"/>
            </p:cNvSpPr>
            <p:nvPr/>
          </p:nvSpPr>
          <p:spPr bwMode="auto">
            <a:xfrm>
              <a:off x="1352367" y="3069259"/>
              <a:ext cx="1916143" cy="766677"/>
            </a:xfrm>
            <a:prstGeom prst="rect">
              <a:avLst/>
            </a:prstGeom>
            <a:noFill/>
            <a:ln w="9525">
              <a:noFill/>
              <a:round/>
              <a:headEnd/>
              <a:tailEnd/>
            </a:ln>
          </p:spPr>
          <p:txBody>
            <a:bodyPr wrap="square" lIns="90000" tIns="46800" rIns="90000" bIns="46800">
              <a:spAutoFit/>
            </a:bodyPr>
            <a:lstStyle/>
            <a:p>
              <a:pPr algn="ctr">
                <a:lnSpc>
                  <a:spcPct val="91000"/>
                </a:lnSpc>
                <a:spcBef>
                  <a:spcPts val="12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b="1" dirty="0">
                  <a:solidFill>
                    <a:srgbClr val="000080"/>
                  </a:solidFill>
                </a:rPr>
                <a:t>メールサーバ </a:t>
              </a:r>
              <a:r>
                <a:rPr lang="en-GB" altLang="ja-JP" b="1" dirty="0" smtClean="0">
                  <a:solidFill>
                    <a:srgbClr val="000080"/>
                  </a:solidFill>
                </a:rPr>
                <a:t>(</a:t>
              </a:r>
              <a:r>
                <a:rPr lang="ja-JP" altLang="en-US" b="1" dirty="0" smtClean="0">
                  <a:solidFill>
                    <a:srgbClr val="000080"/>
                  </a:solidFill>
                </a:rPr>
                <a:t>送信者側</a:t>
              </a:r>
              <a:r>
                <a:rPr lang="en-GB" altLang="ja-JP" b="1" dirty="0" smtClean="0">
                  <a:solidFill>
                    <a:srgbClr val="000080"/>
                  </a:solidFill>
                </a:rPr>
                <a:t>)</a:t>
              </a:r>
              <a:endParaRPr lang="en-GB" altLang="ja-JP" b="1" dirty="0">
                <a:solidFill>
                  <a:srgbClr val="000080"/>
                </a:solidFill>
              </a:endParaRPr>
            </a:p>
          </p:txBody>
        </p:sp>
      </p:grpSp>
      <p:sp>
        <p:nvSpPr>
          <p:cNvPr id="19" name="スライド番号プレースホルダ 3"/>
          <p:cNvSpPr>
            <a:spLocks noGrp="1"/>
          </p:cNvSpPr>
          <p:nvPr>
            <p:ph type="sldNum" sz="quarter" idx="12"/>
          </p:nvPr>
        </p:nvSpPr>
        <p:spPr>
          <a:xfrm>
            <a:off x="7162800" y="6477000"/>
            <a:ext cx="1905000" cy="228600"/>
          </a:xfrm>
        </p:spPr>
        <p:txBody>
          <a:bodyPr/>
          <a:lstStyle/>
          <a:p>
            <a:fld id="{BF750B71-10B3-4E58-B4BF-E7DDE8C2C6F7}" type="slidenum">
              <a:rPr lang="en-US" altLang="ja-JP" smtClean="0"/>
              <a:pPr/>
              <a:t>7</a:t>
            </a:fld>
            <a:endParaRPr lang="en-US" altLang="ja-JP"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1686" y="1784846"/>
            <a:ext cx="1498601" cy="1664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4" name="AutoShape 7"/>
          <p:cNvSpPr>
            <a:spLocks noChangeArrowheads="1"/>
          </p:cNvSpPr>
          <p:nvPr/>
        </p:nvSpPr>
        <p:spPr bwMode="auto">
          <a:xfrm>
            <a:off x="4698848" y="2205038"/>
            <a:ext cx="1514475" cy="719137"/>
          </a:xfrm>
          <a:prstGeom prst="rightArrow">
            <a:avLst>
              <a:gd name="adj1" fmla="val 50000"/>
              <a:gd name="adj2" fmla="val 52649"/>
            </a:avLst>
          </a:prstGeom>
          <a:solidFill>
            <a:srgbClr val="339966"/>
          </a:solidFill>
          <a:ln w="9360">
            <a:solidFill>
              <a:srgbClr val="339966"/>
            </a:solidFill>
            <a:miter lim="800000"/>
            <a:headEnd/>
            <a:tailEnd/>
          </a:ln>
          <a:effectLst>
            <a:outerShdw dist="107933" dir="2700000" algn="ctr" rotWithShape="0">
              <a:srgbClr val="A6A084">
                <a:alpha val="50026"/>
              </a:srgbClr>
            </a:outerShdw>
          </a:effectLst>
        </p:spPr>
        <p:txBody>
          <a:bodyPr wrap="none" anchor="ctr"/>
          <a:lstStyle/>
          <a:p>
            <a:endParaRPr lang="ja-JP" altLang="en-US"/>
          </a:p>
        </p:txBody>
      </p:sp>
      <p:sp>
        <p:nvSpPr>
          <p:cNvPr id="23556" name="Text Box 11"/>
          <p:cNvSpPr txBox="1">
            <a:spLocks noChangeArrowheads="1"/>
          </p:cNvSpPr>
          <p:nvPr/>
        </p:nvSpPr>
        <p:spPr bwMode="auto">
          <a:xfrm>
            <a:off x="4643438" y="2349500"/>
            <a:ext cx="14668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eaLnBrk="1" hangingPunct="1">
              <a:lnSpc>
                <a:spcPct val="91000"/>
              </a:lnSpc>
            </a:pPr>
            <a:r>
              <a:rPr lang="ja-JP" altLang="en-GB" sz="2000" b="1" dirty="0">
                <a:solidFill>
                  <a:srgbClr val="FFFFFF"/>
                </a:solidFill>
                <a:latin typeface="ＭＳ ゴシック" pitchFamily="49" charset="-128"/>
                <a:ea typeface="ＭＳ ゴシック" pitchFamily="49" charset="-128"/>
              </a:rPr>
              <a:t>送信側から</a:t>
            </a:r>
          </a:p>
        </p:txBody>
      </p:sp>
      <p:pic>
        <p:nvPicPr>
          <p:cNvPr id="2355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0288" y="4344194"/>
            <a:ext cx="11509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3558" name="AutoShape 6"/>
          <p:cNvSpPr>
            <a:spLocks noChangeArrowheads="1"/>
          </p:cNvSpPr>
          <p:nvPr/>
        </p:nvSpPr>
        <p:spPr bwMode="auto">
          <a:xfrm>
            <a:off x="6732588" y="4508500"/>
            <a:ext cx="863600" cy="503238"/>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3559" name="テキスト ボックス 41"/>
          <p:cNvSpPr txBox="1">
            <a:spLocks noChangeArrowheads="1"/>
          </p:cNvSpPr>
          <p:nvPr/>
        </p:nvSpPr>
        <p:spPr bwMode="auto">
          <a:xfrm>
            <a:off x="6732588" y="4581525"/>
            <a:ext cx="79216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a:t>
            </a:r>
            <a:r>
              <a:rPr lang="en-US" altLang="ja-JP" sz="2000" b="1">
                <a:solidFill>
                  <a:srgbClr val="E9C68F"/>
                </a:solidFill>
              </a:rPr>
              <a:t>U</a:t>
            </a:r>
            <a:r>
              <a:rPr lang="en-GB" altLang="ja-JP" sz="2000" b="1">
                <a:solidFill>
                  <a:srgbClr val="E9C68F"/>
                </a:solidFill>
              </a:rPr>
              <a:t>A</a:t>
            </a:r>
          </a:p>
        </p:txBody>
      </p:sp>
      <p:sp>
        <p:nvSpPr>
          <p:cNvPr id="35" name="下矢印 34"/>
          <p:cNvSpPr/>
          <p:nvPr/>
        </p:nvSpPr>
        <p:spPr>
          <a:xfrm>
            <a:off x="7740650" y="2276475"/>
            <a:ext cx="647700" cy="2016125"/>
          </a:xfrm>
          <a:prstGeom prst="down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 name="テキスト ボックス 36"/>
          <p:cNvSpPr txBox="1"/>
          <p:nvPr/>
        </p:nvSpPr>
        <p:spPr>
          <a:xfrm>
            <a:off x="7885113" y="2924175"/>
            <a:ext cx="1008062" cy="1016000"/>
          </a:xfrm>
          <a:prstGeom prst="rect">
            <a:avLst/>
          </a:prstGeom>
          <a:solidFill>
            <a:schemeClr val="accent2">
              <a:lumMod val="75000"/>
            </a:schemeClr>
          </a:solidFill>
          <a:ln w="76200">
            <a:noFill/>
          </a:ln>
        </p:spPr>
        <p:txBody>
          <a:bodyPr>
            <a:spAutoFit/>
          </a:bodyPr>
          <a:lstStyle/>
          <a:p>
            <a:pPr algn="ctr">
              <a:defRPr/>
            </a:pPr>
            <a:r>
              <a:rPr lang="en-US" altLang="ja-JP" sz="2000" dirty="0">
                <a:solidFill>
                  <a:schemeClr val="bg1"/>
                </a:solidFill>
                <a:ea typeface="ＭＳ Ｐゴシック" charset="-128"/>
              </a:rPr>
              <a:t>POP</a:t>
            </a:r>
          </a:p>
          <a:p>
            <a:pPr algn="ctr">
              <a:defRPr/>
            </a:pPr>
            <a:r>
              <a:rPr lang="en-US" altLang="ja-JP" sz="2000" dirty="0">
                <a:solidFill>
                  <a:schemeClr val="bg1"/>
                </a:solidFill>
                <a:ea typeface="ＭＳ Ｐゴシック" charset="-128"/>
              </a:rPr>
              <a:t>or</a:t>
            </a:r>
          </a:p>
          <a:p>
            <a:pPr algn="ctr">
              <a:defRPr/>
            </a:pPr>
            <a:r>
              <a:rPr lang="en-US" altLang="ja-JP" sz="2000" dirty="0">
                <a:solidFill>
                  <a:schemeClr val="bg1"/>
                </a:solidFill>
                <a:ea typeface="ＭＳ Ｐゴシック" charset="-128"/>
              </a:rPr>
              <a:t>IMAP</a:t>
            </a:r>
            <a:endParaRPr lang="ja-JP" altLang="en-US" sz="2000" dirty="0">
              <a:solidFill>
                <a:schemeClr val="bg1"/>
              </a:solidFill>
              <a:ea typeface="ＭＳ Ｐゴシック" charset="-128"/>
            </a:endParaRPr>
          </a:p>
        </p:txBody>
      </p:sp>
      <p:sp>
        <p:nvSpPr>
          <p:cNvPr id="34" name="角丸四角形 33"/>
          <p:cNvSpPr/>
          <p:nvPr/>
        </p:nvSpPr>
        <p:spPr>
          <a:xfrm>
            <a:off x="7092950" y="1628775"/>
            <a:ext cx="1835150" cy="647700"/>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GB" b="1" dirty="0">
                <a:solidFill>
                  <a:srgbClr val="E9C68F"/>
                </a:solidFill>
              </a:rPr>
              <a:t>メール</a:t>
            </a:r>
            <a:r>
              <a:rPr lang="en-GB" altLang="ja-JP" b="1" dirty="0">
                <a:solidFill>
                  <a:srgbClr val="E9C68F"/>
                </a:solidFill>
              </a:rPr>
              <a:t>BOX</a:t>
            </a:r>
            <a:endParaRPr lang="en-US" altLang="ja-JP" dirty="0"/>
          </a:p>
        </p:txBody>
      </p:sp>
      <p:sp>
        <p:nvSpPr>
          <p:cNvPr id="33" name="右矢印 32"/>
          <p:cNvSpPr/>
          <p:nvPr/>
        </p:nvSpPr>
        <p:spPr>
          <a:xfrm>
            <a:off x="6659563" y="1844675"/>
            <a:ext cx="647700" cy="431800"/>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564" name="AutoShape 6"/>
          <p:cNvSpPr>
            <a:spLocks noChangeArrowheads="1"/>
          </p:cNvSpPr>
          <p:nvPr/>
        </p:nvSpPr>
        <p:spPr bwMode="auto">
          <a:xfrm>
            <a:off x="5867400" y="1773238"/>
            <a:ext cx="865188" cy="503237"/>
          </a:xfrm>
          <a:prstGeom prst="roundRect">
            <a:avLst>
              <a:gd name="adj" fmla="val 16667"/>
            </a:avLst>
          </a:prstGeom>
          <a:solidFill>
            <a:srgbClr val="000080"/>
          </a:solidFill>
          <a:ln>
            <a:noFill/>
          </a:ln>
          <a:effectLst>
            <a:outerShdw dist="107933" dir="2700000" algn="ctr" rotWithShape="0">
              <a:srgbClr val="A6A084">
                <a:alpha val="50026"/>
              </a:srgbClr>
            </a:outerShdw>
          </a:effectLst>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23565" name="テキスト ボックス 29"/>
          <p:cNvSpPr txBox="1">
            <a:spLocks noChangeArrowheads="1"/>
          </p:cNvSpPr>
          <p:nvPr/>
        </p:nvSpPr>
        <p:spPr bwMode="auto">
          <a:xfrm>
            <a:off x="5867400" y="1831975"/>
            <a:ext cx="792163"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750"/>
              </a:spcBef>
            </a:pPr>
            <a:r>
              <a:rPr lang="en-GB" altLang="ja-JP" sz="2000" b="1">
                <a:solidFill>
                  <a:srgbClr val="E9C68F"/>
                </a:solidFill>
              </a:rPr>
              <a:t>MTA</a:t>
            </a:r>
          </a:p>
        </p:txBody>
      </p:sp>
      <p:sp>
        <p:nvSpPr>
          <p:cNvPr id="23566" name="Rectangle 2"/>
          <p:cNvSpPr>
            <a:spLocks noGrp="1" noChangeArrowheads="1"/>
          </p:cNvSpPr>
          <p:nvPr>
            <p:ph type="title" idx="4294967295"/>
          </p:nvPr>
        </p:nvSpPr>
        <p:spPr>
          <a:xfrm>
            <a:off x="395288" y="188913"/>
            <a:ext cx="7286625" cy="858837"/>
          </a:xfrm>
        </p:spPr>
        <p:txBody>
          <a:bodyPr lIns="90000" tIns="46800" rIns="90000" bIns="46800"/>
          <a:lstStyle/>
          <a:p>
            <a:pPr algn="ctr" eaLnBrk="1" hangingPunct="1">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ja-JP" altLang="en-GB" smtClean="0"/>
              <a:t>メール受信</a:t>
            </a:r>
            <a:r>
              <a:rPr lang="ja-JP" altLang="en-US" smtClean="0"/>
              <a:t>と取り出し</a:t>
            </a:r>
            <a:endParaRPr lang="ja-JP" altLang="en-GB" smtClean="0"/>
          </a:p>
        </p:txBody>
      </p:sp>
      <p:sp>
        <p:nvSpPr>
          <p:cNvPr id="23568" name="AutoShape 2"/>
          <p:cNvSpPr>
            <a:spLocks noChangeArrowheads="1"/>
          </p:cNvSpPr>
          <p:nvPr/>
        </p:nvSpPr>
        <p:spPr bwMode="auto">
          <a:xfrm>
            <a:off x="5634038" y="1508659"/>
            <a:ext cx="3492500" cy="4319587"/>
          </a:xfrm>
          <a:prstGeom prst="roundRect">
            <a:avLst>
              <a:gd name="adj" fmla="val 16667"/>
            </a:avLst>
          </a:prstGeom>
          <a:noFill/>
          <a:ln w="2556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nvGrpSpPr>
          <p:cNvPr id="2" name="Group 21"/>
          <p:cNvGrpSpPr>
            <a:grpSpLocks/>
          </p:cNvGrpSpPr>
          <p:nvPr/>
        </p:nvGrpSpPr>
        <p:grpSpPr bwMode="auto">
          <a:xfrm>
            <a:off x="4733298" y="2756611"/>
            <a:ext cx="844550" cy="638175"/>
            <a:chOff x="295" y="204"/>
            <a:chExt cx="532" cy="402"/>
          </a:xfrm>
        </p:grpSpPr>
        <p:sp>
          <p:nvSpPr>
            <p:cNvPr id="23574" name="Rectangle 22"/>
            <p:cNvSpPr>
              <a:spLocks noChangeArrowheads="1"/>
            </p:cNvSpPr>
            <p:nvPr/>
          </p:nvSpPr>
          <p:spPr bwMode="auto">
            <a:xfrm>
              <a:off x="295" y="204"/>
              <a:ext cx="533" cy="403"/>
            </a:xfrm>
            <a:prstGeom prst="rect">
              <a:avLst/>
            </a:prstGeom>
            <a:solidFill>
              <a:srgbClr val="FFFFFF"/>
            </a:solidFill>
            <a:ln w="36000">
              <a:solidFill>
                <a:srgbClr val="000000"/>
              </a:solidFill>
              <a:round/>
              <a:headEnd/>
              <a:tailEnd/>
            </a:ln>
          </p:spPr>
          <p:txBody>
            <a:bodyPr wrap="none" anchor="ctr"/>
            <a:lstStyle/>
            <a:p>
              <a:endParaRPr lang="ja-JP" altLang="en-US"/>
            </a:p>
          </p:txBody>
        </p:sp>
        <p:sp>
          <p:nvSpPr>
            <p:cNvPr id="23575" name="AutoShape 23"/>
            <p:cNvSpPr>
              <a:spLocks noChangeArrowheads="1"/>
            </p:cNvSpPr>
            <p:nvPr/>
          </p:nvSpPr>
          <p:spPr bwMode="auto">
            <a:xfrm flipV="1">
              <a:off x="295" y="204"/>
              <a:ext cx="533" cy="202"/>
            </a:xfrm>
            <a:prstGeom prst="triangle">
              <a:avLst>
                <a:gd name="adj" fmla="val 50000"/>
              </a:avLst>
            </a:prstGeom>
            <a:solidFill>
              <a:srgbClr val="99CCFF"/>
            </a:solidFill>
            <a:ln w="9360">
              <a:solidFill>
                <a:srgbClr val="000000"/>
              </a:solidFill>
              <a:round/>
              <a:headEnd/>
              <a:tailEnd/>
            </a:ln>
          </p:spPr>
          <p:txBody>
            <a:bodyPr wrap="none" anchor="ctr"/>
            <a:lstStyle/>
            <a:p>
              <a:endParaRPr lang="ja-JP" altLang="en-US"/>
            </a:p>
          </p:txBody>
        </p:sp>
      </p:grpSp>
      <p:sp>
        <p:nvSpPr>
          <p:cNvPr id="23570" name="Text Box 11"/>
          <p:cNvSpPr txBox="1">
            <a:spLocks noChangeArrowheads="1"/>
          </p:cNvSpPr>
          <p:nvPr/>
        </p:nvSpPr>
        <p:spPr bwMode="auto">
          <a:xfrm>
            <a:off x="5795963" y="3601985"/>
            <a:ext cx="1800225" cy="654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a:solidFill>
                  <a:srgbClr val="000080"/>
                </a:solidFill>
              </a:rPr>
              <a:t>メールサーバ </a:t>
            </a:r>
            <a:r>
              <a:rPr lang="en-US" altLang="ja-JP" sz="2000" b="1" dirty="0" smtClean="0">
                <a:solidFill>
                  <a:srgbClr val="000080"/>
                </a:solidFill>
              </a:rPr>
              <a:t>(</a:t>
            </a:r>
            <a:r>
              <a:rPr lang="ja-JP" altLang="en-US" sz="2000" b="1" dirty="0" smtClean="0">
                <a:solidFill>
                  <a:srgbClr val="000080"/>
                </a:solidFill>
              </a:rPr>
              <a:t>受信者側</a:t>
            </a:r>
            <a:r>
              <a:rPr lang="en-US" altLang="ja-JP" sz="2000" b="1" dirty="0">
                <a:solidFill>
                  <a:srgbClr val="000080"/>
                </a:solidFill>
              </a:rPr>
              <a:t>)</a:t>
            </a:r>
          </a:p>
        </p:txBody>
      </p:sp>
      <p:sp>
        <p:nvSpPr>
          <p:cNvPr id="23571" name="Text Box 6"/>
          <p:cNvSpPr txBox="1">
            <a:spLocks noChangeArrowheads="1"/>
          </p:cNvSpPr>
          <p:nvPr/>
        </p:nvSpPr>
        <p:spPr bwMode="auto">
          <a:xfrm>
            <a:off x="6913563" y="5152948"/>
            <a:ext cx="1943100" cy="374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kumimoji="1" sz="2400">
                <a:solidFill>
                  <a:schemeClr val="tx1"/>
                </a:solidFill>
                <a:latin typeface="Times New Roman" pitchFamily="18" charset="0"/>
                <a:ea typeface="ＭＳ Ｐゴシック" pitchFamily="50" charset="-128"/>
              </a:defRPr>
            </a:lvl9pPr>
          </a:lstStyle>
          <a:p>
            <a:pPr algn="ctr" eaLnBrk="1" hangingPunct="1">
              <a:lnSpc>
                <a:spcPct val="91000"/>
              </a:lnSpc>
              <a:spcBef>
                <a:spcPts val="1250"/>
              </a:spcBef>
            </a:pPr>
            <a:r>
              <a:rPr lang="ja-JP" altLang="en-US" sz="2000" b="1" dirty="0" smtClean="0">
                <a:solidFill>
                  <a:schemeClr val="accent6">
                    <a:lumMod val="75000"/>
                  </a:schemeClr>
                </a:solidFill>
              </a:rPr>
              <a:t>受信者</a:t>
            </a:r>
            <a:r>
              <a:rPr lang="ja-JP" altLang="en-US" sz="2000" b="1" dirty="0" smtClean="0">
                <a:solidFill>
                  <a:schemeClr val="accent2">
                    <a:lumMod val="50000"/>
                  </a:schemeClr>
                </a:solidFill>
              </a:rPr>
              <a:t>　</a:t>
            </a:r>
            <a:endParaRPr lang="en-US" altLang="ja-JP" sz="2000" b="1" dirty="0" smtClean="0">
              <a:solidFill>
                <a:schemeClr val="accent2">
                  <a:lumMod val="50000"/>
                </a:schemeClr>
              </a:solidFill>
            </a:endParaRPr>
          </a:p>
        </p:txBody>
      </p:sp>
      <p:sp>
        <p:nvSpPr>
          <p:cNvPr id="46" name="Rectangle 9"/>
          <p:cNvSpPr>
            <a:spLocks noChangeArrowheads="1"/>
          </p:cNvSpPr>
          <p:nvPr/>
        </p:nvSpPr>
        <p:spPr bwMode="auto">
          <a:xfrm>
            <a:off x="107504" y="1196975"/>
            <a:ext cx="4744244" cy="4754563"/>
          </a:xfrm>
          <a:prstGeom prst="rect">
            <a:avLst/>
          </a:prstGeom>
          <a:noFill/>
          <a:ln w="9525">
            <a:noFill/>
            <a:round/>
            <a:headEnd/>
            <a:tailEnd/>
          </a:ln>
        </p:spPr>
        <p:txBody>
          <a:bodyPr lIns="90000" tIns="46800" rIns="90000" bIns="46800"/>
          <a:lstStyle/>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3200" dirty="0" smtClean="0">
                <a:latin typeface="Eras Medium ITC" pitchFamily="32" charset="0"/>
                <a:ea typeface="ＭＳ Ｐゴシック" charset="-128"/>
              </a:rPr>
              <a:t>受信側の</a:t>
            </a:r>
            <a:r>
              <a:rPr lang="en-US" altLang="ja-JP" sz="3200" dirty="0" smtClean="0">
                <a:latin typeface="Eras Medium ITC" pitchFamily="32" charset="0"/>
              </a:rPr>
              <a:t>MTA</a:t>
            </a:r>
            <a:r>
              <a:rPr lang="ja-JP" altLang="en-US" sz="3200" dirty="0" smtClean="0">
                <a:latin typeface="Eras Medium ITC" pitchFamily="32" charset="0"/>
              </a:rPr>
              <a:t>は</a:t>
            </a:r>
            <a:r>
              <a:rPr lang="ja-JP" altLang="en-GB" sz="3200" dirty="0" smtClean="0">
                <a:latin typeface="Eras Medium ITC" pitchFamily="32" charset="0"/>
                <a:ea typeface="ＭＳ Ｐゴシック" charset="-128"/>
              </a:rPr>
              <a:t>受信</a:t>
            </a:r>
            <a:r>
              <a:rPr lang="ja-JP" altLang="en-GB" sz="3200" dirty="0">
                <a:latin typeface="Eras Medium ITC" pitchFamily="32" charset="0"/>
                <a:ea typeface="ＭＳ Ｐゴシック" charset="-128"/>
              </a:rPr>
              <a:t>したメールをユーザ毎</a:t>
            </a:r>
            <a:r>
              <a:rPr lang="ja-JP" altLang="en-GB" sz="3200" dirty="0" smtClean="0">
                <a:latin typeface="Eras Medium ITC" pitchFamily="32" charset="0"/>
                <a:ea typeface="ＭＳ Ｐゴシック" charset="-128"/>
              </a:rPr>
              <a:t>に</a:t>
            </a:r>
            <a:r>
              <a:rPr lang="ja-JP" altLang="en-US" sz="3200" dirty="0" smtClean="0">
                <a:latin typeface="Eras Medium ITC" pitchFamily="32" charset="0"/>
                <a:ea typeface="ＭＳ Ｐゴシック" charset="-128"/>
              </a:rPr>
              <a:t>分けてメール</a:t>
            </a:r>
            <a:r>
              <a:rPr lang="en-US" altLang="ja-JP" sz="3200" dirty="0" smtClean="0">
                <a:latin typeface="Eras Medium ITC" pitchFamily="32" charset="0"/>
                <a:ea typeface="ＭＳ Ｐゴシック" charset="-128"/>
              </a:rPr>
              <a:t>BOX</a:t>
            </a:r>
            <a:r>
              <a:rPr lang="ja-JP" altLang="en-US" sz="3200" dirty="0" smtClean="0">
                <a:latin typeface="Eras Medium ITC" pitchFamily="32" charset="0"/>
                <a:ea typeface="ＭＳ Ｐゴシック" charset="-128"/>
              </a:rPr>
              <a:t>に保管</a:t>
            </a:r>
            <a:endParaRPr lang="en-GB" altLang="ja-JP" sz="3200" dirty="0">
              <a:latin typeface="Eras Medium ITC" pitchFamily="32" charset="0"/>
              <a:ea typeface="ＭＳ Ｐゴシック" charset="-128"/>
            </a:endParaRPr>
          </a:p>
          <a:p>
            <a:pPr marL="339725" indent="-339725">
              <a:lnSpc>
                <a:spcPct val="91000"/>
              </a:lnSpc>
              <a:spcBef>
                <a:spcPts val="1200"/>
              </a:spcBef>
              <a:buSzPct val="70000"/>
              <a:buFont typeface="Arial" pitchFamily="34" charset="0"/>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3200" dirty="0" smtClean="0">
                <a:latin typeface="Eras Medium ITC" pitchFamily="32" charset="0"/>
                <a:ea typeface="ＭＳ Ｐゴシック" charset="-128"/>
              </a:rPr>
              <a:t>受信者</a:t>
            </a:r>
            <a:r>
              <a:rPr lang="ja-JP" altLang="en-GB" sz="3200" dirty="0" smtClean="0">
                <a:latin typeface="Eras Medium ITC" pitchFamily="32" charset="0"/>
                <a:ea typeface="ＭＳ Ｐゴシック" charset="-128"/>
              </a:rPr>
              <a:t>はサーバが</a:t>
            </a:r>
            <a:r>
              <a:rPr lang="ja-JP" altLang="en-US" sz="3200" dirty="0">
                <a:latin typeface="Eras Medium ITC" pitchFamily="32" charset="0"/>
                <a:ea typeface="ＭＳ Ｐゴシック" charset="-128"/>
              </a:rPr>
              <a:t>保管した</a:t>
            </a:r>
            <a:r>
              <a:rPr lang="ja-JP" altLang="en-GB" sz="3200" dirty="0">
                <a:latin typeface="Eras Medium ITC" pitchFamily="32" charset="0"/>
                <a:ea typeface="ＭＳ Ｐゴシック" charset="-128"/>
              </a:rPr>
              <a:t>メール</a:t>
            </a:r>
            <a:r>
              <a:rPr lang="ja-JP" altLang="en-GB" sz="3200" dirty="0" smtClean="0">
                <a:latin typeface="Eras Medium ITC" pitchFamily="32" charset="0"/>
                <a:ea typeface="ＭＳ Ｐゴシック" charset="-128"/>
              </a:rPr>
              <a:t>を</a:t>
            </a:r>
            <a:r>
              <a:rPr lang="ja-JP" altLang="en-US" sz="3200" dirty="0" smtClean="0">
                <a:latin typeface="Eras Medium ITC" pitchFamily="32" charset="0"/>
                <a:ea typeface="ＭＳ Ｐゴシック" charset="-128"/>
              </a:rPr>
              <a:t>取り出す</a:t>
            </a:r>
            <a:r>
              <a:rPr lang="en-US" altLang="ja-JP" sz="3200" dirty="0" smtClean="0">
                <a:latin typeface="Eras Medium ITC" pitchFamily="32" charset="0"/>
                <a:ea typeface="ＭＳ Ｐゴシック" charset="-128"/>
              </a:rPr>
              <a:t>, </a:t>
            </a:r>
            <a:r>
              <a:rPr lang="ja-JP" altLang="en-US" sz="3200" dirty="0" smtClean="0">
                <a:latin typeface="Eras Medium ITC" pitchFamily="32" charset="0"/>
                <a:ea typeface="ＭＳ Ｐゴシック" charset="-128"/>
              </a:rPr>
              <a:t>もしくは読み出す</a:t>
            </a:r>
            <a:endParaRPr lang="ja-JP" altLang="en-GB" sz="3200" dirty="0">
              <a:latin typeface="Eras Medium ITC" pitchFamily="32" charset="0"/>
              <a:ea typeface="ＭＳ Ｐゴシック" charset="-128"/>
            </a:endParaRPr>
          </a:p>
          <a:p>
            <a:pPr marL="739775" lvl="1" indent="-282575">
              <a:lnSpc>
                <a:spcPct val="91000"/>
              </a:lnSpc>
              <a:spcBef>
                <a:spcPts val="750"/>
              </a:spcBef>
              <a:buSzPct val="75000"/>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ja-JP" altLang="en-US" sz="2800" dirty="0" smtClean="0">
                <a:latin typeface="Eras Medium ITC" pitchFamily="32" charset="0"/>
                <a:ea typeface="ＭＳ Ｐゴシック" charset="-128"/>
              </a:rPr>
              <a:t>通信</a:t>
            </a:r>
            <a:r>
              <a:rPr lang="ja-JP" altLang="en-GB" sz="2800" dirty="0" smtClean="0">
                <a:latin typeface="Eras Medium ITC" pitchFamily="32" charset="0"/>
                <a:ea typeface="ＭＳ Ｐゴシック" charset="-128"/>
              </a:rPr>
              <a:t>プロトコル</a:t>
            </a:r>
            <a:endParaRPr lang="en-US" altLang="ja-JP" sz="2800" dirty="0" smtClean="0">
              <a:latin typeface="Eras Medium ITC" pitchFamily="32" charset="0"/>
              <a:ea typeface="ＭＳ Ｐゴシック" charset="-128"/>
            </a:endParaRPr>
          </a:p>
          <a:p>
            <a:pPr marL="1196975" lvl="2" indent="-282575">
              <a:lnSpc>
                <a:spcPct val="91000"/>
              </a:lnSpc>
              <a:spcBef>
                <a:spcPts val="750"/>
              </a:spcBef>
              <a:buSzPct val="75000"/>
              <a:buFontTx/>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altLang="ja-JP" sz="2800" dirty="0" smtClean="0">
                <a:solidFill>
                  <a:srgbClr val="FF0000"/>
                </a:solidFill>
                <a:latin typeface="+mn-lt"/>
                <a:ea typeface="+mn-ea"/>
              </a:rPr>
              <a:t>POP</a:t>
            </a:r>
            <a:r>
              <a:rPr lang="en-US" altLang="ja-JP" sz="2800" dirty="0" smtClean="0">
                <a:latin typeface="+mn-lt"/>
                <a:ea typeface="+mn-ea"/>
              </a:rPr>
              <a:t>, </a:t>
            </a:r>
            <a:r>
              <a:rPr lang="en-GB" altLang="ja-JP" sz="2800" dirty="0" smtClean="0">
                <a:solidFill>
                  <a:srgbClr val="FF0000"/>
                </a:solidFill>
                <a:latin typeface="+mn-lt"/>
                <a:ea typeface="+mn-ea"/>
              </a:rPr>
              <a:t>IMAP</a:t>
            </a:r>
            <a:endParaRPr lang="en-GB" altLang="ja-JP" sz="2800" dirty="0">
              <a:solidFill>
                <a:srgbClr val="FF0000"/>
              </a:solidFill>
              <a:latin typeface="+mn-lt"/>
              <a:ea typeface="+mn-ea"/>
            </a:endParaRPr>
          </a:p>
        </p:txBody>
      </p:sp>
      <p:sp>
        <p:nvSpPr>
          <p:cNvPr id="23573" name="スライド番号プレースホル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83CA9204-C858-499E-A750-1B0702B7F5B0}" type="slidenum">
              <a:rPr lang="en-US" altLang="ja-JP" sz="1400" smtClean="0"/>
              <a:pPr eaLnBrk="1" hangingPunct="1"/>
              <a:t>8</a:t>
            </a:fld>
            <a:endParaRPr lang="en-US" altLang="ja-JP" sz="1400" dirty="0" smtClean="0"/>
          </a:p>
        </p:txBody>
      </p:sp>
    </p:spTree>
    <p:extLst>
      <p:ext uri="{BB962C8B-B14F-4D97-AF65-F5344CB8AC3E}">
        <p14:creationId xmlns:p14="http://schemas.microsoft.com/office/powerpoint/2010/main" val="238492153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wipe(left)">
                                      <p:cBhvr>
                                        <p:cTn id="12" dur="500"/>
                                        <p:tgtEl>
                                          <p:spTgt spid="44"/>
                                        </p:tgtEl>
                                      </p:cBhvr>
                                    </p:animEffect>
                                  </p:childTnLst>
                                </p:cTn>
                              </p:par>
                            </p:childTnLst>
                          </p:cTn>
                        </p:par>
                        <p:par>
                          <p:cTn id="13" fill="hold" nodeType="afterGroup">
                            <p:stCondLst>
                              <p:cond delay="1000"/>
                            </p:stCondLst>
                            <p:childTnLst>
                              <p:par>
                                <p:cTn id="14" presetID="0" presetClass="path" presetSubtype="0" accel="50000" decel="50000" fill="hold" nodeType="afterEffect">
                                  <p:stCondLst>
                                    <p:cond delay="0"/>
                                  </p:stCondLst>
                                  <p:childTnLst>
                                    <p:animMotion origin="layout" path="M 1.66667E-6 -3.58002E-6 C 0.01146 0.00047 0.02274 0.00116 0.03542 0.00162 C 0.05555 0.00116 0.07344 0.00116 0.09219 -0.00023 C 0.0967 -0.00069 0.10035 -0.00069 0.10417 -0.00138 C 0.10486 -0.003 0.10486 -0.00416 0.10573 -0.00555 C 0.10625 -0.00601 0.10781 -0.00601 0.10851 -0.00647 C 0.11111 -0.0074 0.11007 -0.00786 0.11007 -0.00855 " pathEditMode="relative" rAng="0" ptsTypes="ffffffA">
                                      <p:cBhvr>
                                        <p:cTn id="15" dur="2000" fill="hold"/>
                                        <p:tgtEl>
                                          <p:spTgt spid="2"/>
                                        </p:tgtEl>
                                        <p:attrNameLst>
                                          <p:attrName>ppt_x</p:attrName>
                                          <p:attrName>ppt_y</p:attrName>
                                        </p:attrNameLst>
                                      </p:cBhvr>
                                      <p:rCtr x="5556" y="-347"/>
                                    </p:animMotion>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wipe(left)">
                                      <p:cBhvr>
                                        <p:cTn id="20" dur="500"/>
                                        <p:tgtEl>
                                          <p:spTgt spid="33"/>
                                        </p:tgtEl>
                                      </p:cBhvr>
                                    </p:animEffect>
                                  </p:childTnLst>
                                </p:cTn>
                              </p:par>
                            </p:childTnLst>
                          </p:cTn>
                        </p:par>
                        <p:par>
                          <p:cTn id="21" fill="hold" nodeType="afterGroup">
                            <p:stCondLst>
                              <p:cond delay="500"/>
                            </p:stCondLst>
                            <p:childTnLst>
                              <p:par>
                                <p:cTn id="22" presetID="0" presetClass="path" presetSubtype="0" accel="50000" decel="50000" fill="hold" nodeType="afterEffect">
                                  <p:stCondLst>
                                    <p:cond delay="0"/>
                                  </p:stCondLst>
                                  <p:childTnLst>
                                    <p:animMotion origin="layout" path="M 0.11007 -0.00855 C 0.19913 -0.09528 0.08281 -0.04995 0.31736 -0.04995 " pathEditMode="relative" rAng="0" ptsTypes="fA">
                                      <p:cBhvr>
                                        <p:cTn id="23" dur="2000" fill="hold"/>
                                        <p:tgtEl>
                                          <p:spTgt spid="2"/>
                                        </p:tgtEl>
                                        <p:attrNameLst>
                                          <p:attrName>ppt_x</p:attrName>
                                          <p:attrName>ppt_y</p:attrName>
                                        </p:attrNameLst>
                                      </p:cBhvr>
                                      <p:rCtr x="8993" y="-4348"/>
                                    </p:animMotion>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wipe(up)">
                                      <p:cBhvr>
                                        <p:cTn id="28" dur="500"/>
                                        <p:tgtEl>
                                          <p:spTgt spid="35"/>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dissolve">
                                      <p:cBhvr>
                                        <p:cTn id="31" dur="500"/>
                                        <p:tgtEl>
                                          <p:spTgt spid="37"/>
                                        </p:tgtEl>
                                      </p:cBhvr>
                                    </p:animEffect>
                                  </p:childTnLst>
                                </p:cTn>
                              </p:par>
                            </p:childTnLst>
                          </p:cTn>
                        </p:par>
                        <p:par>
                          <p:cTn id="32" fill="hold" nodeType="afterGroup">
                            <p:stCondLst>
                              <p:cond delay="500"/>
                            </p:stCondLst>
                            <p:childTnLst>
                              <p:par>
                                <p:cTn id="33" presetID="0" presetClass="path" presetSubtype="0" accel="50000" decel="50000" fill="hold" nodeType="afterEffect">
                                  <p:stCondLst>
                                    <p:cond delay="0"/>
                                  </p:stCondLst>
                                  <p:childTnLst>
                                    <p:animMotion origin="layout" path="M 0.31736 -0.04995 C 0.31736 -0.04648 0.31684 -0.04139 0.31684 -0.03561 C 0.31684 0.04834 0.31684 0.13298 0.31684 0.2174 C 0.31684 0.23729 0.30903 0.24052 0.30608 0.24353 C 0.30573 0.24353 0.30521 0.2463 0.30434 0.24677 C 0.29844 0.25093 0.30087 0.24353 0.29878 0.25093 " pathEditMode="relative" rAng="0" ptsTypes="fffffA">
                                      <p:cBhvr>
                                        <p:cTn id="34" dur="2000" fill="hold"/>
                                        <p:tgtEl>
                                          <p:spTgt spid="2"/>
                                        </p:tgtEl>
                                        <p:attrNameLst>
                                          <p:attrName>ppt_x</p:attrName>
                                          <p:attrName>ppt_y</p:attrName>
                                        </p:attrNameLst>
                                      </p:cBhvr>
                                      <p:rCtr x="-955" y="150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35" grpId="0" animBg="1"/>
      <p:bldP spid="37" grpId="0" animBg="1"/>
      <p:bldP spid="33" grpId="0" animBg="1"/>
    </p:bldLst>
  </p:timing>
</p:sld>
</file>

<file path=ppt/theme/theme1.xml><?xml version="1.0" encoding="utf-8"?>
<a:theme xmlns:a="http://schemas.openxmlformats.org/drawingml/2006/main" name="pop2-s-3">
  <a:themeElements>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pop11">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op1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pop1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pop1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pop1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pop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pop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pop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pop2-s-3</Template>
  <TotalTime>14151</TotalTime>
  <Words>1606</Words>
  <Application>Microsoft Office PowerPoint</Application>
  <PresentationFormat>画面に合わせる (4:3)</PresentationFormat>
  <Paragraphs>396</Paragraphs>
  <Slides>35</Slides>
  <Notes>22</Notes>
  <HiddenSlides>0</HiddenSlides>
  <MMClips>0</MMClips>
  <ScaleCrop>false</ScaleCrop>
  <HeadingPairs>
    <vt:vector size="4" baseType="variant">
      <vt:variant>
        <vt:lpstr>テーマ</vt:lpstr>
      </vt:variant>
      <vt:variant>
        <vt:i4>1</vt:i4>
      </vt:variant>
      <vt:variant>
        <vt:lpstr>スライド タイトル</vt:lpstr>
      </vt:variant>
      <vt:variant>
        <vt:i4>35</vt:i4>
      </vt:variant>
    </vt:vector>
  </HeadingPairs>
  <TitlesOfParts>
    <vt:vector size="36" baseType="lpstr">
      <vt:lpstr>pop2-s-3</vt:lpstr>
      <vt:lpstr>メール配送システムと epMailサーバの近況</vt:lpstr>
      <vt:lpstr>目次</vt:lpstr>
      <vt:lpstr>メール配送システム</vt:lpstr>
      <vt:lpstr>メール配送の流れ</vt:lpstr>
      <vt:lpstr>メール送信</vt:lpstr>
      <vt:lpstr>MUA </vt:lpstr>
      <vt:lpstr>MTA </vt:lpstr>
      <vt:lpstr>SMTP</vt:lpstr>
      <vt:lpstr>メール受信と取り出し</vt:lpstr>
      <vt:lpstr>POP</vt:lpstr>
      <vt:lpstr>IMAP</vt:lpstr>
      <vt:lpstr>メール配送の流れまとめ</vt:lpstr>
      <vt:lpstr> epMail サーバの近況</vt:lpstr>
      <vt:lpstr>2014/12/12 現在のepMailサーバ</vt:lpstr>
      <vt:lpstr>SSL</vt:lpstr>
      <vt:lpstr>SSL 導入に至るまで</vt:lpstr>
      <vt:lpstr>なぜSMTPs 導入は失敗したのか？</vt:lpstr>
      <vt:lpstr>SMTPs 利用のために</vt:lpstr>
      <vt:lpstr>SMTP-auth の導入</vt:lpstr>
      <vt:lpstr>現行Mailサーバの課題</vt:lpstr>
      <vt:lpstr>ep Mail サーバの課題</vt:lpstr>
      <vt:lpstr>SMTP-auth の不具合</vt:lpstr>
      <vt:lpstr>ep Mail サーバの課題</vt:lpstr>
      <vt:lpstr>SPAM メール対策</vt:lpstr>
      <vt:lpstr>ep Mail サーバの課題</vt:lpstr>
      <vt:lpstr>SSL 証明書</vt:lpstr>
      <vt:lpstr>メーラの設定(Mozilla Thunderbirdの場合)</vt:lpstr>
      <vt:lpstr>gate 登録システム</vt:lpstr>
      <vt:lpstr>SSL 証明書発行元例：UPKIサーバ証明書</vt:lpstr>
      <vt:lpstr>ep Mail サーバの課題</vt:lpstr>
      <vt:lpstr>メールの保存形式</vt:lpstr>
      <vt:lpstr>Maildir 方式への移行</vt:lpstr>
      <vt:lpstr>課題</vt:lpstr>
      <vt:lpstr>まとめ</vt:lpstr>
      <vt:lpstr>参考文献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メール配送システム</dc:title>
  <dc:creator>SEIGI</dc:creator>
  <cp:lastModifiedBy>n-tada</cp:lastModifiedBy>
  <cp:revision>323</cp:revision>
  <cp:lastPrinted>2014-12-11T09:04:41Z</cp:lastPrinted>
  <dcterms:created xsi:type="dcterms:W3CDTF">2011-07-21T19:15:27Z</dcterms:created>
  <dcterms:modified xsi:type="dcterms:W3CDTF">2014-12-12T06:59:53Z</dcterms:modified>
</cp:coreProperties>
</file>