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333" r:id="rId4"/>
    <p:sldId id="326" r:id="rId5"/>
    <p:sldId id="323" r:id="rId6"/>
    <p:sldId id="316" r:id="rId7"/>
    <p:sldId id="317" r:id="rId8"/>
    <p:sldId id="320" r:id="rId9"/>
    <p:sldId id="334" r:id="rId10"/>
    <p:sldId id="336" r:id="rId11"/>
    <p:sldId id="335" r:id="rId12"/>
    <p:sldId id="337" r:id="rId13"/>
    <p:sldId id="330" r:id="rId14"/>
    <p:sldId id="319" r:id="rId15"/>
    <p:sldId id="327" r:id="rId16"/>
    <p:sldId id="310" r:id="rId17"/>
    <p:sldId id="325" r:id="rId18"/>
    <p:sldId id="307" r:id="rId19"/>
    <p:sldId id="329" r:id="rId20"/>
    <p:sldId id="338" r:id="rId21"/>
  </p:sldIdLst>
  <p:sldSz cx="9144000" cy="6858000" type="screen4x3"/>
  <p:notesSz cx="6794500" cy="99314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66FF"/>
    <a:srgbClr val="FFCCFF"/>
    <a:srgbClr val="FF0066"/>
    <a:srgbClr val="008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5" autoAdjust="0"/>
    <p:restoredTop sz="94660"/>
  </p:normalViewPr>
  <p:slideViewPr>
    <p:cSldViewPr>
      <p:cViewPr varScale="1">
        <p:scale>
          <a:sx n="62" d="100"/>
          <a:sy n="62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376" tIns="45688" rIns="91376" bIns="45688" rtlCol="0"/>
          <a:lstStyle>
            <a:lvl1pPr algn="r">
              <a:defRPr sz="1200"/>
            </a:lvl1pPr>
          </a:lstStyle>
          <a:p>
            <a:pPr>
              <a:defRPr/>
            </a:pPr>
            <a:fld id="{F82F4AD2-0CEF-42A0-A518-9DA09019E7CB}" type="datetimeFigureOut">
              <a:rPr lang="ja-JP" altLang="en-US"/>
              <a:pPr>
                <a:defRPr/>
              </a:pPr>
              <a:t>2014/11/8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376" tIns="45688" rIns="91376" bIns="45688" rtlCol="0" anchor="b"/>
          <a:lstStyle>
            <a:lvl1pPr algn="r">
              <a:defRPr sz="1200"/>
            </a:lvl1pPr>
          </a:lstStyle>
          <a:p>
            <a:pPr>
              <a:defRPr/>
            </a:pPr>
            <a:fld id="{E505EE47-7482-4FA0-A39C-AA6EFC5B50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2592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C498C9-E8D3-467C-BC33-D7A2B906F6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1784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C498C9-E8D3-467C-BC33-D7A2B906F61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180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889201B-7D0F-4186-9B35-C65080E97A88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5700" cy="37242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ss2.gif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06314B4-548E-4C5A-AA74-B1A7D3E7AA2D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5700" cy="37242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ss2.gif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0E012-BC86-4B97-83B4-98738CB6FA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777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987B-1005-4CF9-A848-1AD8D3376C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18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6C50-F649-491A-8456-066120A3F0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928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5B48A-6F68-499D-9CDB-DBE7888C58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965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EF760-6AE7-4783-BCBB-9617AE4B3F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660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54B3-78C1-45CC-9155-F125B87214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39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6EBEC-495E-4571-87F8-8585FCDC71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4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E3AD-3483-42F7-9454-210E8E937F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5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66A8-3947-4D82-9664-9CD0D541E95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137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BBE2-AEA9-4739-AF3E-8EC6C83AD9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43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00CA7-C847-4236-A4A2-3DA731F010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690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292415-1542-4CF9-8B38-861EA13018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suboshi.net/shop/" TargetMode="External"/><Relationship Id="rId2" Type="http://schemas.openxmlformats.org/officeDocument/2006/relationships/hyperlink" Target="http://www.eastone.co.jp/shop-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z="7200" dirty="0" smtClean="0"/>
              <a:t>ロースキルユーザによる </a:t>
            </a:r>
            <a:r>
              <a:rPr lang="en-US" altLang="ja-JP" sz="7200" dirty="0" err="1" smtClean="0"/>
              <a:t>zsh</a:t>
            </a:r>
            <a:r>
              <a:rPr lang="en-US" altLang="ja-JP" sz="7200" dirty="0" smtClean="0"/>
              <a:t> </a:t>
            </a:r>
            <a:r>
              <a:rPr lang="ja-JP" altLang="en-US" sz="7200" dirty="0" smtClean="0"/>
              <a:t>の紹介</a:t>
            </a:r>
            <a:endParaRPr lang="en-US" altLang="ja-JP" sz="5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石渡正樹（北大・理）</a:t>
            </a:r>
            <a:endParaRPr lang="en-US" altLang="ja-JP" dirty="0" smtClean="0"/>
          </a:p>
          <a:p>
            <a:pPr eaLnBrk="1" hangingPunct="1"/>
            <a:endParaRPr lang="en-US" altLang="ja-JP" dirty="0" smtClean="0"/>
          </a:p>
          <a:p>
            <a:pPr eaLnBrk="1" hangingPunct="1"/>
            <a:r>
              <a:rPr lang="en-US" altLang="ja-JP" smtClean="0"/>
              <a:t>EPnetFaN </a:t>
            </a:r>
            <a:r>
              <a:rPr lang="ja-JP" altLang="en-US" dirty="0" smtClean="0"/>
              <a:t>座学編　</a:t>
            </a:r>
            <a:r>
              <a:rPr lang="en-US" altLang="ja-JP" dirty="0" smtClean="0"/>
              <a:t>2014/11/07</a:t>
            </a:r>
            <a:endParaRPr lang="ja-JP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chemeClr val="accent2"/>
                </a:solidFill>
              </a:rPr>
              <a:t>私</a:t>
            </a:r>
            <a:r>
              <a:rPr lang="ja-JP" altLang="en-US" dirty="0" smtClean="0">
                <a:solidFill>
                  <a:schemeClr val="accent2"/>
                </a:solidFill>
              </a:rPr>
              <a:t>はコレで</a:t>
            </a:r>
            <a:r>
              <a:rPr lang="en-US" altLang="ja-JP" dirty="0" err="1" smtClean="0">
                <a:solidFill>
                  <a:schemeClr val="accent2"/>
                </a:solidFill>
              </a:rPr>
              <a:t>zsh</a:t>
            </a:r>
            <a:r>
              <a:rPr lang="ja-JP" altLang="en-US" dirty="0" smtClean="0">
                <a:solidFill>
                  <a:schemeClr val="accent2"/>
                </a:solidFill>
              </a:rPr>
              <a:t>に惚れました（</a:t>
            </a:r>
            <a:r>
              <a:rPr lang="ja-JP" altLang="en-US" dirty="0">
                <a:solidFill>
                  <a:schemeClr val="accent2"/>
                </a:solidFill>
              </a:rPr>
              <a:t>４</a:t>
            </a:r>
            <a:r>
              <a:rPr lang="ja-JP" altLang="en-US" dirty="0" smtClean="0">
                <a:solidFill>
                  <a:schemeClr val="accent2"/>
                </a:solidFill>
              </a:rPr>
              <a:t>）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r>
              <a:rPr kumimoji="1" lang="ja-JP" altLang="en-US" dirty="0" smtClean="0"/>
              <a:t>冷静に見れば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「それほど力説するようなことか？」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入力する文字数がたった</a:t>
            </a:r>
            <a:r>
              <a:rPr lang="en-US" altLang="ja-JP" dirty="0" smtClean="0"/>
              <a:t>3</a:t>
            </a:r>
            <a:r>
              <a:rPr lang="ja-JP" altLang="en-US" dirty="0" smtClean="0"/>
              <a:t>文字減った話</a:t>
            </a:r>
            <a:endParaRPr kumimoji="1" lang="en-US" altLang="ja-JP" dirty="0" smtClean="0"/>
          </a:p>
          <a:p>
            <a:r>
              <a:rPr lang="ja-JP" altLang="en-US" dirty="0"/>
              <a:t>結局は</a:t>
            </a:r>
            <a:r>
              <a:rPr kumimoji="1" lang="ja-JP" altLang="en-US" dirty="0" smtClean="0"/>
              <a:t>しょうもない理由で惚れたわけだ</a:t>
            </a:r>
            <a:endParaRPr kumimoji="1" lang="en-US" altLang="ja-JP" dirty="0" smtClean="0"/>
          </a:p>
          <a:p>
            <a:r>
              <a:rPr lang="ja-JP" altLang="en-US" dirty="0" smtClean="0"/>
              <a:t>しかし、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好きになる「きっかけ」ってそんなものでは？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また、実際の作業は、</a:t>
            </a:r>
            <a:r>
              <a:rPr kumimoji="1" lang="ja-JP" altLang="en-US" dirty="0" smtClean="0"/>
              <a:t>しょうもない細かいこと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の積み重ね。</a:t>
            </a:r>
            <a:endParaRPr kumimoji="1" lang="en-US" altLang="ja-JP" dirty="0" smtClean="0"/>
          </a:p>
          <a:p>
            <a:r>
              <a:rPr lang="ja-JP" altLang="en-US" dirty="0" smtClean="0"/>
              <a:t>「離婚にいたるのは日常の積み重ね」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（とある離婚相談のホームページから）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16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更に「</a:t>
            </a:r>
            <a:r>
              <a:rPr lang="en-US" altLang="ja-JP" dirty="0" err="1" smtClean="0">
                <a:solidFill>
                  <a:schemeClr val="accent2"/>
                </a:solidFill>
              </a:rPr>
              <a:t>zsh</a:t>
            </a:r>
            <a:r>
              <a:rPr lang="en-US" altLang="ja-JP" dirty="0" smtClean="0">
                <a:solidFill>
                  <a:schemeClr val="accent2"/>
                </a:solidFill>
              </a:rPr>
              <a:t> </a:t>
            </a:r>
            <a:r>
              <a:rPr lang="ja-JP" altLang="en-US" dirty="0" smtClean="0">
                <a:solidFill>
                  <a:schemeClr val="accent2"/>
                </a:solidFill>
              </a:rPr>
              <a:t>は良いと</a:t>
            </a:r>
            <a:r>
              <a:rPr lang="ja-JP" altLang="en-US" dirty="0" err="1" smtClean="0">
                <a:solidFill>
                  <a:schemeClr val="accent2"/>
                </a:solidFill>
              </a:rPr>
              <a:t>こどり</a:t>
            </a:r>
            <a:r>
              <a:rPr lang="ja-JP" altLang="en-US" dirty="0" smtClean="0">
                <a:solidFill>
                  <a:schemeClr val="accent2"/>
                </a:solidFill>
              </a:rPr>
              <a:t>」の例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kumimoji="1" lang="ja-JP" altLang="en-US" dirty="0" smtClean="0"/>
              <a:t>私は </a:t>
            </a:r>
            <a:r>
              <a:rPr kumimoji="1" lang="en-US" altLang="ja-JP" dirty="0" smtClean="0"/>
              <a:t>bash </a:t>
            </a:r>
            <a:r>
              <a:rPr kumimoji="1" lang="ja-JP" altLang="en-US" dirty="0" smtClean="0"/>
              <a:t>だとエラー出力ができない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  </a:t>
            </a:r>
            <a:r>
              <a:rPr lang="en-US" altLang="ja-JP" dirty="0" smtClean="0"/>
              <a:t>command   &gt;file   2&gt;&amp;1</a:t>
            </a:r>
          </a:p>
          <a:p>
            <a:r>
              <a:rPr lang="en-US" altLang="ja-JP" dirty="0" err="1"/>
              <a:t>z</a:t>
            </a:r>
            <a:r>
              <a:rPr kumimoji="1" lang="en-US" altLang="ja-JP" dirty="0" err="1" smtClean="0"/>
              <a:t>sh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では </a:t>
            </a:r>
            <a:r>
              <a:rPr kumimoji="1" lang="en-US" altLang="ja-JP" dirty="0" err="1" smtClean="0"/>
              <a:t>tcsh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と同じ方式でできる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 </a:t>
            </a:r>
            <a:r>
              <a:rPr lang="ja-JP" altLang="en-US" dirty="0" smtClean="0"/>
              <a:t>   </a:t>
            </a:r>
            <a:r>
              <a:rPr lang="en-US" altLang="ja-JP" dirty="0" smtClean="0"/>
              <a:t>command   &gt;&amp;   file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113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補完機能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/>
          <a:lstStyle/>
          <a:p>
            <a:r>
              <a:rPr lang="ja-JP" altLang="en-US" dirty="0" smtClean="0"/>
              <a:t>ながらく「シェルってバカだ」と思っていた事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ディレクトリ内に </a:t>
            </a:r>
            <a:r>
              <a:rPr kumimoji="1" lang="en-US" altLang="ja-JP" dirty="0" smtClean="0"/>
              <a:t>pdf </a:t>
            </a:r>
            <a:r>
              <a:rPr kumimoji="1" lang="ja-JP" altLang="en-US" dirty="0" smtClean="0"/>
              <a:t>ファイルが</a:t>
            </a:r>
            <a:r>
              <a:rPr kumimoji="1" lang="en-US" altLang="ja-JP" dirty="0" smtClean="0"/>
              <a:t>1</a:t>
            </a:r>
            <a:r>
              <a:rPr kumimoji="1" lang="ja-JP" altLang="en-US" dirty="0" err="1" smtClean="0"/>
              <a:t>つだけの</a:t>
            </a:r>
            <a:r>
              <a:rPr kumimoji="1" lang="ja-JP" altLang="en-US" dirty="0" smtClean="0"/>
              <a:t>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 smtClean="0"/>
              <a:t>x</a:t>
            </a:r>
            <a:r>
              <a:rPr kumimoji="1" lang="en-US" altLang="ja-JP" dirty="0" err="1" smtClean="0"/>
              <a:t>pdf</a:t>
            </a:r>
            <a:r>
              <a:rPr kumimoji="1" lang="en-US" altLang="ja-JP" dirty="0" smtClean="0"/>
              <a:t> [TAB]</a:t>
            </a:r>
            <a:r>
              <a:rPr lang="ja-JP" altLang="en-US" dirty="0"/>
              <a:t> </a:t>
            </a:r>
            <a:r>
              <a:rPr kumimoji="1" lang="ja-JP" altLang="en-US" dirty="0" smtClean="0"/>
              <a:t>と</a:t>
            </a:r>
            <a:r>
              <a:rPr lang="ja-JP" altLang="en-US" dirty="0"/>
              <a:t>する</a:t>
            </a:r>
            <a:r>
              <a:rPr lang="ja-JP" altLang="en-US" dirty="0" smtClean="0"/>
              <a:t>と</a:t>
            </a:r>
            <a:endParaRPr lang="en-US" altLang="ja-JP" dirty="0" smtClean="0"/>
          </a:p>
          <a:p>
            <a:pPr lvl="1"/>
            <a:r>
              <a:rPr lang="ja-JP" altLang="en-US" dirty="0"/>
              <a:t>全て</a:t>
            </a:r>
            <a:r>
              <a:rPr lang="ja-JP" altLang="en-US" dirty="0" smtClean="0"/>
              <a:t>のファイルが補完候補になってしまう</a:t>
            </a:r>
            <a:endParaRPr lang="en-US" altLang="ja-JP" dirty="0" smtClean="0"/>
          </a:p>
          <a:p>
            <a:pPr marL="457200" lvl="1" indent="0">
              <a:buNone/>
            </a:pPr>
            <a:r>
              <a:rPr kumimoji="1" lang="ja-JP" altLang="en-US" dirty="0" smtClean="0"/>
              <a:t>　「</a:t>
            </a:r>
            <a:r>
              <a:rPr kumimoji="1" lang="en-US" altLang="ja-JP" dirty="0" err="1" smtClean="0"/>
              <a:t>xpdf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なんだから </a:t>
            </a:r>
            <a:r>
              <a:rPr lang="ja-JP" altLang="en-US" dirty="0"/>
              <a:t>＊</a:t>
            </a:r>
            <a:r>
              <a:rPr kumimoji="1" lang="en-US" altLang="ja-JP" dirty="0" smtClean="0"/>
              <a:t>.pdf </a:t>
            </a:r>
            <a:r>
              <a:rPr kumimoji="1" lang="ja-JP" altLang="en-US" dirty="0" smtClean="0"/>
              <a:t>に決まってる</a:t>
            </a:r>
            <a:r>
              <a:rPr kumimoji="1" lang="ja-JP" altLang="en-US" dirty="0" err="1" smtClean="0"/>
              <a:t>じゃん</a:t>
            </a:r>
            <a:r>
              <a:rPr kumimoji="1" lang="en-US" altLang="ja-JP" dirty="0" smtClean="0"/>
              <a:t>(-”-)</a:t>
            </a:r>
            <a:r>
              <a:rPr kumimoji="1" lang="ja-JP" altLang="en-US" dirty="0" smtClean="0"/>
              <a:t>」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しかし、</a:t>
            </a:r>
            <a:r>
              <a:rPr lang="en-US" altLang="ja-JP" dirty="0" err="1" smtClean="0"/>
              <a:t>zsh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は賢かった！</a:t>
            </a:r>
            <a:endParaRPr lang="en-US" altLang="ja-JP" dirty="0" smtClean="0"/>
          </a:p>
          <a:p>
            <a:r>
              <a:rPr kumimoji="1" lang="ja-JP" altLang="en-US" dirty="0" smtClean="0"/>
              <a:t>オプション補完もできる</a:t>
            </a:r>
            <a:r>
              <a:rPr kumimoji="1" lang="en-US" altLang="ja-JP" dirty="0" smtClean="0"/>
              <a:t>!!</a:t>
            </a:r>
          </a:p>
          <a:p>
            <a:r>
              <a:rPr kumimoji="1" lang="ja-JP" altLang="en-US" dirty="0" smtClean="0"/>
              <a:t>リモートホストのファイル名補完も可能</a:t>
            </a:r>
            <a:r>
              <a:rPr kumimoji="1" lang="en-US" altLang="ja-JP" dirty="0" smtClean="0"/>
              <a:t>!!!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68144" y="44624"/>
            <a:ext cx="3308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普通</a:t>
            </a:r>
            <a:r>
              <a:rPr lang="ja-JP" altLang="en-US" dirty="0"/>
              <a:t>の</a:t>
            </a:r>
            <a:r>
              <a:rPr lang="en-US" altLang="ja-JP" dirty="0" err="1" smtClean="0"/>
              <a:t>zsh</a:t>
            </a:r>
            <a:r>
              <a:rPr lang="ja-JP" altLang="en-US" dirty="0" smtClean="0"/>
              <a:t>の紹介だったら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この話が最初に出てくるんだろう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16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ファイル名生成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＊＊：サブディレクトリの再帰的検索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例：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en-US" altLang="ja-JP" dirty="0" err="1" smtClean="0"/>
              <a:t>ls</a:t>
            </a:r>
            <a:r>
              <a:rPr lang="en-US" altLang="ja-JP" dirty="0" smtClean="0"/>
              <a:t>   </a:t>
            </a:r>
            <a:r>
              <a:rPr lang="ja-JP" altLang="en-US" dirty="0" smtClean="0"/>
              <a:t>＊＊</a:t>
            </a:r>
            <a:r>
              <a:rPr lang="en-US" altLang="ja-JP" dirty="0" smtClean="0"/>
              <a:t>/</a:t>
            </a:r>
            <a:r>
              <a:rPr lang="ja-JP" altLang="en-US" dirty="0" smtClean="0"/>
              <a:t>＊</a:t>
            </a:r>
            <a:r>
              <a:rPr lang="en-US" altLang="ja-JP" dirty="0" smtClean="0"/>
              <a:t>.f90</a:t>
            </a:r>
          </a:p>
          <a:p>
            <a:pPr lvl="1"/>
            <a:r>
              <a:rPr kumimoji="1" lang="en-US" altLang="ja-JP" dirty="0" smtClean="0"/>
              <a:t>find </a:t>
            </a:r>
            <a:r>
              <a:rPr kumimoji="1" lang="ja-JP" altLang="en-US" dirty="0" smtClean="0"/>
              <a:t>以外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ファイルを探す方法</a:t>
            </a:r>
            <a:endParaRPr kumimoji="1" lang="en-US" altLang="ja-JP" dirty="0" smtClean="0"/>
          </a:p>
          <a:p>
            <a:r>
              <a:rPr lang="ja-JP" altLang="en-US" dirty="0" smtClean="0"/>
              <a:t>ファイルリストから特定のものだけ取り除く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（私は使いたいのだけど使ってない）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例：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    </a:t>
            </a:r>
            <a:r>
              <a:rPr lang="en-US" altLang="ja-JP" dirty="0" err="1" smtClean="0"/>
              <a:t>ls</a:t>
            </a:r>
            <a:r>
              <a:rPr lang="en-US" altLang="ja-JP" dirty="0" smtClean="0"/>
              <a:t> </a:t>
            </a:r>
            <a:r>
              <a:rPr lang="ja-JP" altLang="en-US" dirty="0" smtClean="0"/>
              <a:t>＊</a:t>
            </a:r>
            <a:r>
              <a:rPr lang="en-US" altLang="ja-JP" dirty="0" smtClean="0"/>
              <a:t>.pdf~gomi.pdf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プロンプト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63"/>
            <a:ext cx="8229600" cy="29337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kumimoji="0" lang="en-US" altLang="ja-JP" sz="24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640960" cy="575573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781004" y="188640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これ</a:t>
            </a:r>
            <a:r>
              <a:rPr lang="ja-JP" altLang="en-US" dirty="0" smtClean="0"/>
              <a:t>は半分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趣味の世界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それ以外にも</a:t>
            </a: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ヒストリー機能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複数のプロセスでヒストリーファイルを共有することができる</a:t>
            </a:r>
            <a:endParaRPr lang="en-US" altLang="ja-JP" dirty="0" smtClean="0"/>
          </a:p>
          <a:p>
            <a:r>
              <a:rPr kumimoji="1" lang="ja-JP" altLang="en-US" dirty="0" smtClean="0"/>
              <a:t>キーバインド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Vi</a:t>
            </a:r>
            <a:r>
              <a:rPr lang="ja-JP" altLang="en-US" dirty="0" smtClean="0"/>
              <a:t>ライクなキーバインドも設定できるらしい</a:t>
            </a:r>
            <a:endParaRPr lang="en-US" altLang="ja-JP" dirty="0" smtClean="0"/>
          </a:p>
          <a:p>
            <a:r>
              <a:rPr lang="ja-JP" altLang="en-US" dirty="0"/>
              <a:t>コマンド修正機能（私は使ってない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kumimoji="1" lang="ja-JP" altLang="en-US" dirty="0" smtClean="0"/>
              <a:t>その他まだたくさんあるのだろう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solidFill>
                  <a:schemeClr val="accent2"/>
                </a:solidFill>
              </a:rPr>
              <a:t>zsh</a:t>
            </a:r>
            <a:r>
              <a:rPr lang="ja-JP" altLang="en-US" dirty="0" smtClean="0">
                <a:solidFill>
                  <a:schemeClr val="accent2"/>
                </a:solidFill>
              </a:rPr>
              <a:t>を使うには</a:t>
            </a:r>
            <a:endParaRPr lang="ja-JP" alt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6856" y="1268115"/>
            <a:ext cx="82296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0" lang="en-US" altLang="ja-JP" kern="0" dirty="0" err="1"/>
              <a:t>z</a:t>
            </a:r>
            <a:r>
              <a:rPr kumimoji="0" lang="en-US" altLang="ja-JP" kern="0" dirty="0" err="1" smtClean="0"/>
              <a:t>sh</a:t>
            </a:r>
            <a:r>
              <a:rPr kumimoji="0" lang="ja-JP" altLang="en-US" kern="0" dirty="0" smtClean="0"/>
              <a:t>をインストール</a:t>
            </a:r>
            <a:endParaRPr kumimoji="0" lang="en-US" altLang="ja-JP" kern="0" dirty="0" smtClean="0"/>
          </a:p>
          <a:p>
            <a:pPr lvl="1" eaLnBrk="1" hangingPunct="1"/>
            <a:r>
              <a:rPr kumimoji="0" lang="en-US" altLang="ja-JP" kern="0" dirty="0" err="1"/>
              <a:t>d</a:t>
            </a:r>
            <a:r>
              <a:rPr kumimoji="0" lang="en-US" altLang="ja-JP" kern="0" dirty="0" err="1" smtClean="0"/>
              <a:t>ebian</a:t>
            </a:r>
            <a:r>
              <a:rPr kumimoji="0" lang="ja-JP" altLang="en-US" kern="0" dirty="0" smtClean="0"/>
              <a:t>なら </a:t>
            </a:r>
            <a:r>
              <a:rPr kumimoji="0" lang="en-US" altLang="ja-JP" kern="0" dirty="0" smtClean="0"/>
              <a:t>apt-get update; apt-get install </a:t>
            </a:r>
            <a:r>
              <a:rPr kumimoji="0" lang="en-US" altLang="ja-JP" kern="0" dirty="0" err="1" smtClean="0"/>
              <a:t>zsh</a:t>
            </a:r>
            <a:endParaRPr kumimoji="0" lang="en-US" altLang="ja-JP" kern="0" dirty="0" smtClean="0"/>
          </a:p>
          <a:p>
            <a:pPr eaLnBrk="1" hangingPunct="1"/>
            <a:r>
              <a:rPr kumimoji="0" lang="ja-JP" altLang="en-US" kern="0" dirty="0" smtClean="0"/>
              <a:t>ログインシェルの変更</a:t>
            </a:r>
            <a:endParaRPr kumimoji="0" lang="en-US" altLang="ja-JP" kern="0" dirty="0" smtClean="0"/>
          </a:p>
          <a:p>
            <a:pPr lvl="1" eaLnBrk="1" hangingPunct="1"/>
            <a:r>
              <a:rPr kumimoji="0" lang="en-US" altLang="ja-JP" kern="0" dirty="0" err="1"/>
              <a:t>c</a:t>
            </a:r>
            <a:r>
              <a:rPr kumimoji="0" lang="en-US" altLang="ja-JP" kern="0" dirty="0" err="1" smtClean="0"/>
              <a:t>hsh</a:t>
            </a:r>
            <a:r>
              <a:rPr kumimoji="0" lang="en-US" altLang="ja-JP" kern="0" dirty="0" smtClean="0"/>
              <a:t> </a:t>
            </a:r>
            <a:r>
              <a:rPr kumimoji="0" lang="ja-JP" altLang="en-US" kern="0" dirty="0" smtClean="0"/>
              <a:t>コマンド</a:t>
            </a:r>
            <a:endParaRPr kumimoji="0" lang="en-US" altLang="ja-JP" kern="0" dirty="0" smtClean="0"/>
          </a:p>
          <a:p>
            <a:pPr lvl="1" eaLnBrk="1" hangingPunct="1"/>
            <a:r>
              <a:rPr kumimoji="0" lang="ja-JP" altLang="en-US" kern="0" dirty="0" smtClean="0"/>
              <a:t>使用できるシェルは </a:t>
            </a:r>
            <a:r>
              <a:rPr kumimoji="0" lang="en-US" altLang="ja-JP" kern="0" dirty="0" smtClean="0"/>
              <a:t>/</a:t>
            </a:r>
            <a:r>
              <a:rPr kumimoji="0" lang="en-US" altLang="ja-JP" kern="0" dirty="0" err="1" smtClean="0"/>
              <a:t>etc</a:t>
            </a:r>
            <a:r>
              <a:rPr kumimoji="0" lang="en-US" altLang="ja-JP" kern="0" dirty="0" smtClean="0"/>
              <a:t>/shells </a:t>
            </a:r>
            <a:r>
              <a:rPr kumimoji="0" lang="ja-JP" altLang="en-US" kern="0" dirty="0" err="1" smtClean="0"/>
              <a:t>に登</a:t>
            </a:r>
            <a:r>
              <a:rPr kumimoji="0" lang="ja-JP" altLang="en-US" kern="0" dirty="0" smtClean="0"/>
              <a:t>録されてる</a:t>
            </a:r>
            <a:endParaRPr kumimoji="0" lang="en-US" altLang="ja-JP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>
                <a:solidFill>
                  <a:schemeClr val="accent2"/>
                </a:solidFill>
              </a:rPr>
              <a:t>z</a:t>
            </a:r>
            <a:r>
              <a:rPr lang="en-US" altLang="ja-JP" dirty="0" err="1" smtClean="0">
                <a:solidFill>
                  <a:schemeClr val="accent2"/>
                </a:solidFill>
              </a:rPr>
              <a:t>sh</a:t>
            </a:r>
            <a:r>
              <a:rPr lang="ja-JP" altLang="en-US" dirty="0" smtClean="0">
                <a:solidFill>
                  <a:schemeClr val="accent2"/>
                </a:solidFill>
              </a:rPr>
              <a:t>の設定</a:t>
            </a:r>
            <a:endParaRPr lang="ja-JP" alt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6856" y="1271310"/>
            <a:ext cx="82296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kumimoji="0" lang="ja-JP" altLang="en-US" kern="0" dirty="0" smtClean="0"/>
              <a:t>主な設定ファイル</a:t>
            </a:r>
            <a:endParaRPr kumimoji="0" lang="en-US" altLang="ja-JP" kern="0" dirty="0" smtClean="0"/>
          </a:p>
          <a:p>
            <a:pPr lvl="1" eaLnBrk="1" hangingPunct="1"/>
            <a:r>
              <a:rPr kumimoji="0" lang="en-US" altLang="ja-JP" kern="0" dirty="0" smtClean="0"/>
              <a:t>.</a:t>
            </a:r>
            <a:r>
              <a:rPr kumimoji="0" lang="en-US" altLang="ja-JP" kern="0" dirty="0" err="1" smtClean="0"/>
              <a:t>zshrc</a:t>
            </a:r>
            <a:r>
              <a:rPr kumimoji="0" lang="ja-JP" altLang="en-US" kern="0" dirty="0" smtClean="0"/>
              <a:t>：対話的に起動する場合に必要な設定</a:t>
            </a:r>
            <a:endParaRPr kumimoji="0" lang="en-US" altLang="ja-JP" kern="0" dirty="0" smtClean="0"/>
          </a:p>
          <a:p>
            <a:pPr lvl="1" eaLnBrk="1" hangingPunct="1"/>
            <a:r>
              <a:rPr kumimoji="0" lang="en-US" altLang="ja-JP" kern="0" dirty="0" smtClean="0"/>
              <a:t>.</a:t>
            </a:r>
            <a:r>
              <a:rPr kumimoji="0" lang="en-US" altLang="ja-JP" kern="0" dirty="0" err="1" smtClean="0"/>
              <a:t>zshenv</a:t>
            </a:r>
            <a:r>
              <a:rPr kumimoji="0" lang="ja-JP" altLang="en-US" kern="0" dirty="0" smtClean="0"/>
              <a:t>：全ての局面で有効とすべき設定</a:t>
            </a:r>
            <a:endParaRPr kumimoji="0" lang="en-US" altLang="ja-JP" kern="0" dirty="0" smtClean="0"/>
          </a:p>
          <a:p>
            <a:pPr lvl="1" eaLnBrk="1" hangingPunct="1"/>
            <a:r>
              <a:rPr kumimoji="0" lang="en-US" altLang="ja-JP" kern="0" dirty="0" smtClean="0"/>
              <a:t>.</a:t>
            </a:r>
            <a:r>
              <a:rPr kumimoji="0" lang="en-US" altLang="ja-JP" kern="0" dirty="0" err="1" smtClean="0"/>
              <a:t>zlogin</a:t>
            </a:r>
            <a:r>
              <a:rPr kumimoji="0" lang="en-US" altLang="ja-JP" kern="0" dirty="0" smtClean="0"/>
              <a:t>: </a:t>
            </a:r>
            <a:r>
              <a:rPr kumimoji="0" lang="ja-JP" altLang="en-US" kern="0" dirty="0" smtClean="0"/>
              <a:t>ログイン時に１度だけおこなう設定</a:t>
            </a:r>
            <a:endParaRPr kumimoji="0" lang="en-US" altLang="ja-JP" kern="0" dirty="0" smtClean="0"/>
          </a:p>
          <a:p>
            <a:pPr lvl="1" eaLnBrk="1" hangingPunct="1"/>
            <a:endParaRPr kumimoji="0" lang="en-US" altLang="ja-JP" kern="0" dirty="0" smtClean="0"/>
          </a:p>
          <a:p>
            <a:pPr eaLnBrk="1" hangingPunct="1"/>
            <a:r>
              <a:rPr kumimoji="0" lang="ja-JP" altLang="en-US" kern="0" dirty="0"/>
              <a:t>私</a:t>
            </a:r>
            <a:r>
              <a:rPr kumimoji="0" lang="ja-JP" altLang="en-US" kern="0" dirty="0" smtClean="0"/>
              <a:t>は正しい方法を理解しておりません</a:t>
            </a:r>
            <a:endParaRPr kumimoji="0" lang="en-US" altLang="ja-JP" kern="0" dirty="0"/>
          </a:p>
          <a:p>
            <a:pPr lvl="1" eaLnBrk="1" hangingPunct="1"/>
            <a:r>
              <a:rPr kumimoji="0" lang="ja-JP" altLang="en-US" kern="0" dirty="0" smtClean="0"/>
              <a:t>基本的に</a:t>
            </a:r>
            <a:r>
              <a:rPr kumimoji="0" lang="en-US" altLang="ja-JP" kern="0" dirty="0" smtClean="0"/>
              <a:t>.</a:t>
            </a:r>
            <a:r>
              <a:rPr kumimoji="0" lang="en-US" altLang="ja-JP" kern="0" dirty="0" err="1" smtClean="0"/>
              <a:t>zshrc</a:t>
            </a:r>
            <a:r>
              <a:rPr kumimoji="0" lang="en-US" altLang="ja-JP" kern="0" dirty="0" smtClean="0"/>
              <a:t> </a:t>
            </a:r>
            <a:r>
              <a:rPr kumimoji="0" lang="ja-JP" altLang="en-US" kern="0" dirty="0" smtClean="0"/>
              <a:t>に書いてしまっている</a:t>
            </a:r>
            <a:endParaRPr kumimoji="0" lang="en-US" altLang="ja-JP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chemeClr val="accent2"/>
                </a:solidFill>
              </a:rPr>
              <a:t>最後</a:t>
            </a:r>
            <a:r>
              <a:rPr lang="ja-JP" altLang="en-US" dirty="0" smtClean="0">
                <a:solidFill>
                  <a:schemeClr val="accent2"/>
                </a:solidFill>
              </a:rPr>
              <a:t>のコメント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329237"/>
          </a:xfrm>
        </p:spPr>
        <p:txBody>
          <a:bodyPr/>
          <a:lstStyle/>
          <a:p>
            <a:pPr eaLnBrk="1" hangingPunct="1"/>
            <a:r>
              <a:rPr kumimoji="0" lang="ja-JP" altLang="en-US" dirty="0" smtClean="0"/>
              <a:t>シェルとつきあう時間は長い</a:t>
            </a:r>
            <a:endParaRPr kumimoji="0" lang="en-US" altLang="ja-JP" dirty="0" smtClean="0"/>
          </a:p>
          <a:p>
            <a:pPr lvl="1" eaLnBrk="1" hangingPunct="1"/>
            <a:r>
              <a:rPr kumimoji="0" lang="ja-JP" altLang="en-US" dirty="0" smtClean="0"/>
              <a:t>その間は「こだわってもしょうもないのでは？」</a:t>
            </a:r>
            <a:r>
              <a:rPr kumimoji="0" lang="en-US" altLang="ja-JP" dirty="0" smtClean="0"/>
              <a:t/>
            </a:r>
            <a:br>
              <a:rPr kumimoji="0" lang="en-US" altLang="ja-JP" dirty="0" smtClean="0"/>
            </a:br>
            <a:r>
              <a:rPr kumimoji="0" lang="ja-JP" altLang="en-US" dirty="0" smtClean="0"/>
              <a:t>というチマチマした作業の連続</a:t>
            </a:r>
            <a:endParaRPr kumimoji="0" lang="en-US" altLang="ja-JP" dirty="0" smtClean="0"/>
          </a:p>
          <a:p>
            <a:pPr lvl="1" eaLnBrk="1" hangingPunct="1"/>
            <a:r>
              <a:rPr kumimoji="0" lang="ja-JP" altLang="en-US" dirty="0"/>
              <a:t>そこ</a:t>
            </a:r>
            <a:r>
              <a:rPr kumimoji="0" lang="ja-JP" altLang="en-US" dirty="0" smtClean="0"/>
              <a:t>でストレスを感じていては長続きしない</a:t>
            </a:r>
            <a:endParaRPr kumimoji="0" lang="en-US" altLang="ja-JP" dirty="0" smtClean="0"/>
          </a:p>
          <a:p>
            <a:pPr eaLnBrk="1" hangingPunct="1"/>
            <a:r>
              <a:rPr kumimoji="0" lang="ja-JP" altLang="en-US" dirty="0" smtClean="0"/>
              <a:t>シェルに限らず「情報処理環境は少しでも</a:t>
            </a:r>
            <a:r>
              <a:rPr kumimoji="0" lang="en-US" altLang="ja-JP" dirty="0" smtClean="0"/>
              <a:t/>
            </a:r>
            <a:br>
              <a:rPr kumimoji="0" lang="en-US" altLang="ja-JP" dirty="0" smtClean="0"/>
            </a:br>
            <a:r>
              <a:rPr kumimoji="0" lang="ja-JP" altLang="en-US" dirty="0" smtClean="0"/>
              <a:t>気持ちが良いものに」という心掛けを！</a:t>
            </a:r>
            <a:r>
              <a:rPr kumimoji="0" lang="en-US" altLang="ja-JP" dirty="0" smtClean="0"/>
              <a:t/>
            </a:r>
            <a:br>
              <a:rPr kumimoji="0" lang="en-US" altLang="ja-JP" dirty="0" smtClean="0"/>
            </a:br>
            <a:r>
              <a:rPr kumimoji="0" lang="ja-JP" altLang="en-US" dirty="0" smtClean="0"/>
              <a:t>（自分の反省も込めて）</a:t>
            </a:r>
            <a:endParaRPr kumimoji="0" lang="en-US" altLang="ja-JP" dirty="0" smtClean="0"/>
          </a:p>
          <a:p>
            <a:pPr lvl="1" eaLnBrk="1" hangingPunct="1"/>
            <a:r>
              <a:rPr kumimoji="0" lang="en-US" altLang="ja-JP" dirty="0"/>
              <a:t>b</a:t>
            </a:r>
            <a:r>
              <a:rPr kumimoji="0" lang="en-US" altLang="ja-JP" dirty="0" smtClean="0"/>
              <a:t>ash </a:t>
            </a:r>
            <a:r>
              <a:rPr kumimoji="0" lang="ja-JP" altLang="en-US" dirty="0" smtClean="0"/>
              <a:t>ユーザ</a:t>
            </a:r>
            <a:r>
              <a:rPr kumimoji="0" lang="ja-JP" altLang="en-US" dirty="0"/>
              <a:t>に</a:t>
            </a:r>
            <a:r>
              <a:rPr kumimoji="0" lang="ja-JP" altLang="en-US" dirty="0" smtClean="0"/>
              <a:t>は </a:t>
            </a:r>
            <a:r>
              <a:rPr kumimoji="0" lang="en-US" altLang="ja-JP" dirty="0" err="1" smtClean="0"/>
              <a:t>zsh</a:t>
            </a:r>
            <a:r>
              <a:rPr kumimoji="0" lang="en-US" altLang="ja-JP" dirty="0" smtClean="0"/>
              <a:t> </a:t>
            </a:r>
            <a:r>
              <a:rPr kumimoji="0" lang="ja-JP" altLang="en-US" dirty="0" smtClean="0"/>
              <a:t>を</a:t>
            </a:r>
            <a:r>
              <a:rPr kumimoji="0" lang="ja-JP" altLang="en-US" dirty="0"/>
              <a:t>お勧めします</a:t>
            </a:r>
          </a:p>
          <a:p>
            <a:pPr lvl="1" eaLnBrk="1" hangingPunct="1"/>
            <a:r>
              <a:rPr kumimoji="0" lang="en-US" altLang="ja-JP" dirty="0"/>
              <a:t>b</a:t>
            </a:r>
            <a:r>
              <a:rPr kumimoji="0" lang="en-US" altLang="ja-JP" dirty="0" smtClean="0"/>
              <a:t>ash </a:t>
            </a:r>
            <a:r>
              <a:rPr kumimoji="0" lang="ja-JP" altLang="en-US" dirty="0" smtClean="0"/>
              <a:t>が</a:t>
            </a:r>
            <a:r>
              <a:rPr kumimoji="0" lang="ja-JP" altLang="en-US" dirty="0"/>
              <a:t>好きならそれはそれで結構なこと</a:t>
            </a:r>
            <a:r>
              <a:rPr kumimoji="0" lang="ja-JP" altLang="en-US" dirty="0" smtClean="0"/>
              <a:t>だ</a:t>
            </a:r>
            <a:endParaRPr kumimoji="0" lang="en-US" altLang="ja-JP" dirty="0" smtClean="0"/>
          </a:p>
          <a:p>
            <a:pPr lvl="1" eaLnBrk="1" hangingPunct="1"/>
            <a:r>
              <a:rPr kumimoji="0" lang="ja-JP" altLang="en-US" dirty="0" smtClean="0"/>
              <a:t>エディタ</a:t>
            </a:r>
            <a:r>
              <a:rPr kumimoji="0" lang="ja-JP" altLang="en-US" dirty="0"/>
              <a:t>戦争が起こるのは健全な</a:t>
            </a:r>
            <a:r>
              <a:rPr kumimoji="0" lang="ja-JP" altLang="en-US" dirty="0" smtClean="0"/>
              <a:t>世界だと思う</a:t>
            </a:r>
            <a:endParaRPr kumimoji="0" lang="en-US" altLang="ja-JP" dirty="0"/>
          </a:p>
          <a:p>
            <a:pPr eaLnBrk="1" hangingPunct="1"/>
            <a:endParaRPr kumimoji="0" lang="en-US" altLang="ja-JP" dirty="0" smtClean="0"/>
          </a:p>
        </p:txBody>
      </p:sp>
      <p:sp>
        <p:nvSpPr>
          <p:cNvPr id="2765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873056-B749-46ED-8888-8B625BA945F2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ja-JP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accent2"/>
                </a:solidFill>
              </a:rPr>
              <a:t>参考文献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pPr eaLnBrk="1" hangingPunct="1"/>
            <a:r>
              <a:rPr kumimoji="0" lang="en-US" altLang="ja-JP" sz="2400" dirty="0" err="1"/>
              <a:t>z</a:t>
            </a:r>
            <a:r>
              <a:rPr kumimoji="0" lang="en-US" altLang="ja-JP" sz="2400" dirty="0" err="1" smtClean="0"/>
              <a:t>sh</a:t>
            </a:r>
            <a:r>
              <a:rPr kumimoji="0" lang="ja-JP" altLang="en-US" sz="2400" dirty="0" smtClean="0"/>
              <a:t>の本、広瀬雄二著、技術評論社</a:t>
            </a:r>
            <a:endParaRPr kumimoji="0" lang="en-US" altLang="ja-JP" sz="2400" dirty="0" smtClean="0"/>
          </a:p>
          <a:p>
            <a:pPr eaLnBrk="1" hangingPunct="1"/>
            <a:r>
              <a:rPr kumimoji="0" lang="en-US" altLang="ja-JP" sz="2400" dirty="0" smtClean="0"/>
              <a:t>ZSH – THE Z SHELL, http://zsh.sourceforge.net/</a:t>
            </a:r>
          </a:p>
          <a:p>
            <a:pPr eaLnBrk="1" hangingPunct="1"/>
            <a:r>
              <a:rPr kumimoji="0" lang="en-US" altLang="ja-JP" sz="2400" dirty="0" err="1" smtClean="0"/>
              <a:t>zsh</a:t>
            </a:r>
            <a:r>
              <a:rPr kumimoji="0" lang="ja-JP" altLang="en-US" sz="2400" dirty="0" smtClean="0"/>
              <a:t>で究極のオペレーション</a:t>
            </a:r>
            <a:r>
              <a:rPr kumimoji="0" lang="ja-JP" altLang="en-US" sz="2400" dirty="0" smtClean="0"/>
              <a:t>を</a:t>
            </a:r>
            <a:r>
              <a:rPr kumimoji="0" lang="ja-JP" altLang="en-US" sz="2400" dirty="0"/>
              <a:t>、</a:t>
            </a:r>
            <a:r>
              <a:rPr kumimoji="0" lang="ja-JP" altLang="en-US" sz="2400" dirty="0" smtClean="0"/>
              <a:t>広瀬雄二</a:t>
            </a:r>
            <a:r>
              <a:rPr kumimoji="0" lang="ja-JP" altLang="en-US" sz="2400" dirty="0"/>
              <a:t>、</a:t>
            </a:r>
            <a:r>
              <a:rPr kumimoji="0" lang="en-US" altLang="ja-JP" sz="2400" dirty="0" smtClean="0"/>
              <a:t> </a:t>
            </a:r>
            <a:r>
              <a:rPr kumimoji="0" lang="en-US" altLang="ja-JP" sz="2400" dirty="0" smtClean="0"/>
              <a:t>http://gihyo.jp/dev/serial/01/zsh-book</a:t>
            </a:r>
          </a:p>
          <a:p>
            <a:pPr eaLnBrk="1" hangingPunct="1"/>
            <a:r>
              <a:rPr kumimoji="0" lang="ja-JP" altLang="en-US" sz="2400" dirty="0" smtClean="0"/>
              <a:t>漢の</a:t>
            </a:r>
            <a:r>
              <a:rPr kumimoji="0" lang="en-US" altLang="ja-JP" sz="2400" dirty="0" err="1" smtClean="0"/>
              <a:t>zsh</a:t>
            </a:r>
            <a:r>
              <a:rPr kumimoji="0" lang="ja-JP" altLang="en-US" sz="2400" dirty="0"/>
              <a:t>、</a:t>
            </a:r>
            <a:r>
              <a:rPr kumimoji="0" lang="ja-JP" altLang="en-US" sz="2400" dirty="0" smtClean="0"/>
              <a:t>後藤大地</a:t>
            </a:r>
            <a:r>
              <a:rPr kumimoji="0" lang="ja-JP" altLang="en-US" sz="2400" dirty="0"/>
              <a:t>、</a:t>
            </a:r>
            <a:r>
              <a:rPr kumimoji="0" lang="ja-JP" altLang="en-US" sz="2400" dirty="0" smtClean="0"/>
              <a:t>マイナビニュース、</a:t>
            </a:r>
            <a:r>
              <a:rPr kumimoji="0" lang="en-US" altLang="ja-JP" sz="2400" dirty="0" smtClean="0"/>
              <a:t>http</a:t>
            </a:r>
            <a:r>
              <a:rPr kumimoji="0" lang="en-US" altLang="ja-JP" sz="2400" dirty="0" smtClean="0"/>
              <a:t>://news.mynavi.jp/column/zsh/</a:t>
            </a:r>
          </a:p>
          <a:p>
            <a:pPr eaLnBrk="1" hangingPunct="1"/>
            <a:r>
              <a:rPr kumimoji="0" lang="en-US" altLang="ja-JP" sz="2400" dirty="0"/>
              <a:t>Z shell, </a:t>
            </a:r>
            <a:r>
              <a:rPr kumimoji="0" lang="en-US" altLang="ja-JP" sz="2400" dirty="0" err="1"/>
              <a:t>wikipedia</a:t>
            </a:r>
            <a:r>
              <a:rPr kumimoji="0" lang="en-US" altLang="ja-JP" sz="2400" dirty="0"/>
              <a:t>, http://en.wikipedia.org/wiki/Z_shell</a:t>
            </a:r>
            <a:endParaRPr kumimoji="0" lang="ja-JP" altLang="en-US" sz="2400" dirty="0" smtClean="0"/>
          </a:p>
          <a:p>
            <a:pPr eaLnBrk="1" hangingPunct="1"/>
            <a:r>
              <a:rPr kumimoji="0" lang="en-US" altLang="ja-JP" sz="2400" dirty="0" err="1" smtClean="0"/>
              <a:t>Laule’a</a:t>
            </a:r>
            <a:r>
              <a:rPr kumimoji="0" lang="en-US" altLang="ja-JP" sz="2400" dirty="0" smtClean="0"/>
              <a:t> </a:t>
            </a:r>
            <a:r>
              <a:rPr kumimoji="0" lang="ja-JP" altLang="en-US" sz="2400" dirty="0" smtClean="0"/>
              <a:t>離婚相談・夫婦問題相談室</a:t>
            </a:r>
            <a:r>
              <a:rPr kumimoji="0" lang="en-US" altLang="ja-JP" sz="2400" dirty="0" smtClean="0"/>
              <a:t/>
            </a:r>
            <a:br>
              <a:rPr kumimoji="0" lang="en-US" altLang="ja-JP" sz="2400" dirty="0" smtClean="0"/>
            </a:br>
            <a:r>
              <a:rPr kumimoji="0" lang="en-US" altLang="ja-JP" sz="2400" dirty="0" smtClean="0"/>
              <a:t>http://laulea-conseling.com</a:t>
            </a:r>
          </a:p>
          <a:p>
            <a:pPr eaLnBrk="1" hangingPunct="1"/>
            <a:r>
              <a:rPr kumimoji="0" lang="ja-JP" altLang="en-US" sz="2400" dirty="0"/>
              <a:t>佐々木洋平</a:t>
            </a:r>
            <a:r>
              <a:rPr kumimoji="0" lang="ja-JP" altLang="en-US" sz="2400" dirty="0" smtClean="0"/>
              <a:t>さんの</a:t>
            </a:r>
            <a:r>
              <a:rPr kumimoji="0" lang="en-US" altLang="ja-JP" sz="2400" dirty="0" err="1" smtClean="0"/>
              <a:t>zsh</a:t>
            </a:r>
            <a:r>
              <a:rPr kumimoji="0" lang="ja-JP" altLang="en-US" sz="2400" dirty="0" smtClean="0"/>
              <a:t>設定ファイルいろいろ</a:t>
            </a:r>
            <a:endParaRPr kumimoji="0" lang="en-US" altLang="ja-JP" sz="2400" dirty="0" smtClean="0"/>
          </a:p>
          <a:p>
            <a:pPr eaLnBrk="1" hangingPunct="1"/>
            <a:endParaRPr kumimoji="0" lang="en-US" altLang="ja-JP" dirty="0" smtClean="0"/>
          </a:p>
          <a:p>
            <a:pPr marL="0" indent="0" eaLnBrk="1" hangingPunct="1">
              <a:buNone/>
            </a:pPr>
            <a:endParaRPr kumimoji="0" lang="ja-JP" altLang="en-US" dirty="0" smtClean="0"/>
          </a:p>
        </p:txBody>
      </p:sp>
      <p:sp>
        <p:nvSpPr>
          <p:cNvPr id="2867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52FE7A-C5A8-4470-BB7C-D9D066548569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ja-JP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自己紹介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115"/>
            <a:ext cx="8229600" cy="48971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環境</a:t>
            </a:r>
            <a:endParaRPr lang="en-US" altLang="ja-JP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/>
              <a:t>OS:</a:t>
            </a:r>
            <a:r>
              <a:rPr lang="ja-JP" altLang="en-US" sz="2400" dirty="0"/>
              <a:t> </a:t>
            </a:r>
            <a:r>
              <a:rPr lang="en-US" altLang="ja-JP" sz="2400" dirty="0" err="1" smtClean="0"/>
              <a:t>Debian</a:t>
            </a:r>
            <a:r>
              <a:rPr lang="en-US" altLang="ja-JP" sz="2400" dirty="0" smtClean="0"/>
              <a:t>/GNU Linux</a:t>
            </a:r>
            <a:endParaRPr lang="en-US" altLang="ja-JP" sz="2400" dirty="0"/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dirty="0" smtClean="0"/>
              <a:t>ウインドウマネージャー： </a:t>
            </a:r>
            <a:r>
              <a:rPr lang="en-US" altLang="ja-JP" sz="2400" dirty="0" smtClean="0"/>
              <a:t>fvwm2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dirty="0" smtClean="0"/>
              <a:t>エディター： </a:t>
            </a:r>
            <a:r>
              <a:rPr lang="en-US" altLang="ja-JP" sz="2400" dirty="0" err="1" smtClean="0"/>
              <a:t>emacs</a:t>
            </a:r>
            <a:endParaRPr lang="en-US" altLang="ja-JP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/>
              <a:t>シェルの</a:t>
            </a:r>
            <a:r>
              <a:rPr lang="ja-JP" altLang="en-US" sz="2800" dirty="0" smtClean="0"/>
              <a:t>使用歴</a:t>
            </a:r>
            <a:endParaRPr lang="en-US" altLang="ja-JP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/>
              <a:t>1990</a:t>
            </a:r>
            <a:r>
              <a:rPr lang="ja-JP" altLang="en-US" sz="2400" dirty="0" smtClean="0"/>
              <a:t>年頃：   </a:t>
            </a:r>
            <a:r>
              <a:rPr lang="en-US" altLang="ja-JP" sz="2400" dirty="0" smtClean="0"/>
              <a:t>UNIX</a:t>
            </a:r>
            <a:r>
              <a:rPr lang="ja-JP" altLang="en-US" sz="2400" dirty="0" smtClean="0"/>
              <a:t>使用開始とともに </a:t>
            </a:r>
            <a:r>
              <a:rPr lang="en-US" altLang="ja-JP" sz="2400" dirty="0" err="1" smtClean="0"/>
              <a:t>tcsh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を使い始める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　　　　　　　   </a:t>
            </a:r>
            <a:r>
              <a:rPr lang="en-US" altLang="ja-JP" sz="2400" dirty="0" smtClean="0"/>
              <a:t>(SUN </a:t>
            </a:r>
            <a:r>
              <a:rPr lang="ja-JP" altLang="en-US" sz="2400" dirty="0" smtClean="0"/>
              <a:t>のワークステーション</a:t>
            </a:r>
            <a:r>
              <a:rPr lang="en-US" altLang="ja-JP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/>
              <a:t>1998</a:t>
            </a:r>
            <a:r>
              <a:rPr lang="ja-JP" altLang="en-US" sz="2400" dirty="0" smtClean="0"/>
              <a:t>年（？）：</a:t>
            </a:r>
            <a:r>
              <a:rPr lang="en-US" altLang="ja-JP" sz="2400" dirty="0" smtClean="0"/>
              <a:t>bash</a:t>
            </a:r>
            <a:r>
              <a:rPr lang="ja-JP" altLang="en-US" sz="2400" dirty="0" smtClean="0"/>
              <a:t>を使い始める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　　　　　　    　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計算機実習で</a:t>
            </a:r>
            <a:r>
              <a:rPr lang="en-US" altLang="ja-JP" sz="2400" dirty="0" smtClean="0"/>
              <a:t>Vine</a:t>
            </a:r>
            <a:r>
              <a:rPr lang="ja-JP" altLang="en-US" sz="2400" dirty="0" smtClean="0"/>
              <a:t>を扱い始めてから</a:t>
            </a:r>
            <a:r>
              <a:rPr lang="en-US" altLang="ja-JP" sz="2400" dirty="0" smtClean="0"/>
              <a:t>)</a:t>
            </a:r>
            <a:endParaRPr lang="en-US" altLang="ja-JP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dirty="0" smtClean="0"/>
              <a:t>1999</a:t>
            </a:r>
            <a:r>
              <a:rPr lang="ja-JP" altLang="en-US" sz="2400" dirty="0" smtClean="0"/>
              <a:t>年（？）：</a:t>
            </a:r>
            <a:r>
              <a:rPr lang="en-US" altLang="ja-JP" sz="2400" dirty="0" err="1" smtClean="0"/>
              <a:t>zsh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を使い始める</a:t>
            </a:r>
            <a:endParaRPr lang="en-US" altLang="ja-JP" sz="2800" dirty="0" smtClean="0"/>
          </a:p>
          <a:p>
            <a:pPr lvl="1" eaLnBrk="1" hangingPunct="1">
              <a:lnSpc>
                <a:spcPct val="90000"/>
              </a:lnSpc>
            </a:pPr>
            <a:endParaRPr kumimoji="0" lang="ja-JP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謝辞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656" y="1628800"/>
            <a:ext cx="8975848" cy="4248472"/>
          </a:xfrm>
        </p:spPr>
        <p:txBody>
          <a:bodyPr/>
          <a:lstStyle/>
          <a:p>
            <a:pPr eaLnBrk="1" hangingPunct="1"/>
            <a:r>
              <a:rPr kumimoji="0" lang="ja-JP" altLang="en-US" dirty="0" smtClean="0"/>
              <a:t>本資料</a:t>
            </a:r>
            <a:r>
              <a:rPr kumimoji="0" lang="en-US" altLang="ja-JP" dirty="0" smtClean="0"/>
              <a:t>p. 9 </a:t>
            </a:r>
            <a:r>
              <a:rPr kumimoji="0" lang="ja-JP" altLang="en-US" dirty="0" smtClean="0"/>
              <a:t>において</a:t>
            </a:r>
            <a:r>
              <a:rPr kumimoji="0" lang="ja-JP" altLang="en-US" dirty="0"/>
              <a:t>は</a:t>
            </a:r>
            <a:r>
              <a:rPr kumimoji="0" lang="ja-JP" altLang="en-US" dirty="0" smtClean="0"/>
              <a:t>以下の画像を使用</a:t>
            </a:r>
            <a:r>
              <a:rPr kumimoji="0" lang="en-US" altLang="ja-JP" dirty="0" smtClean="0"/>
              <a:t/>
            </a:r>
            <a:br>
              <a:rPr kumimoji="0" lang="en-US" altLang="ja-JP" dirty="0" smtClean="0"/>
            </a:br>
            <a:r>
              <a:rPr kumimoji="0" lang="ja-JP" altLang="en-US" dirty="0" smtClean="0"/>
              <a:t>させて頂いた</a:t>
            </a:r>
            <a:endParaRPr kumimoji="0" lang="en-US" altLang="ja-JP" dirty="0" smtClean="0"/>
          </a:p>
          <a:p>
            <a:pPr lvl="1" eaLnBrk="1" hangingPunct="1"/>
            <a:r>
              <a:rPr kumimoji="0" lang="ja-JP" altLang="en-US" sz="2400" dirty="0" smtClean="0"/>
              <a:t>クッチーナ店舗写真、商品写真</a:t>
            </a:r>
            <a:r>
              <a:rPr kumimoji="0" lang="en-US" altLang="ja-JP" sz="2400" dirty="0" smtClean="0"/>
              <a:t/>
            </a:r>
            <a:br>
              <a:rPr kumimoji="0" lang="en-US" altLang="ja-JP" sz="2400" dirty="0" smtClean="0"/>
            </a:br>
            <a:r>
              <a:rPr kumimoji="0" lang="en-US" altLang="ja-JP" sz="2400" dirty="0" smtClean="0"/>
              <a:t>(EASTONE, </a:t>
            </a:r>
            <a:r>
              <a:rPr kumimoji="0" lang="en-US" altLang="ja-JP" sz="2400" dirty="0" smtClean="0">
                <a:hlinkClick r:id="rId2"/>
              </a:rPr>
              <a:t>http://www.eastone.co.jp/shop-01</a:t>
            </a:r>
            <a:r>
              <a:rPr kumimoji="0" lang="en-US" altLang="ja-JP" sz="2400" dirty="0" smtClean="0"/>
              <a:t>)</a:t>
            </a:r>
          </a:p>
          <a:p>
            <a:pPr lvl="1" eaLnBrk="1" hangingPunct="1"/>
            <a:r>
              <a:rPr kumimoji="0" lang="ja-JP" altLang="en-US" sz="2400" dirty="0" smtClean="0"/>
              <a:t>なごやか亭店舗写真、商品写真</a:t>
            </a:r>
            <a:r>
              <a:rPr kumimoji="0" lang="en-US" altLang="ja-JP" sz="2400" dirty="0" smtClean="0"/>
              <a:t/>
            </a:r>
            <a:br>
              <a:rPr kumimoji="0" lang="en-US" altLang="ja-JP" sz="2400" dirty="0" smtClean="0"/>
            </a:br>
            <a:r>
              <a:rPr kumimoji="0" lang="en-US" altLang="ja-JP" sz="2400" dirty="0" smtClean="0"/>
              <a:t>(</a:t>
            </a:r>
            <a:r>
              <a:rPr kumimoji="0" lang="ja-JP" altLang="en-US" sz="2400" dirty="0" smtClean="0"/>
              <a:t>三ツ星レストランシステム、</a:t>
            </a:r>
            <a:r>
              <a:rPr kumimoji="0" lang="en-US" altLang="ja-JP" sz="2400" dirty="0" smtClean="0">
                <a:hlinkClick r:id="rId3"/>
              </a:rPr>
              <a:t>http://www.mitsuboshi.net/shop/</a:t>
            </a:r>
            <a:r>
              <a:rPr kumimoji="0" lang="en-US" altLang="ja-JP" sz="2400" dirty="0" smtClean="0"/>
              <a:t>)</a:t>
            </a:r>
          </a:p>
          <a:p>
            <a:pPr lvl="1" eaLnBrk="1" hangingPunct="1"/>
            <a:r>
              <a:rPr kumimoji="0" lang="ja-JP" altLang="en-US" sz="2400" dirty="0" smtClean="0"/>
              <a:t>札幌プリンスホテルビュッフェレストラン店舗写真</a:t>
            </a:r>
            <a:r>
              <a:rPr kumimoji="0" lang="en-US" altLang="ja-JP" sz="2400" dirty="0" smtClean="0"/>
              <a:t/>
            </a:r>
            <a:br>
              <a:rPr kumimoji="0" lang="en-US" altLang="ja-JP" sz="2400" dirty="0" smtClean="0"/>
            </a:br>
            <a:r>
              <a:rPr kumimoji="0" lang="en-US" altLang="ja-JP" sz="2400" dirty="0" smtClean="0"/>
              <a:t>(</a:t>
            </a:r>
            <a:r>
              <a:rPr kumimoji="0" lang="ja-JP" altLang="en-US" sz="2400" dirty="0" smtClean="0"/>
              <a:t>ぐるなび、</a:t>
            </a:r>
            <a:r>
              <a:rPr kumimoji="0" lang="en-US" altLang="ja-JP" sz="2400" dirty="0" smtClean="0"/>
              <a:t>http://r.gnavi.co.jp/h102802)</a:t>
            </a:r>
            <a:endParaRPr kumimoji="0" lang="en-US" altLang="ja-JP" sz="2400" dirty="0" smtClean="0"/>
          </a:p>
        </p:txBody>
      </p:sp>
      <p:sp>
        <p:nvSpPr>
          <p:cNvPr id="2867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52FE7A-C5A8-4470-BB7C-D9D066548569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ja-JP" sz="1400" smtClean="0"/>
          </a:p>
        </p:txBody>
      </p:sp>
    </p:spTree>
    <p:extLst>
      <p:ext uri="{BB962C8B-B14F-4D97-AF65-F5344CB8AC3E}">
        <p14:creationId xmlns:p14="http://schemas.microsoft.com/office/powerpoint/2010/main" val="8658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お断り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63"/>
            <a:ext cx="82296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/>
              <a:t>私</a:t>
            </a:r>
            <a:r>
              <a:rPr lang="ja-JP" altLang="en-US" dirty="0" smtClean="0"/>
              <a:t>は </a:t>
            </a:r>
            <a:r>
              <a:rPr lang="en-US" altLang="ja-JP" dirty="0" err="1" smtClean="0"/>
              <a:t>zsh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を使いこなしているわけではありません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dirty="0"/>
              <a:t>正直に告白する</a:t>
            </a:r>
            <a:r>
              <a:rPr kumimoji="0" lang="ja-JP" altLang="en-US" dirty="0" smtClean="0"/>
              <a:t>と、自分</a:t>
            </a:r>
            <a:r>
              <a:rPr kumimoji="0" lang="ja-JP" altLang="en-US" dirty="0"/>
              <a:t>の使っている設定</a:t>
            </a:r>
            <a:r>
              <a:rPr kumimoji="0" lang="ja-JP" altLang="en-US" dirty="0" smtClean="0"/>
              <a:t>ファイルでもわからないところがあります</a:t>
            </a:r>
            <a:endParaRPr kumimoji="0"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dirty="0"/>
              <a:t>設定</a:t>
            </a:r>
            <a:r>
              <a:rPr kumimoji="0" lang="ja-JP" altLang="en-US" dirty="0" smtClean="0"/>
              <a:t>がうまくできなくて困っていることもいくつかあります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dirty="0"/>
              <a:t>今日</a:t>
            </a:r>
            <a:r>
              <a:rPr lang="ja-JP" altLang="en-US" dirty="0" smtClean="0"/>
              <a:t>の話にはきっと間違いが多々あります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/>
              <a:t>理解不足、思い込み、</a:t>
            </a:r>
            <a:r>
              <a:rPr lang="en-US" altLang="ja-JP" dirty="0" err="1" smtClean="0"/>
              <a:t>etc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dirty="0" smtClean="0"/>
              <a:t>bash</a:t>
            </a:r>
            <a:r>
              <a:rPr lang="ja-JP" altLang="en-US" dirty="0" smtClean="0"/>
              <a:t> も開発が進んで、機能が増えているはず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92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011344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今日の話：体験談に基づく</a:t>
            </a:r>
            <a:r>
              <a:rPr lang="en-US" altLang="ja-JP" dirty="0" err="1" smtClean="0">
                <a:solidFill>
                  <a:schemeClr val="accent2"/>
                </a:solidFill>
              </a:rPr>
              <a:t>zsh</a:t>
            </a:r>
            <a:r>
              <a:rPr lang="ja-JP" altLang="en-US" dirty="0" smtClean="0">
                <a:solidFill>
                  <a:schemeClr val="accent2"/>
                </a:solidFill>
              </a:rPr>
              <a:t>の勧め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63"/>
            <a:ext cx="82296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これまでにも個人的に</a:t>
            </a:r>
            <a:r>
              <a:rPr lang="en-US" altLang="ja-JP" sz="2800" dirty="0" err="1" smtClean="0"/>
              <a:t>zsh</a:t>
            </a:r>
            <a:r>
              <a:rPr lang="ja-JP" altLang="en-US" sz="2800" dirty="0" smtClean="0"/>
              <a:t>の話をしたことはあった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kumimoji="0" lang="ja-JP" altLang="en-US" sz="2800" dirty="0"/>
              <a:t>何年</a:t>
            </a:r>
            <a:r>
              <a:rPr kumimoji="0" lang="ja-JP" altLang="en-US" sz="2800" dirty="0" smtClean="0"/>
              <a:t>か前の会話</a:t>
            </a:r>
            <a:endParaRPr kumimoji="0" lang="ja-JP" altLang="en-US" sz="24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0" t="44345" r="28633" b="43747"/>
          <a:stretch/>
        </p:blipFill>
        <p:spPr>
          <a:xfrm>
            <a:off x="5436096" y="4034072"/>
            <a:ext cx="2808312" cy="2419264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899592" y="2084472"/>
            <a:ext cx="3960440" cy="1488544"/>
          </a:xfrm>
          <a:prstGeom prst="wedgeEllipse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>
                <a:solidFill>
                  <a:schemeClr val="tx1"/>
                </a:solidFill>
              </a:rPr>
              <a:t>z</a:t>
            </a:r>
            <a:r>
              <a:rPr kumimoji="1" lang="en-US" altLang="ja-JP" sz="2400" b="1" dirty="0" err="1" smtClean="0">
                <a:solidFill>
                  <a:schemeClr val="tx1"/>
                </a:solidFill>
              </a:rPr>
              <a:t>sh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sz="2400" b="1" dirty="0" smtClean="0">
                <a:solidFill>
                  <a:schemeClr val="tx1"/>
                </a:solidFill>
              </a:rPr>
              <a:t>良いよ！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400" b="1" dirty="0">
                <a:solidFill>
                  <a:schemeClr val="tx1"/>
                </a:solidFill>
              </a:rPr>
              <a:t>b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ash 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だったらすぐ乗り換えられるよ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5763776" y="2420888"/>
            <a:ext cx="2696656" cy="1152128"/>
          </a:xfrm>
          <a:prstGeom prst="wedgeEllipseCallout">
            <a:avLst/>
          </a:prstGeom>
          <a:solidFill>
            <a:srgbClr val="CCFFFF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そうです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か。うーん</a:t>
            </a:r>
            <a:r>
              <a:rPr lang="ja-JP" altLang="en-US" sz="2400" b="1" dirty="0" err="1" smtClean="0">
                <a:solidFill>
                  <a:schemeClr val="tx1"/>
                </a:solidFill>
              </a:rPr>
              <a:t>。。。。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2643379" cy="27766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796273" y="1771914"/>
            <a:ext cx="549862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9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誰</a:t>
            </a:r>
            <a:r>
              <a:rPr lang="ja-JP" altLang="en-US" sz="9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r>
              <a:rPr lang="en-US" altLang="ja-JP" sz="9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9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9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信じて</a:t>
            </a:r>
            <a:r>
              <a:rPr lang="en-US" altLang="ja-JP" sz="9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9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9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くれない</a:t>
            </a:r>
            <a:r>
              <a:rPr lang="en-US" altLang="ja-JP" sz="96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  <a:endParaRPr kumimoji="1" lang="ja-JP" altLang="en-US" sz="9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516216" y="4846131"/>
            <a:ext cx="885013" cy="923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err="1" smtClean="0">
                <a:solidFill>
                  <a:schemeClr val="accent2"/>
                </a:solidFill>
              </a:rPr>
              <a:t>zsh</a:t>
            </a:r>
            <a:r>
              <a:rPr lang="ja-JP" altLang="en-US" dirty="0" smtClean="0">
                <a:solidFill>
                  <a:schemeClr val="accent2"/>
                </a:solidFill>
              </a:rPr>
              <a:t>とは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63"/>
            <a:ext cx="82296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人に勧める割には私は何も知らなかった</a:t>
            </a:r>
            <a:r>
              <a:rPr lang="ja-JP" altLang="en-US" sz="2800" dirty="0" err="1" smtClean="0"/>
              <a:t>。。。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概要：</a:t>
            </a:r>
            <a:r>
              <a:rPr lang="en-US" altLang="ja-JP" sz="2800" dirty="0" smtClean="0"/>
              <a:t>Bourne shell </a:t>
            </a:r>
            <a:r>
              <a:rPr lang="ja-JP" altLang="en-US" sz="2800" dirty="0" smtClean="0"/>
              <a:t>の機能を拡張した</a:t>
            </a:r>
            <a:r>
              <a:rPr lang="ja-JP" altLang="en-US" sz="2800" dirty="0"/>
              <a:t>シェル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開発開始：</a:t>
            </a:r>
            <a:r>
              <a:rPr lang="en-US" altLang="ja-JP" sz="2800" dirty="0" smtClean="0"/>
              <a:t>1990</a:t>
            </a:r>
            <a:r>
              <a:rPr lang="ja-JP" altLang="en-US" sz="2800" dirty="0" smtClean="0"/>
              <a:t>年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開発者： </a:t>
            </a:r>
            <a:r>
              <a:rPr lang="en-US" altLang="ja-JP" sz="2800" dirty="0" smtClean="0"/>
              <a:t>Paul </a:t>
            </a:r>
            <a:r>
              <a:rPr lang="en-US" altLang="ja-JP" sz="2800" dirty="0" err="1" smtClean="0"/>
              <a:t>Falstad</a:t>
            </a:r>
            <a:r>
              <a:rPr lang="ja-JP" altLang="en-US" sz="2800" dirty="0" smtClean="0"/>
              <a:t>（当時プリンストン大学の学生）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名前の由来：</a:t>
            </a:r>
            <a:r>
              <a:rPr lang="en-US" altLang="ja-JP" sz="2800" dirty="0" err="1" smtClean="0"/>
              <a:t>Zhong</a:t>
            </a:r>
            <a:r>
              <a:rPr lang="en-US" altLang="ja-JP" sz="2800" dirty="0" smtClean="0"/>
              <a:t> Shao</a:t>
            </a:r>
            <a:r>
              <a:rPr lang="ja-JP" altLang="en-US" sz="2800" dirty="0" smtClean="0"/>
              <a:t>（当時プリンストン大学の</a:t>
            </a:r>
            <a:r>
              <a:rPr lang="en-US" altLang="ja-JP" sz="2800" dirty="0" smtClean="0"/>
              <a:t>TA</a:t>
            </a:r>
            <a:r>
              <a:rPr lang="ja-JP" altLang="en-US" sz="2800" dirty="0" smtClean="0"/>
              <a:t>）のログイン名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読み方：ズィーシェルらしい</a:t>
            </a:r>
            <a:endParaRPr lang="en-US" altLang="ja-JP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dirty="0"/>
              <a:t>私</a:t>
            </a:r>
            <a:r>
              <a:rPr lang="ja-JP" altLang="en-US" sz="2400" dirty="0" smtClean="0"/>
              <a:t>はゼットシェルと呼んでいた</a:t>
            </a:r>
            <a:endParaRPr lang="en-US" altLang="ja-JP" sz="2400" dirty="0" smtClean="0"/>
          </a:p>
          <a:p>
            <a:pPr eaLnBrk="1" hangingPunct="1">
              <a:lnSpc>
                <a:spcPct val="90000"/>
              </a:lnSpc>
            </a:pPr>
            <a:endParaRPr lang="en-US" altLang="ja-JP" sz="2800" dirty="0"/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私が</a:t>
            </a:r>
            <a:r>
              <a:rPr lang="en-US" altLang="ja-JP" dirty="0" err="1" smtClean="0">
                <a:solidFill>
                  <a:schemeClr val="accent2"/>
                </a:solidFill>
              </a:rPr>
              <a:t>zsh</a:t>
            </a:r>
            <a:r>
              <a:rPr lang="ja-JP" altLang="en-US" dirty="0" smtClean="0">
                <a:solidFill>
                  <a:schemeClr val="accent2"/>
                </a:solidFill>
              </a:rPr>
              <a:t>を使い始めたきっかけ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63"/>
            <a:ext cx="822960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沼口さんに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4800" dirty="0" smtClean="0">
                <a:solidFill>
                  <a:srgbClr val="FF0000"/>
                </a:solidFill>
              </a:rPr>
              <a:t>「</a:t>
            </a:r>
            <a:r>
              <a:rPr lang="en-US" altLang="ja-JP" sz="4800" dirty="0" err="1" smtClean="0">
                <a:solidFill>
                  <a:srgbClr val="FF0000"/>
                </a:solidFill>
              </a:rPr>
              <a:t>zsh</a:t>
            </a:r>
            <a:r>
              <a:rPr lang="ja-JP" altLang="en-US" sz="4800" dirty="0">
                <a:solidFill>
                  <a:srgbClr val="FF0000"/>
                </a:solidFill>
              </a:rPr>
              <a:t> </a:t>
            </a:r>
            <a:r>
              <a:rPr lang="ja-JP" altLang="en-US" sz="4800" dirty="0" smtClean="0">
                <a:solidFill>
                  <a:srgbClr val="FF0000"/>
                </a:solidFill>
              </a:rPr>
              <a:t>使わなきゃダメだよ！」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と言われた</a:t>
            </a:r>
            <a:endParaRPr lang="en-US" altLang="ja-JP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dirty="0"/>
              <a:t>私</a:t>
            </a:r>
            <a:r>
              <a:rPr lang="ja-JP" altLang="en-US" sz="3200" dirty="0" smtClean="0"/>
              <a:t>は</a:t>
            </a:r>
            <a:r>
              <a:rPr lang="ja-JP" altLang="en-US" sz="2400" dirty="0" smtClean="0"/>
              <a:t>先輩の言うことをちゃんと聞いた</a:t>
            </a:r>
            <a:endParaRPr lang="en-US" altLang="ja-JP" sz="2400" dirty="0" smtClean="0"/>
          </a:p>
          <a:p>
            <a:pPr lvl="1" eaLnBrk="1" hangingPunct="1">
              <a:lnSpc>
                <a:spcPct val="90000"/>
              </a:lnSpc>
            </a:pPr>
            <a:endParaRPr lang="en-US" altLang="ja-JP" sz="2400" dirty="0" smtClean="0"/>
          </a:p>
          <a:p>
            <a:pPr eaLnBrk="1" hangingPunct="1">
              <a:lnSpc>
                <a:spcPct val="90000"/>
              </a:lnSpc>
            </a:pPr>
            <a:r>
              <a:rPr kumimoji="0" lang="en-US" altLang="ja-JP" sz="2800" dirty="0" err="1" smtClean="0"/>
              <a:t>zsh</a:t>
            </a:r>
            <a:r>
              <a:rPr kumimoji="0" lang="en-US" altLang="ja-JP" sz="2800" dirty="0" smtClean="0"/>
              <a:t> </a:t>
            </a:r>
            <a:r>
              <a:rPr kumimoji="0" lang="ja-JP" altLang="en-US" sz="2800" dirty="0" smtClean="0"/>
              <a:t>に乗り換えた時は、なんの苦労も無かった</a:t>
            </a:r>
            <a:endParaRPr kumimoji="0" lang="en-US" altLang="ja-JP" sz="2800" dirty="0"/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sz="2400" dirty="0" smtClean="0"/>
              <a:t>と思いこんでいた。が、よく考えてみれば</a:t>
            </a:r>
            <a:r>
              <a:rPr kumimoji="0" lang="en-US" altLang="ja-JP" sz="2400" dirty="0" smtClean="0"/>
              <a:t> .</a:t>
            </a:r>
            <a:r>
              <a:rPr kumimoji="0" lang="en-US" altLang="ja-JP" sz="2400" dirty="0" err="1" smtClean="0"/>
              <a:t>bashrc</a:t>
            </a:r>
            <a:r>
              <a:rPr kumimoji="0" lang="en-US" altLang="ja-JP" sz="2400" dirty="0" smtClean="0"/>
              <a:t> </a:t>
            </a:r>
            <a:r>
              <a:rPr kumimoji="0" lang="ja-JP" altLang="en-US" sz="2400" dirty="0" smtClean="0"/>
              <a:t>の中身を</a:t>
            </a:r>
            <a:r>
              <a:rPr kumimoji="0" lang="en-US" altLang="ja-JP" sz="2400" dirty="0" smtClean="0"/>
              <a:t>.</a:t>
            </a:r>
            <a:r>
              <a:rPr kumimoji="0" lang="en-US" altLang="ja-JP" sz="2400" dirty="0" err="1" smtClean="0"/>
              <a:t>zshrc</a:t>
            </a:r>
            <a:r>
              <a:rPr kumimoji="0" lang="ja-JP" altLang="en-US" sz="2400" dirty="0" smtClean="0"/>
              <a:t>にコピーして編集はしたはず。</a:t>
            </a:r>
            <a:endParaRPr kumimoji="0" lang="en-US" altLang="ja-JP" sz="2400" dirty="0" smtClean="0"/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sz="2400" dirty="0" smtClean="0"/>
              <a:t>頑張っていろいろ設定していたらそれなりに大変かも</a:t>
            </a:r>
            <a:endParaRPr kumimoji="0" lang="ja-JP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accent2"/>
                </a:solidFill>
              </a:rPr>
              <a:t>私はコレで</a:t>
            </a:r>
            <a:r>
              <a:rPr lang="en-US" altLang="ja-JP" dirty="0" err="1" smtClean="0">
                <a:solidFill>
                  <a:schemeClr val="accent2"/>
                </a:solidFill>
              </a:rPr>
              <a:t>zsh</a:t>
            </a:r>
            <a:r>
              <a:rPr lang="ja-JP" altLang="en-US" dirty="0" smtClean="0">
                <a:solidFill>
                  <a:schemeClr val="accent2"/>
                </a:solidFill>
              </a:rPr>
              <a:t>に惚れました（１）</a:t>
            </a:r>
          </a:p>
        </p:txBody>
      </p:sp>
      <p:pic>
        <p:nvPicPr>
          <p:cNvPr id="8199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617" y="3833713"/>
            <a:ext cx="3527425" cy="254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852985"/>
          </a:xfrm>
        </p:spPr>
        <p:txBody>
          <a:bodyPr/>
          <a:lstStyle/>
          <a:p>
            <a:r>
              <a:rPr lang="ja-JP" altLang="en-US" dirty="0" smtClean="0"/>
              <a:t>やりたかったことは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ファイル</a:t>
            </a:r>
            <a:r>
              <a:rPr kumimoji="1" lang="ja-JP" altLang="en-US" dirty="0" smtClean="0"/>
              <a:t>形式の変換・ファイル名の変更</a:t>
            </a:r>
            <a:endParaRPr kumimoji="1" lang="en-US" altLang="ja-JP" dirty="0" smtClean="0"/>
          </a:p>
          <a:p>
            <a:r>
              <a:rPr kumimoji="1" lang="ja-JP" altLang="en-US" dirty="0" smtClean="0"/>
              <a:t>例：画像形式の変換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dcl (Ruby/dcl) </a:t>
            </a:r>
            <a:r>
              <a:rPr kumimoji="1" lang="ja-JP" altLang="en-US" dirty="0" smtClean="0"/>
              <a:t>は </a:t>
            </a:r>
            <a:r>
              <a:rPr kumimoji="1" lang="en-US" altLang="ja-JP" dirty="0" err="1" smtClean="0"/>
              <a:t>ps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出力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w</a:t>
            </a:r>
            <a:r>
              <a:rPr kumimoji="1" lang="en-US" altLang="ja-JP" dirty="0" smtClean="0"/>
              <a:t>eb </a:t>
            </a:r>
            <a:r>
              <a:rPr kumimoji="1" lang="ja-JP" altLang="en-US" dirty="0" smtClean="0"/>
              <a:t>や発表資料は </a:t>
            </a:r>
            <a:r>
              <a:rPr kumimoji="1" lang="en-US" altLang="ja-JP" dirty="0" smtClean="0"/>
              <a:t>gif </a:t>
            </a:r>
            <a:r>
              <a:rPr kumimoji="1" lang="ja-JP" altLang="en-US" dirty="0" smtClean="0"/>
              <a:t>か</a:t>
            </a:r>
            <a:r>
              <a:rPr kumimoji="1" lang="en-US" altLang="ja-JP" dirty="0" err="1" smtClean="0"/>
              <a:t>png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95536" y="3527931"/>
            <a:ext cx="1501775" cy="3256116"/>
            <a:chOff x="539552" y="3023875"/>
            <a:chExt cx="1501775" cy="3256116"/>
          </a:xfrm>
        </p:grpSpPr>
        <p:pic>
          <p:nvPicPr>
            <p:cNvPr id="8196" name="図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0" t="11504" r="12341"/>
            <a:stretch>
              <a:fillRect/>
            </a:stretch>
          </p:blipFill>
          <p:spPr bwMode="auto">
            <a:xfrm>
              <a:off x="604649" y="4062616"/>
              <a:ext cx="1423987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3" t="12405" r="12340"/>
            <a:stretch>
              <a:fillRect/>
            </a:stretch>
          </p:blipFill>
          <p:spPr bwMode="auto">
            <a:xfrm>
              <a:off x="539552" y="5154454"/>
              <a:ext cx="1501775" cy="112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図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" t="13007" r="12766"/>
            <a:stretch>
              <a:fillRect/>
            </a:stretch>
          </p:blipFill>
          <p:spPr bwMode="auto">
            <a:xfrm>
              <a:off x="632262" y="3047697"/>
              <a:ext cx="1343025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824077" y="3023875"/>
              <a:ext cx="9957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PS</a:t>
              </a:r>
              <a:endParaRPr kumimoji="1" lang="ja-JP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818749" y="4098603"/>
              <a:ext cx="9957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PS</a:t>
              </a:r>
              <a:endParaRPr kumimoji="1" lang="ja-JP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92546" y="5199583"/>
              <a:ext cx="9957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PS</a:t>
              </a:r>
              <a:endParaRPr kumimoji="1" lang="ja-JP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2782193" y="3511697"/>
            <a:ext cx="1501775" cy="3301679"/>
            <a:chOff x="2854201" y="3007641"/>
            <a:chExt cx="1501775" cy="3301679"/>
          </a:xfrm>
        </p:grpSpPr>
        <p:pic>
          <p:nvPicPr>
            <p:cNvPr id="9" name="図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0" t="11504" r="12341"/>
            <a:stretch>
              <a:fillRect/>
            </a:stretch>
          </p:blipFill>
          <p:spPr bwMode="auto">
            <a:xfrm>
              <a:off x="2919298" y="4091945"/>
              <a:ext cx="1423987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3" t="12405" r="12340"/>
            <a:stretch>
              <a:fillRect/>
            </a:stretch>
          </p:blipFill>
          <p:spPr bwMode="auto">
            <a:xfrm>
              <a:off x="2854201" y="5183783"/>
              <a:ext cx="1501775" cy="112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図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" t="13007" r="12766"/>
            <a:stretch>
              <a:fillRect/>
            </a:stretch>
          </p:blipFill>
          <p:spPr bwMode="auto">
            <a:xfrm>
              <a:off x="2946911" y="3077026"/>
              <a:ext cx="1343025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3113360" y="3007641"/>
              <a:ext cx="10358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gif</a:t>
              </a:r>
              <a:endParaRPr kumimoji="1" lang="ja-JP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104091" y="4089846"/>
              <a:ext cx="10358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gif</a:t>
              </a:r>
              <a:endParaRPr kumimoji="1" lang="ja-JP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131840" y="5241974"/>
              <a:ext cx="10358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gif</a:t>
              </a:r>
              <a:endParaRPr kumimoji="1" lang="ja-JP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6" name="右矢印 5"/>
          <p:cNvSpPr/>
          <p:nvPr/>
        </p:nvSpPr>
        <p:spPr>
          <a:xfrm>
            <a:off x="1907704" y="4797152"/>
            <a:ext cx="978408" cy="48463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4385680" y="4797152"/>
            <a:ext cx="978408" cy="48463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446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kern="0" dirty="0" smtClean="0">
                <a:solidFill>
                  <a:schemeClr val="accent2"/>
                </a:solidFill>
              </a:rPr>
              <a:t>私はコレで</a:t>
            </a:r>
            <a:r>
              <a:rPr lang="en-US" altLang="ja-JP" kern="0" dirty="0" err="1" smtClean="0">
                <a:solidFill>
                  <a:schemeClr val="accent2"/>
                </a:solidFill>
              </a:rPr>
              <a:t>zsh</a:t>
            </a:r>
            <a:r>
              <a:rPr lang="ja-JP" altLang="en-US" kern="0" dirty="0" smtClean="0">
                <a:solidFill>
                  <a:schemeClr val="accent2"/>
                </a:solidFill>
              </a:rPr>
              <a:t>に惚れました（２）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95536" y="1187624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以下ができる！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</a:t>
            </a: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for  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 in  </a:t>
            </a:r>
            <a:r>
              <a:rPr kumimoji="1" lang="ja-JP" altLang="en-US" dirty="0" smtClean="0"/>
              <a:t>＊</a:t>
            </a:r>
            <a:r>
              <a:rPr kumimoji="1" lang="en-US" altLang="ja-JP" dirty="0" smtClean="0"/>
              <a:t>.</a:t>
            </a:r>
            <a:r>
              <a:rPr kumimoji="1" lang="en-US" altLang="ja-JP" dirty="0" err="1" smtClean="0"/>
              <a:t>ps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  </a:t>
            </a:r>
            <a:r>
              <a:rPr kumimoji="1" lang="en-US" altLang="ja-JP" dirty="0" smtClean="0"/>
              <a:t>do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 convert   $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   $</a:t>
            </a:r>
            <a:r>
              <a:rPr kumimoji="1" lang="en-US" altLang="ja-JP" dirty="0" err="1" smtClean="0"/>
              <a:t>i:r.gif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done</a:t>
            </a:r>
          </a:p>
          <a:p>
            <a:r>
              <a:rPr lang="en-US" altLang="ja-JP" dirty="0" err="1"/>
              <a:t>t</a:t>
            </a:r>
            <a:r>
              <a:rPr kumimoji="1" lang="en-US" altLang="ja-JP" dirty="0" err="1" smtClean="0"/>
              <a:t>csh</a:t>
            </a:r>
            <a:r>
              <a:rPr kumimoji="1" lang="ja-JP" altLang="en-US" dirty="0" smtClean="0"/>
              <a:t>　で書くと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 </a:t>
            </a:r>
            <a:r>
              <a:rPr lang="ja-JP" altLang="en-US" dirty="0" smtClean="0"/>
              <a:t>   </a:t>
            </a:r>
            <a:r>
              <a:rPr lang="en-US" altLang="ja-JP" dirty="0" err="1" smtClean="0"/>
              <a:t>foreach</a:t>
            </a:r>
            <a:r>
              <a:rPr lang="en-US" altLang="ja-JP" dirty="0" smtClean="0"/>
              <a:t>  </a:t>
            </a:r>
            <a:r>
              <a:rPr lang="en-US" altLang="ja-JP" dirty="0" err="1"/>
              <a:t>i</a:t>
            </a:r>
            <a:r>
              <a:rPr lang="en-US" altLang="ja-JP" dirty="0"/>
              <a:t>  </a:t>
            </a:r>
            <a:r>
              <a:rPr lang="en-US" altLang="ja-JP" dirty="0" smtClean="0"/>
              <a:t>(</a:t>
            </a:r>
            <a:r>
              <a:rPr lang="ja-JP" altLang="en-US" dirty="0" smtClean="0"/>
              <a:t>＊</a:t>
            </a:r>
            <a:r>
              <a:rPr lang="en-US" altLang="ja-JP" dirty="0" smtClean="0"/>
              <a:t>.</a:t>
            </a:r>
            <a:r>
              <a:rPr lang="en-US" altLang="ja-JP" dirty="0" err="1" smtClean="0"/>
              <a:t>ps</a:t>
            </a:r>
            <a:r>
              <a:rPr lang="en-US" altLang="ja-JP" dirty="0" smtClean="0"/>
              <a:t>)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    </a:t>
            </a:r>
            <a:r>
              <a:rPr lang="en-US" altLang="ja-JP" dirty="0" smtClean="0"/>
              <a:t>    </a:t>
            </a:r>
            <a:r>
              <a:rPr lang="en-US" altLang="ja-JP" dirty="0"/>
              <a:t>convert   $</a:t>
            </a:r>
            <a:r>
              <a:rPr lang="en-US" altLang="ja-JP" dirty="0" err="1"/>
              <a:t>i</a:t>
            </a:r>
            <a:r>
              <a:rPr lang="en-US" altLang="ja-JP" dirty="0"/>
              <a:t>   $</a:t>
            </a:r>
            <a:r>
              <a:rPr lang="en-US" altLang="ja-JP" dirty="0" err="1"/>
              <a:t>i:r.gif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  </a:t>
            </a:r>
            <a:r>
              <a:rPr lang="en-US" altLang="ja-JP" dirty="0" smtClean="0"/>
              <a:t>  end</a:t>
            </a:r>
            <a:endParaRPr kumimoji="1" lang="en-US" altLang="ja-JP" dirty="0" smtClean="0"/>
          </a:p>
        </p:txBody>
      </p:sp>
      <p:sp>
        <p:nvSpPr>
          <p:cNvPr id="6" name="線吹き出し 1 (枠付き) 5"/>
          <p:cNvSpPr/>
          <p:nvPr/>
        </p:nvSpPr>
        <p:spPr>
          <a:xfrm>
            <a:off x="6444208" y="4097248"/>
            <a:ext cx="2448272" cy="987936"/>
          </a:xfrm>
          <a:prstGeom prst="borderCallout1">
            <a:avLst>
              <a:gd name="adj1" fmla="val 48733"/>
              <a:gd name="adj2" fmla="val -1920"/>
              <a:gd name="adj3" fmla="val 48915"/>
              <a:gd name="adj4" fmla="val -81690"/>
            </a:avLst>
          </a:prstGeom>
          <a:solidFill>
            <a:srgbClr val="CCFFFF"/>
          </a:solidFill>
          <a:ln w="50800">
            <a:solidFill>
              <a:srgbClr val="0066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これ嫌い</a:t>
            </a:r>
            <a:r>
              <a:rPr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</a:t>
            </a:r>
          </a:p>
          <a:p>
            <a:pPr algn="ctr"/>
            <a:r>
              <a:rPr lang="en-US" altLang="ja-JP" sz="2000" dirty="0" err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</a:t>
            </a:r>
            <a:r>
              <a:rPr kumimoji="1" lang="en-US" altLang="ja-JP" sz="2000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oreach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長い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b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 ) </a:t>
            </a:r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入力めんどう</a:t>
            </a:r>
            <a:r>
              <a:rPr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!!!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線吹き出し 1 (枠付き) 6"/>
          <p:cNvSpPr/>
          <p:nvPr/>
        </p:nvSpPr>
        <p:spPr>
          <a:xfrm>
            <a:off x="2051720" y="5949280"/>
            <a:ext cx="4680520" cy="720080"/>
          </a:xfrm>
          <a:prstGeom prst="borderCallout1">
            <a:avLst>
              <a:gd name="adj1" fmla="val -1150"/>
              <a:gd name="adj2" fmla="val 50782"/>
              <a:gd name="adj3" fmla="val -107628"/>
              <a:gd name="adj4" fmla="val 51070"/>
            </a:avLst>
          </a:prstGeom>
          <a:solidFill>
            <a:srgbClr val="CCFFFF"/>
          </a:solidFill>
          <a:ln w="50800">
            <a:solidFill>
              <a:srgbClr val="0066FF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ash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だとこの</a:t>
            </a:r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書き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方ができない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!!!!!!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bash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時代の対処法は</a:t>
            </a:r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tcsh</a:t>
            </a:r>
            <a:r>
              <a:rPr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と打つこと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6465912" y="1772816"/>
            <a:ext cx="2138536" cy="504056"/>
          </a:xfrm>
          <a:prstGeom prst="borderCallout1">
            <a:avLst>
              <a:gd name="adj1" fmla="val 48733"/>
              <a:gd name="adj2" fmla="val -1920"/>
              <a:gd name="adj3" fmla="val 52442"/>
              <a:gd name="adj4" fmla="val -123735"/>
            </a:avLst>
          </a:prstGeom>
          <a:solidFill>
            <a:srgbClr val="FFCCFF"/>
          </a:solidFill>
          <a:ln w="5080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Bash </a:t>
            </a:r>
            <a:r>
              <a:rPr lang="ja-JP" altLang="en-US" sz="24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の文法</a:t>
            </a:r>
            <a:endParaRPr lang="en-US" altLang="ja-JP" sz="240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" name="線吹き出し 1 (枠付き) 10"/>
          <p:cNvSpPr/>
          <p:nvPr/>
        </p:nvSpPr>
        <p:spPr>
          <a:xfrm>
            <a:off x="6465912" y="2708920"/>
            <a:ext cx="2138536" cy="504056"/>
          </a:xfrm>
          <a:prstGeom prst="borderCallout1">
            <a:avLst>
              <a:gd name="adj1" fmla="val 48733"/>
              <a:gd name="adj2" fmla="val -1920"/>
              <a:gd name="adj3" fmla="val 49419"/>
              <a:gd name="adj4" fmla="val -56747"/>
            </a:avLst>
          </a:prstGeom>
          <a:solidFill>
            <a:srgbClr val="FFCCFF"/>
          </a:solidFill>
          <a:ln w="50800">
            <a:solidFill>
              <a:srgbClr val="FF0066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err="1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tcsh</a:t>
            </a:r>
            <a:r>
              <a:rPr lang="en-US" altLang="ja-JP" sz="24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の機能</a:t>
            </a:r>
            <a:endParaRPr lang="en-US" altLang="ja-JP" sz="240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182397"/>
          </a:xfrm>
        </p:spPr>
        <p:txBody>
          <a:bodyPr/>
          <a:lstStyle/>
          <a:p>
            <a:r>
              <a:rPr lang="en-US" altLang="ja-JP" dirty="0" err="1" smtClean="0"/>
              <a:t>z</a:t>
            </a:r>
            <a:r>
              <a:rPr kumimoji="1" lang="en-US" altLang="ja-JP" dirty="0" err="1" smtClean="0"/>
              <a:t>sh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は </a:t>
            </a:r>
            <a:r>
              <a:rPr kumimoji="1" lang="en-US" altLang="ja-JP" dirty="0" smtClean="0"/>
              <a:t>bash </a:t>
            </a:r>
            <a:r>
              <a:rPr kumimoji="1" lang="ja-JP" altLang="en-US" dirty="0" smtClean="0"/>
              <a:t>と </a:t>
            </a:r>
            <a:r>
              <a:rPr kumimoji="1" lang="en-US" altLang="ja-JP" dirty="0" err="1" smtClean="0"/>
              <a:t>tcsh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の良いと</a:t>
            </a:r>
            <a:r>
              <a:rPr kumimoji="1" lang="ja-JP" altLang="en-US" dirty="0" err="1" smtClean="0"/>
              <a:t>こどりで</a:t>
            </a:r>
            <a:r>
              <a:rPr kumimoji="1" lang="ja-JP" altLang="en-US" dirty="0" smtClean="0"/>
              <a:t>ある！</a:t>
            </a:r>
            <a:endParaRPr kumimoji="1" lang="en-US" altLang="ja-JP" dirty="0" smtClean="0"/>
          </a:p>
          <a:p>
            <a:r>
              <a:rPr lang="ja-JP" altLang="en-US" dirty="0"/>
              <a:t>飲食店</a:t>
            </a:r>
            <a:r>
              <a:rPr lang="ja-JP" altLang="en-US" dirty="0" smtClean="0"/>
              <a:t>にたとえてみよう</a:t>
            </a:r>
            <a:endParaRPr lang="en-US" altLang="ja-JP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dirty="0">
                <a:solidFill>
                  <a:schemeClr val="accent2"/>
                </a:solidFill>
              </a:rPr>
              <a:t>私</a:t>
            </a:r>
            <a:r>
              <a:rPr lang="ja-JP" altLang="en-US" dirty="0" smtClean="0">
                <a:solidFill>
                  <a:schemeClr val="accent2"/>
                </a:solidFill>
              </a:rPr>
              <a:t>はコレで</a:t>
            </a:r>
            <a:r>
              <a:rPr lang="en-US" altLang="ja-JP" dirty="0" err="1" smtClean="0">
                <a:solidFill>
                  <a:schemeClr val="accent2"/>
                </a:solidFill>
              </a:rPr>
              <a:t>zsh</a:t>
            </a:r>
            <a:r>
              <a:rPr lang="ja-JP" altLang="en-US" dirty="0" smtClean="0">
                <a:solidFill>
                  <a:schemeClr val="accent2"/>
                </a:solidFill>
              </a:rPr>
              <a:t>に惚れました（３）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0822" y="2132856"/>
            <a:ext cx="1846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寿司を</a:t>
            </a:r>
            <a:endParaRPr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食べたい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とき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</a:t>
            </a:r>
            <a:endParaRPr kumimoji="1"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16963" y="2134597"/>
            <a:ext cx="22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スパゲティも寿司も</a:t>
            </a:r>
            <a:endParaRPr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食べたい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とき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は？</a:t>
            </a:r>
            <a:endParaRPr kumimoji="1"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7"/>
          <a:stretch/>
        </p:blipFill>
        <p:spPr>
          <a:xfrm>
            <a:off x="3171788" y="5157065"/>
            <a:ext cx="2408324" cy="151229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24" y="3208040"/>
            <a:ext cx="2957264" cy="29572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 b="26305"/>
          <a:stretch/>
        </p:blipFill>
        <p:spPr>
          <a:xfrm>
            <a:off x="432048" y="5114779"/>
            <a:ext cx="2339752" cy="155458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1866900" cy="16573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7" r="31439" b="50000"/>
          <a:stretch/>
        </p:blipFill>
        <p:spPr>
          <a:xfrm>
            <a:off x="3101425" y="2879775"/>
            <a:ext cx="2550695" cy="155733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23839" y="2163125"/>
            <a:ext cx="1846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スパゲティを</a:t>
            </a:r>
            <a:endParaRPr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食べたいときは</a:t>
            </a:r>
            <a:endParaRPr kumimoji="1"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85407" y="3356992"/>
            <a:ext cx="3081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ビュッフェ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kumimoji="1" lang="en-US" altLang="ja-JP" sz="36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36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レストランへ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!</a:t>
            </a:r>
            <a:endParaRPr kumimoji="1" lang="ja-JP" altLang="en-US" sz="36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8108" y="4685074"/>
            <a:ext cx="2818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イタリアンレストランへ！</a:t>
            </a:r>
            <a:endParaRPr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20074" y="4685074"/>
            <a:ext cx="1467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寿司</a:t>
            </a:r>
            <a:r>
              <a:rPr lang="ja-JP" altLang="en-US" sz="2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屋へ！</a:t>
            </a:r>
            <a:endParaRPr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69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712</Words>
  <Application>Microsoft Office PowerPoint</Application>
  <PresentationFormat>画面に合わせる (4:3)</PresentationFormat>
  <Paragraphs>156</Paragraphs>
  <Slides>20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標準デザイン</vt:lpstr>
      <vt:lpstr>ロースキルユーザによる zsh の紹介</vt:lpstr>
      <vt:lpstr>自己紹介</vt:lpstr>
      <vt:lpstr>お断り</vt:lpstr>
      <vt:lpstr>今日の話：体験談に基づくzshの勧め</vt:lpstr>
      <vt:lpstr>zshとは</vt:lpstr>
      <vt:lpstr>私がzshを使い始めたきっかけ</vt:lpstr>
      <vt:lpstr>私はコレでzshに惚れました（１）</vt:lpstr>
      <vt:lpstr>PowerPoint プレゼンテーション</vt:lpstr>
      <vt:lpstr>私はコレでzshに惚れました（３）</vt:lpstr>
      <vt:lpstr>私はコレでzshに惚れました（４）</vt:lpstr>
      <vt:lpstr>更に「zsh は良いとこどり」の例</vt:lpstr>
      <vt:lpstr>補完機能</vt:lpstr>
      <vt:lpstr>ファイル名生成</vt:lpstr>
      <vt:lpstr>プロンプト</vt:lpstr>
      <vt:lpstr>それ以外にも</vt:lpstr>
      <vt:lpstr>zshを使うには</vt:lpstr>
      <vt:lpstr>zshの設定</vt:lpstr>
      <vt:lpstr>最後のコメント</vt:lpstr>
      <vt:lpstr>参考文献</vt:lpstr>
      <vt:lpstr>謝辞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基礎地学</dc:title>
  <dc:creator>momoko</dc:creator>
  <cp:lastModifiedBy>momoko</cp:lastModifiedBy>
  <cp:revision>237</cp:revision>
  <cp:lastPrinted>2014-10-01T23:47:12Z</cp:lastPrinted>
  <dcterms:created xsi:type="dcterms:W3CDTF">2007-10-17T00:42:29Z</dcterms:created>
  <dcterms:modified xsi:type="dcterms:W3CDTF">2014-11-08T05:14:47Z</dcterms:modified>
</cp:coreProperties>
</file>