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70" r:id="rId3"/>
    <p:sldId id="279" r:id="rId4"/>
    <p:sldId id="257" r:id="rId5"/>
    <p:sldId id="259" r:id="rId6"/>
    <p:sldId id="271" r:id="rId7"/>
    <p:sldId id="281" r:id="rId8"/>
    <p:sldId id="297" r:id="rId9"/>
    <p:sldId id="298" r:id="rId10"/>
    <p:sldId id="296" r:id="rId11"/>
    <p:sldId id="260" r:id="rId12"/>
    <p:sldId id="283" r:id="rId13"/>
    <p:sldId id="280" r:id="rId14"/>
    <p:sldId id="261" r:id="rId15"/>
    <p:sldId id="268" r:id="rId16"/>
    <p:sldId id="284" r:id="rId17"/>
    <p:sldId id="295" r:id="rId18"/>
    <p:sldId id="258" r:id="rId19"/>
    <p:sldId id="278" r:id="rId20"/>
    <p:sldId id="272" r:id="rId21"/>
    <p:sldId id="287" r:id="rId22"/>
    <p:sldId id="299" r:id="rId23"/>
    <p:sldId id="273" r:id="rId24"/>
    <p:sldId id="300" r:id="rId25"/>
    <p:sldId id="301" r:id="rId26"/>
    <p:sldId id="276" r:id="rId27"/>
    <p:sldId id="302" r:id="rId28"/>
    <p:sldId id="263" r:id="rId29"/>
    <p:sldId id="294" r:id="rId30"/>
    <p:sldId id="277" r:id="rId31"/>
    <p:sldId id="264" r:id="rId32"/>
    <p:sldId id="303" r:id="rId3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846" autoAdjust="0"/>
  </p:normalViewPr>
  <p:slideViewPr>
    <p:cSldViewPr>
      <p:cViewPr>
        <p:scale>
          <a:sx n="50" d="100"/>
          <a:sy n="50" d="100"/>
        </p:scale>
        <p:origin x="-1692" y="-2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57B186-8080-488C-A018-B6548E22CCB3}" type="datetimeFigureOut">
              <a:rPr kumimoji="1" lang="ja-JP" altLang="en-US" smtClean="0"/>
              <a:pPr/>
              <a:t>2014/10/10</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27AC19-3038-4622-9984-66216369FF21}" type="slidenum">
              <a:rPr kumimoji="1" lang="ja-JP" altLang="en-US" smtClean="0"/>
              <a:pPr/>
              <a:t>‹#›</a:t>
            </a:fld>
            <a:endParaRPr kumimoji="1" lang="ja-JP" altLang="en-US"/>
          </a:p>
        </p:txBody>
      </p:sp>
    </p:spTree>
    <p:extLst>
      <p:ext uri="{BB962C8B-B14F-4D97-AF65-F5344CB8AC3E}">
        <p14:creationId xmlns:p14="http://schemas.microsoft.com/office/powerpoint/2010/main" val="25993807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ep.sci.hokudai.ac.jp/~mosir/work/2004/ohgaki/system/network.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hlinkClick r:id="rId3"/>
              </a:rPr>
              <a:t>http://www.ep.sci.hokudai.ac.jp/~mosir/work/2004/ohgaki/system/network.html</a:t>
            </a:r>
            <a:r>
              <a:rPr lang="ja-JP" altLang="en-US" dirty="0" smtClean="0"/>
              <a:t>より</a:t>
            </a:r>
            <a:endParaRPr lang="en-US" altLang="ja-JP" dirty="0" smtClean="0"/>
          </a:p>
          <a:p>
            <a:r>
              <a:rPr kumimoji="1" lang="ja-JP" altLang="en-US" dirty="0" smtClean="0"/>
              <a:t>岐阜情報スーパーハイウェイ：地域間の情報格差を是正</a:t>
            </a:r>
            <a:r>
              <a:rPr kumimoji="1" lang="ja-JP" altLang="en-US" dirty="0" err="1" smtClean="0"/>
              <a:t>するとと</a:t>
            </a:r>
            <a:endParaRPr kumimoji="1" lang="ja-JP" altLang="en-US" dirty="0" smtClean="0"/>
          </a:p>
          <a:p>
            <a:r>
              <a:rPr kumimoji="1" lang="ja-JP" altLang="en-US" dirty="0" smtClean="0"/>
              <a:t>もに、県民のみなさんがいつでも、どこでも誰でもＩＴを利用できる環</a:t>
            </a:r>
          </a:p>
          <a:p>
            <a:r>
              <a:rPr kumimoji="1" lang="ja-JP" altLang="en-US" dirty="0" smtClean="0"/>
              <a:t>境を実現し、産業の振興、地域の活性化、県民生活の質の向上を</a:t>
            </a:r>
          </a:p>
          <a:p>
            <a:r>
              <a:rPr kumimoji="1" lang="ja-JP" altLang="en-US" dirty="0" smtClean="0"/>
              <a:t>図るため整備された、高速・大容量の通信が可能な県域ブロードバ</a:t>
            </a:r>
          </a:p>
          <a:p>
            <a:r>
              <a:rPr kumimoji="1" lang="ja-JP" altLang="en-US" dirty="0" smtClean="0"/>
              <a:t>ンドネットワークです。</a:t>
            </a:r>
            <a:r>
              <a:rPr kumimoji="1" lang="en-US" altLang="ja-JP" dirty="0" smtClean="0"/>
              <a:t>(http://www.pref.gifu.lg.jp/kensei-unei/johoka/chiiki-joho/joho-highway/service.data/gaiyou140401.pdf)</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17</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18</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20</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21</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22</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24</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25</a:t>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27</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31</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何が初か</a:t>
            </a:r>
            <a:endParaRPr kumimoji="1" lang="en-US" altLang="ja-JP" dirty="0" smtClean="0"/>
          </a:p>
          <a:p>
            <a:pPr marL="171450" indent="-171450">
              <a:buFont typeface="Arial" charset="0"/>
              <a:buChar char="•"/>
            </a:pPr>
            <a:r>
              <a:rPr kumimoji="1" lang="ja-JP" altLang="en-US" dirty="0" smtClean="0"/>
              <a:t>ネットワークを通して授業をすること</a:t>
            </a:r>
            <a:endParaRPr kumimoji="1" lang="en-US" altLang="ja-JP" dirty="0" smtClean="0"/>
          </a:p>
          <a:p>
            <a:pPr marL="628650" lvl="1" indent="-171450">
              <a:buFont typeface="Arial" charset="0"/>
              <a:buChar char="•"/>
            </a:pPr>
            <a:r>
              <a:rPr kumimoji="1" lang="ja-JP" altLang="en-US" dirty="0" smtClean="0"/>
              <a:t>そもそも映像をとばすようなネットワークを構築することは大変だった時代だった </a:t>
            </a:r>
            <a:endParaRPr kumimoji="1" lang="ja-JP" altLang="en-US" dirty="0"/>
          </a:p>
        </p:txBody>
      </p:sp>
      <p:sp>
        <p:nvSpPr>
          <p:cNvPr id="4" name="スライド番号プレースホルダー 3"/>
          <p:cNvSpPr>
            <a:spLocks noGrp="1"/>
          </p:cNvSpPr>
          <p:nvPr>
            <p:ph type="sldNum" sz="quarter" idx="10"/>
          </p:nvPr>
        </p:nvSpPr>
        <p:spPr/>
        <p:txBody>
          <a:bodyPr/>
          <a:lstStyle/>
          <a:p>
            <a:fld id="{2027AC19-3038-4622-9984-66216369FF21}" type="slidenum">
              <a:rPr kumimoji="1" lang="ja-JP" altLang="en-US" smtClean="0"/>
              <a:pPr/>
              <a:t>4</a:t>
            </a:fld>
            <a:endParaRPr kumimoji="1" lang="ja-JP" altLang="en-US"/>
          </a:p>
        </p:txBody>
      </p:sp>
    </p:spTree>
    <p:extLst>
      <p:ext uri="{BB962C8B-B14F-4D97-AF65-F5344CB8AC3E}">
        <p14:creationId xmlns:p14="http://schemas.microsoft.com/office/powerpoint/2010/main" val="1538340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5</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2002</a:t>
            </a:r>
            <a:r>
              <a:rPr kumimoji="1" lang="ja-JP" altLang="en-US" dirty="0" smtClean="0"/>
              <a:t> 年は岡山に派遣してあちらでネットワークシステムの構築を行った</a:t>
            </a:r>
            <a:endParaRPr kumimoji="1" lang="en-US" altLang="ja-JP" dirty="0" smtClean="0"/>
          </a:p>
          <a:p>
            <a:r>
              <a:rPr kumimoji="1" lang="ja-JP" altLang="en-US" dirty="0" smtClean="0"/>
              <a:t>それ以降は備え付けのテレビ会議システムを使用</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6</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大垣東高校とやることになった縁は</a:t>
            </a:r>
            <a:r>
              <a:rPr kumimoji="1" lang="en-US" altLang="ja-JP" dirty="0" smtClean="0"/>
              <a:t>OB</a:t>
            </a:r>
            <a:r>
              <a:rPr kumimoji="1" lang="ja-JP" altLang="en-US" dirty="0" smtClean="0"/>
              <a:t> が大垣東の先生だったから</a:t>
            </a:r>
            <a:r>
              <a:rPr kumimoji="1" lang="en-US" altLang="ja-JP" dirty="0" smtClean="0"/>
              <a:t>(</a:t>
            </a:r>
            <a:r>
              <a:rPr kumimoji="1" lang="ja-JP" altLang="en-US" dirty="0" smtClean="0"/>
              <a:t>今は別の高校へ</a:t>
            </a:r>
            <a:r>
              <a:rPr kumimoji="1" lang="en-US" altLang="ja-JP" dirty="0" smtClean="0"/>
              <a:t>)</a:t>
            </a:r>
          </a:p>
          <a:p>
            <a:r>
              <a:rPr kumimoji="1" lang="ja-JP" altLang="en-US" dirty="0" smtClean="0"/>
              <a:t>羽島北高校はその</a:t>
            </a:r>
            <a:r>
              <a:rPr kumimoji="1" lang="en-US" altLang="ja-JP" dirty="0" smtClean="0"/>
              <a:t>OB</a:t>
            </a:r>
            <a:r>
              <a:rPr kumimoji="1" lang="ja-JP" altLang="en-US" baseline="0" dirty="0" smtClean="0"/>
              <a:t> がその高校に栄転されたのがご縁で行った</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7</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SINET </a:t>
            </a:r>
            <a:r>
              <a:rPr lang="ja-JP" altLang="en-US" dirty="0" smtClean="0"/>
              <a:t>とは</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10</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DVTS: </a:t>
            </a:r>
            <a:r>
              <a:rPr kumimoji="1" lang="ja-JP" altLang="en-US" dirty="0" smtClean="0"/>
              <a:t>デジタルビデオ転送システム</a:t>
            </a:r>
            <a:endParaRPr kumimoji="1" lang="en-US" altLang="ja-JP" dirty="0" smtClean="0"/>
          </a:p>
          <a:p>
            <a:r>
              <a:rPr kumimoji="1" lang="en-US" altLang="ja-JP" dirty="0" smtClean="0"/>
              <a:t>JGN(Japan Gigabit network):</a:t>
            </a:r>
            <a:r>
              <a:rPr kumimoji="1" lang="ja-JP" altLang="en-US" dirty="0" smtClean="0"/>
              <a:t>情</a:t>
            </a:r>
            <a:r>
              <a:rPr kumimoji="1" lang="ja-JP" altLang="en-US" sz="1200" b="0" i="0" kern="1200" dirty="0" smtClean="0">
                <a:solidFill>
                  <a:schemeClr val="tx1"/>
                </a:solidFill>
                <a:effectLst/>
                <a:latin typeface="+mn-lt"/>
                <a:ea typeface="+mn-ea"/>
                <a:cs typeface="+mn-cs"/>
              </a:rPr>
              <a:t>報通信研究機構（</a:t>
            </a:r>
            <a:r>
              <a:rPr kumimoji="1" lang="en-US" altLang="ja-JP" sz="1200" b="0" i="0" kern="1200" dirty="0" smtClean="0">
                <a:solidFill>
                  <a:schemeClr val="tx1"/>
                </a:solidFill>
                <a:effectLst/>
                <a:latin typeface="+mn-lt"/>
                <a:ea typeface="+mn-ea"/>
                <a:cs typeface="+mn-cs"/>
              </a:rPr>
              <a:t>NICT</a:t>
            </a:r>
            <a:r>
              <a:rPr kumimoji="1" lang="ja-JP" altLang="en-US" sz="1200" b="0" i="0" kern="1200" dirty="0" smtClean="0">
                <a:solidFill>
                  <a:schemeClr val="tx1"/>
                </a:solidFill>
                <a:effectLst/>
                <a:latin typeface="+mn-lt"/>
                <a:ea typeface="+mn-ea"/>
                <a:cs typeface="+mn-cs"/>
              </a:rPr>
              <a:t>）が主体となって運用する、研究・教育用コンピュータネットワーク</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14</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SINET: Science Information </a:t>
            </a:r>
            <a:r>
              <a:rPr kumimoji="1" lang="en-US" altLang="ja-JP" dirty="0" err="1" smtClean="0"/>
              <a:t>NETwork</a:t>
            </a:r>
            <a:endParaRPr kumimoji="1" lang="en-US" altLang="ja-JP" dirty="0" smtClean="0"/>
          </a:p>
          <a:p>
            <a:r>
              <a:rPr kumimoji="1" lang="ja-JP" altLang="en-US" dirty="0" smtClean="0"/>
              <a:t>学術情報ネットワーク：日本全国の大学研究機関等の学術情報基盤として国立情報学研究所が構築運用している情報通信ネットワーク</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15</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16</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2295" name="Rectangle 7"/>
          <p:cNvSpPr>
            <a:spLocks noChangeArrowheads="1"/>
          </p:cNvSpPr>
          <p:nvPr/>
        </p:nvSpPr>
        <p:spPr bwMode="auto">
          <a:xfrm>
            <a:off x="0" y="1917700"/>
            <a:ext cx="1763713" cy="2735263"/>
          </a:xfrm>
          <a:prstGeom prst="rect">
            <a:avLst/>
          </a:prstGeom>
          <a:solidFill>
            <a:srgbClr val="9CB66D"/>
          </a:solidFill>
          <a:ln w="9525">
            <a:noFill/>
            <a:miter lim="800000"/>
            <a:headEnd/>
            <a:tailEnd/>
          </a:ln>
          <a:effectLst/>
        </p:spPr>
        <p:txBody>
          <a:bodyPr wrap="none" anchor="ctr">
            <a:prstTxWarp prst="textNoShape">
              <a:avLst/>
            </a:prstTxWarp>
          </a:bodyPr>
          <a:lstStyle/>
          <a:p>
            <a:pPr algn="ctr"/>
            <a:endParaRPr lang="ja-JP" altLang="en-US"/>
          </a:p>
        </p:txBody>
      </p:sp>
      <p:sp>
        <p:nvSpPr>
          <p:cNvPr id="12296" name="Rectangle 8"/>
          <p:cNvSpPr>
            <a:spLocks noChangeArrowheads="1"/>
          </p:cNvSpPr>
          <p:nvPr/>
        </p:nvSpPr>
        <p:spPr bwMode="auto">
          <a:xfrm>
            <a:off x="1749425" y="1917700"/>
            <a:ext cx="7394575" cy="2735263"/>
          </a:xfrm>
          <a:prstGeom prst="rect">
            <a:avLst/>
          </a:prstGeom>
          <a:solidFill>
            <a:srgbClr val="23651C"/>
          </a:solidFill>
          <a:ln w="9525">
            <a:noFill/>
            <a:miter lim="800000"/>
            <a:headEnd/>
            <a:tailEnd/>
          </a:ln>
          <a:effectLst/>
        </p:spPr>
        <p:txBody>
          <a:bodyPr wrap="none" anchor="ctr">
            <a:prstTxWarp prst="textNoShape">
              <a:avLst/>
            </a:prstTxWarp>
          </a:bodyPr>
          <a:lstStyle/>
          <a:p>
            <a:pPr algn="ctr"/>
            <a:endParaRPr lang="ja-JP" altLang="en-US"/>
          </a:p>
        </p:txBody>
      </p:sp>
      <p:sp>
        <p:nvSpPr>
          <p:cNvPr id="12290" name="Rectangle 2"/>
          <p:cNvSpPr>
            <a:spLocks noGrp="1" noChangeArrowheads="1"/>
          </p:cNvSpPr>
          <p:nvPr>
            <p:ph type="ctrTitle"/>
          </p:nvPr>
        </p:nvSpPr>
        <p:spPr>
          <a:xfrm>
            <a:off x="1871663" y="2014538"/>
            <a:ext cx="6948487" cy="1152525"/>
          </a:xfrm>
        </p:spPr>
        <p:txBody>
          <a:bodyPr anchor="t"/>
          <a:lstStyle>
            <a:lvl1pPr>
              <a:defRPr sz="3200"/>
            </a:lvl1pPr>
          </a:lstStyle>
          <a:p>
            <a:r>
              <a:rPr lang="ja-JP" altLang="en-US" smtClean="0"/>
              <a:t>マスタ タイトルの書式設定</a:t>
            </a:r>
            <a:endParaRPr lang="ja-JP" altLang="en-US"/>
          </a:p>
        </p:txBody>
      </p:sp>
      <p:sp>
        <p:nvSpPr>
          <p:cNvPr id="12291" name="Rectangle 3"/>
          <p:cNvSpPr>
            <a:spLocks noGrp="1" noChangeArrowheads="1"/>
          </p:cNvSpPr>
          <p:nvPr>
            <p:ph type="subTitle" idx="1"/>
          </p:nvPr>
        </p:nvSpPr>
        <p:spPr>
          <a:xfrm>
            <a:off x="1873250" y="3238500"/>
            <a:ext cx="6946900" cy="576263"/>
          </a:xfrm>
        </p:spPr>
        <p:txBody>
          <a:bodyPr/>
          <a:lstStyle>
            <a:lvl1pPr marL="0" indent="0">
              <a:defRPr sz="2400">
                <a:solidFill>
                  <a:schemeClr val="bg1"/>
                </a:solidFill>
              </a:defRPr>
            </a:lvl1pPr>
          </a:lstStyle>
          <a:p>
            <a:r>
              <a:rPr lang="ja-JP" altLang="en-US" smtClean="0"/>
              <a:t>マスタ サブタイトルの書式設定</a:t>
            </a:r>
            <a:endParaRPr lang="ja-JP" altLang="en-US"/>
          </a:p>
        </p:txBody>
      </p:sp>
      <p:pic>
        <p:nvPicPr>
          <p:cNvPr id="7" name="図 6"/>
          <p:cNvPicPr>
            <a:picLocks noChangeAspect="1"/>
          </p:cNvPicPr>
          <p:nvPr/>
        </p:nvPicPr>
        <p:blipFill>
          <a:blip r:embed="rId2"/>
          <a:stretch>
            <a:fillRect/>
          </a:stretch>
        </p:blipFill>
        <p:spPr>
          <a:xfrm>
            <a:off x="228600" y="228600"/>
            <a:ext cx="1295400" cy="12954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69100" y="404813"/>
            <a:ext cx="2195513" cy="568801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79388" y="404813"/>
            <a:ext cx="6437312" cy="568801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79388" y="1125538"/>
            <a:ext cx="4316412"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25538"/>
            <a:ext cx="4316413"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 4"/>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 6"/>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スライド番号プレースホルダ 2"/>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スライド番号プレースホルダ 4"/>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スライド番号プレースホルダ 4"/>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74" name="Rectangle 10"/>
          <p:cNvSpPr>
            <a:spLocks noChangeArrowheads="1"/>
          </p:cNvSpPr>
          <p:nvPr/>
        </p:nvSpPr>
        <p:spPr bwMode="auto">
          <a:xfrm>
            <a:off x="0" y="612775"/>
            <a:ext cx="9144000" cy="73025"/>
          </a:xfrm>
          <a:prstGeom prst="rect">
            <a:avLst/>
          </a:prstGeom>
          <a:solidFill>
            <a:srgbClr val="9CB66D"/>
          </a:solidFill>
          <a:ln w="9525">
            <a:noFill/>
            <a:miter lim="800000"/>
            <a:headEnd/>
            <a:tailEnd/>
          </a:ln>
          <a:effectLst/>
        </p:spPr>
        <p:txBody>
          <a:bodyPr wrap="none" anchor="ctr">
            <a:prstTxWarp prst="textNoShape">
              <a:avLst/>
            </a:prstTxWarp>
          </a:bodyPr>
          <a:lstStyle/>
          <a:p>
            <a:pPr algn="ctr"/>
            <a:endParaRPr lang="ja-JP" altLang="en-US"/>
          </a:p>
        </p:txBody>
      </p:sp>
      <p:sp>
        <p:nvSpPr>
          <p:cNvPr id="11271" name="Rectangle 7"/>
          <p:cNvSpPr>
            <a:spLocks noChangeArrowheads="1"/>
          </p:cNvSpPr>
          <p:nvPr/>
        </p:nvSpPr>
        <p:spPr bwMode="auto">
          <a:xfrm>
            <a:off x="0" y="0"/>
            <a:ext cx="9144000" cy="609600"/>
          </a:xfrm>
          <a:prstGeom prst="rect">
            <a:avLst/>
          </a:prstGeom>
          <a:solidFill>
            <a:srgbClr val="23651C"/>
          </a:solidFill>
          <a:ln w="9525">
            <a:noFill/>
            <a:miter lim="800000"/>
            <a:headEnd/>
            <a:tailEnd/>
          </a:ln>
          <a:effectLst/>
        </p:spPr>
        <p:txBody>
          <a:bodyPr wrap="none" anchor="ctr">
            <a:prstTxWarp prst="textNoShape">
              <a:avLst/>
            </a:prstTxWarp>
          </a:bodyPr>
          <a:lstStyle/>
          <a:p>
            <a:pPr algn="ctr"/>
            <a:endParaRPr lang="ja-JP" altLang="en-US"/>
          </a:p>
        </p:txBody>
      </p:sp>
      <p:sp>
        <p:nvSpPr>
          <p:cNvPr id="11266" name="Rectangle 2"/>
          <p:cNvSpPr>
            <a:spLocks noGrp="1" noChangeArrowheads="1"/>
          </p:cNvSpPr>
          <p:nvPr>
            <p:ph type="title"/>
          </p:nvPr>
        </p:nvSpPr>
        <p:spPr bwMode="auto">
          <a:xfrm>
            <a:off x="0" y="30236"/>
            <a:ext cx="7561262" cy="509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dirty="0"/>
              <a:t>マスタ</a:t>
            </a:r>
            <a:r>
              <a:rPr lang="en-US" altLang="ja-JP" dirty="0"/>
              <a:t> </a:t>
            </a:r>
            <a:r>
              <a:rPr lang="ja-JP" altLang="en-US" dirty="0"/>
              <a:t>タイトルの書式設定</a:t>
            </a:r>
          </a:p>
        </p:txBody>
      </p:sp>
      <p:sp>
        <p:nvSpPr>
          <p:cNvPr id="11267" name="Rectangle 3"/>
          <p:cNvSpPr>
            <a:spLocks noGrp="1" noChangeArrowheads="1"/>
          </p:cNvSpPr>
          <p:nvPr>
            <p:ph type="body" idx="1"/>
          </p:nvPr>
        </p:nvSpPr>
        <p:spPr bwMode="auto">
          <a:xfrm>
            <a:off x="179388" y="1125538"/>
            <a:ext cx="8785225" cy="4967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dirty="0"/>
              <a:t>マスタ</a:t>
            </a:r>
            <a:r>
              <a:rPr lang="en-US" altLang="ja-JP" dirty="0"/>
              <a:t> </a:t>
            </a:r>
            <a:r>
              <a:rPr lang="ja-JP" altLang="en-US" dirty="0"/>
              <a:t>テキストの書式設定</a:t>
            </a:r>
            <a:endParaRPr lang="en-US" altLang="ja-JP" dirty="0"/>
          </a:p>
          <a:p>
            <a:pPr lvl="1"/>
            <a:r>
              <a:rPr lang="ja-JP" altLang="en-US" dirty="0"/>
              <a:t>第</a:t>
            </a:r>
            <a:r>
              <a:rPr lang="en-US" altLang="ja-JP" dirty="0"/>
              <a:t> 2 </a:t>
            </a:r>
            <a:r>
              <a:rPr lang="ja-JP" altLang="en-US" dirty="0"/>
              <a:t>レベル</a:t>
            </a:r>
            <a:endParaRPr lang="en-US" altLang="ja-JP" dirty="0"/>
          </a:p>
          <a:p>
            <a:pPr lvl="2"/>
            <a:r>
              <a:rPr lang="ja-JP" altLang="en-US" dirty="0"/>
              <a:t>第</a:t>
            </a:r>
            <a:r>
              <a:rPr lang="en-US" altLang="ja-JP" dirty="0"/>
              <a:t> 3 </a:t>
            </a:r>
            <a:r>
              <a:rPr lang="ja-JP" altLang="en-US" dirty="0"/>
              <a:t>レベル</a:t>
            </a:r>
            <a:endParaRPr lang="en-US" altLang="ja-JP" dirty="0"/>
          </a:p>
          <a:p>
            <a:pPr lvl="3"/>
            <a:r>
              <a:rPr lang="ja-JP" altLang="en-US" dirty="0"/>
              <a:t>第</a:t>
            </a:r>
            <a:r>
              <a:rPr lang="en-US" altLang="ja-JP" dirty="0"/>
              <a:t> 4 </a:t>
            </a:r>
            <a:r>
              <a:rPr lang="ja-JP" altLang="en-US" dirty="0"/>
              <a:t>レベル</a:t>
            </a:r>
            <a:endParaRPr lang="en-US" altLang="ja-JP" dirty="0"/>
          </a:p>
          <a:p>
            <a:pPr lvl="4"/>
            <a:r>
              <a:rPr lang="ja-JP" altLang="en-US" dirty="0"/>
              <a:t>第</a:t>
            </a:r>
            <a:r>
              <a:rPr lang="en-US" altLang="ja-JP" dirty="0"/>
              <a:t> 5 </a:t>
            </a:r>
            <a:r>
              <a:rPr lang="ja-JP" altLang="en-US" dirty="0"/>
              <a:t>レベル</a:t>
            </a:r>
          </a:p>
        </p:txBody>
      </p:sp>
      <p:sp>
        <p:nvSpPr>
          <p:cNvPr id="11275" name="Rectangle 11"/>
          <p:cNvSpPr>
            <a:spLocks noChangeArrowheads="1"/>
          </p:cNvSpPr>
          <p:nvPr/>
        </p:nvSpPr>
        <p:spPr bwMode="auto">
          <a:xfrm>
            <a:off x="0" y="6477000"/>
            <a:ext cx="9144000" cy="384175"/>
          </a:xfrm>
          <a:prstGeom prst="rect">
            <a:avLst/>
          </a:prstGeom>
          <a:solidFill>
            <a:srgbClr val="DDDDDD"/>
          </a:solidFill>
          <a:ln w="9525">
            <a:noFill/>
            <a:miter lim="800000"/>
            <a:headEnd/>
            <a:tailEnd/>
          </a:ln>
          <a:effectLst/>
        </p:spPr>
        <p:txBody>
          <a:bodyPr wrap="none" anchor="ctr">
            <a:prstTxWarp prst="textNoShape">
              <a:avLst/>
            </a:prstTxWarp>
          </a:bodyPr>
          <a:lstStyle/>
          <a:p>
            <a:pPr algn="ctr"/>
            <a:endParaRPr lang="ja-JP" altLang="en-US"/>
          </a:p>
        </p:txBody>
      </p:sp>
      <p:sp>
        <p:nvSpPr>
          <p:cNvPr id="11278" name="Text Box 14"/>
          <p:cNvSpPr txBox="1">
            <a:spLocks noChangeArrowheads="1"/>
          </p:cNvSpPr>
          <p:nvPr/>
        </p:nvSpPr>
        <p:spPr bwMode="auto">
          <a:xfrm>
            <a:off x="4264025" y="-282575"/>
            <a:ext cx="3116263" cy="366713"/>
          </a:xfrm>
          <a:prstGeom prst="rect">
            <a:avLst/>
          </a:prstGeom>
          <a:noFill/>
          <a:ln w="9525">
            <a:noFill/>
            <a:miter lim="800000"/>
            <a:headEnd/>
            <a:tailEnd/>
          </a:ln>
          <a:effectLst/>
        </p:spPr>
        <p:txBody>
          <a:bodyPr>
            <a:prstTxWarp prst="textNoShape">
              <a:avLst/>
            </a:prstTxWarp>
            <a:spAutoFit/>
          </a:bodyPr>
          <a:lstStyle/>
          <a:p>
            <a:pPr algn="l"/>
            <a:endParaRPr lang="ja-JP" altLang="en-US"/>
          </a:p>
        </p:txBody>
      </p:sp>
      <p:pic>
        <p:nvPicPr>
          <p:cNvPr id="11281" name="Picture 17" descr="logomark8"/>
          <p:cNvPicPr>
            <a:picLocks noChangeAspect="1" noChangeArrowheads="1"/>
          </p:cNvPicPr>
          <p:nvPr/>
        </p:nvPicPr>
        <p:blipFill>
          <a:blip r:embed="rId13"/>
          <a:srcRect/>
          <a:stretch>
            <a:fillRect/>
          </a:stretch>
        </p:blipFill>
        <p:spPr bwMode="auto">
          <a:xfrm>
            <a:off x="6858000" y="6489357"/>
            <a:ext cx="2209800" cy="368643"/>
          </a:xfrm>
          <a:prstGeom prst="rect">
            <a:avLst/>
          </a:prstGeom>
          <a:noFill/>
        </p:spPr>
      </p:pic>
      <p:pic>
        <p:nvPicPr>
          <p:cNvPr id="9" name="図 8"/>
          <p:cNvPicPr>
            <a:picLocks noChangeAspect="1"/>
          </p:cNvPicPr>
          <p:nvPr userDrawn="1"/>
        </p:nvPicPr>
        <p:blipFill>
          <a:blip r:embed="rId14"/>
          <a:stretch>
            <a:fillRect/>
          </a:stretch>
        </p:blipFill>
        <p:spPr>
          <a:xfrm>
            <a:off x="93050" y="6477000"/>
            <a:ext cx="348343" cy="381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kumimoji="1" sz="3600" b="0" i="0">
          <a:solidFill>
            <a:schemeClr val="bg1"/>
          </a:solidFill>
          <a:latin typeface="+mn-lt"/>
          <a:ea typeface="ヒラギノ角ゴ Pro W3"/>
          <a:cs typeface="ヒラギノ角ゴ Pro W3"/>
        </a:defRPr>
      </a:lvl1pPr>
      <a:lvl2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2pPr>
      <a:lvl3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3pPr>
      <a:lvl4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4pPr>
      <a:lvl5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5pPr>
      <a:lvl6pPr marL="4572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6pPr>
      <a:lvl7pPr marL="9144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7pPr>
      <a:lvl8pPr marL="13716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8pPr>
      <a:lvl9pPr marL="18288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defRPr kumimoji="1" sz="2800" b="0" i="0">
          <a:solidFill>
            <a:schemeClr val="tx1"/>
          </a:solidFill>
          <a:latin typeface="+mn-lt"/>
          <a:ea typeface="ヒラギノ角ゴ Pro W3"/>
          <a:cs typeface="ヒラギノ角ゴ Pro W3"/>
        </a:defRPr>
      </a:lvl1pPr>
      <a:lvl2pPr marL="742950" indent="-285750" algn="l" rtl="0" eaLnBrk="1" fontAlgn="base" hangingPunct="1">
        <a:spcBef>
          <a:spcPct val="20000"/>
        </a:spcBef>
        <a:spcAft>
          <a:spcPct val="0"/>
        </a:spcAft>
        <a:buChar char="–"/>
        <a:defRPr kumimoji="1" sz="2400" b="0" i="0">
          <a:solidFill>
            <a:schemeClr val="tx1"/>
          </a:solidFill>
          <a:latin typeface="+mn-lt"/>
          <a:ea typeface="ヒラギノ角ゴ Pro W3"/>
          <a:cs typeface="ヒラギノ角ゴ Pro W3"/>
        </a:defRPr>
      </a:lvl2pPr>
      <a:lvl3pPr marL="1143000" indent="-228600" algn="l" rtl="0" eaLnBrk="1" fontAlgn="base" hangingPunct="1">
        <a:spcBef>
          <a:spcPct val="20000"/>
        </a:spcBef>
        <a:spcAft>
          <a:spcPct val="0"/>
        </a:spcAft>
        <a:buChar char="•"/>
        <a:defRPr kumimoji="1" sz="2200" b="0" i="0">
          <a:solidFill>
            <a:schemeClr val="tx1"/>
          </a:solidFill>
          <a:latin typeface="+mn-lt"/>
          <a:ea typeface="ヒラギノ角ゴ Pro W3"/>
          <a:cs typeface="ヒラギノ角ゴ Pro W3"/>
        </a:defRPr>
      </a:lvl3pPr>
      <a:lvl4pPr marL="1600200" indent="-228600" algn="l" rtl="0" eaLnBrk="1" fontAlgn="base" hangingPunct="1">
        <a:spcBef>
          <a:spcPct val="20000"/>
        </a:spcBef>
        <a:spcAft>
          <a:spcPct val="0"/>
        </a:spcAft>
        <a:buChar char="–"/>
        <a:defRPr kumimoji="1" sz="2000" b="0" i="0">
          <a:solidFill>
            <a:schemeClr val="tx1"/>
          </a:solidFill>
          <a:latin typeface="+mn-lt"/>
          <a:ea typeface="ヒラギノ角ゴ Pro W3"/>
          <a:cs typeface="ヒラギノ角ゴ Pro W3"/>
        </a:defRPr>
      </a:lvl4pPr>
      <a:lvl5pPr marL="2057400" indent="-228600" algn="l" rtl="0" eaLnBrk="1" fontAlgn="base" hangingPunct="1">
        <a:spcBef>
          <a:spcPct val="20000"/>
        </a:spcBef>
        <a:spcAft>
          <a:spcPct val="0"/>
        </a:spcAft>
        <a:buChar char="»"/>
        <a:defRPr kumimoji="1" sz="2000" b="0" i="0">
          <a:solidFill>
            <a:schemeClr val="tx1"/>
          </a:solidFill>
          <a:latin typeface="+mn-lt"/>
          <a:ea typeface="ヒラギノ角ゴ Pro W3"/>
          <a:cs typeface="ヒラギノ角ゴ Pro W3"/>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71663" y="1933914"/>
            <a:ext cx="6948487" cy="1152525"/>
          </a:xfrm>
        </p:spPr>
        <p:txBody>
          <a:bodyPr/>
          <a:lstStyle/>
          <a:p>
            <a:r>
              <a:rPr lang="ja-JP" altLang="en-US" dirty="0" smtClean="0"/>
              <a:t>大学</a:t>
            </a:r>
            <a:r>
              <a:rPr lang="en-US" altLang="ja-JP" dirty="0" smtClean="0"/>
              <a:t>-</a:t>
            </a:r>
            <a:r>
              <a:rPr lang="ja-JP" altLang="en-US" dirty="0" smtClean="0"/>
              <a:t>高校間双方向</a:t>
            </a:r>
            <a:r>
              <a:rPr kumimoji="1" lang="ja-JP" altLang="en-US" dirty="0" smtClean="0"/>
              <a:t>遠隔授業</a:t>
            </a:r>
            <a:endParaRPr kumimoji="1" lang="ja-JP" altLang="en-US" dirty="0"/>
          </a:p>
        </p:txBody>
      </p:sp>
      <p:sp>
        <p:nvSpPr>
          <p:cNvPr id="3" name="サブタイトル 2"/>
          <p:cNvSpPr>
            <a:spLocks noGrp="1"/>
          </p:cNvSpPr>
          <p:nvPr>
            <p:ph type="subTitle" idx="1"/>
          </p:nvPr>
        </p:nvSpPr>
        <p:spPr>
          <a:xfrm>
            <a:off x="1864684" y="2715684"/>
            <a:ext cx="7315200" cy="1981200"/>
          </a:xfrm>
        </p:spPr>
        <p:txBody>
          <a:bodyPr anchor="t"/>
          <a:lstStyle/>
          <a:p>
            <a:r>
              <a:rPr lang="ja-JP" altLang="en-US" dirty="0" smtClean="0"/>
              <a:t>三上</a:t>
            </a:r>
            <a:r>
              <a:rPr lang="en-US" altLang="ja-JP" dirty="0" smtClean="0"/>
              <a:t> </a:t>
            </a:r>
            <a:r>
              <a:rPr lang="ja-JP" altLang="en-US" dirty="0" smtClean="0"/>
              <a:t>峻</a:t>
            </a:r>
            <a:r>
              <a:rPr lang="en-US" altLang="ja-JP" dirty="0" smtClean="0"/>
              <a:t>, </a:t>
            </a:r>
            <a:r>
              <a:rPr lang="en-US" altLang="ja-JP" dirty="0" err="1" smtClean="0"/>
              <a:t>mosir</a:t>
            </a:r>
            <a:r>
              <a:rPr lang="en-US" altLang="ja-JP" dirty="0" smtClean="0"/>
              <a:t> </a:t>
            </a:r>
            <a:r>
              <a:rPr lang="ja-JP" altLang="en-US" dirty="0" smtClean="0"/>
              <a:t>プロジェクト</a:t>
            </a:r>
            <a:endParaRPr lang="en-US" altLang="ja-JP" baseline="30000" dirty="0" smtClean="0"/>
          </a:p>
          <a:p>
            <a:endParaRPr kumimoji="1" lang="en-US" altLang="ja-JP" sz="2000" dirty="0" smtClean="0"/>
          </a:p>
          <a:p>
            <a:r>
              <a:rPr kumimoji="1" lang="ja-JP" altLang="en-US" sz="2000" dirty="0" smtClean="0"/>
              <a:t>北海道大学大学院</a:t>
            </a:r>
            <a:r>
              <a:rPr kumimoji="1" lang="en-US" altLang="ja-JP" sz="2000" dirty="0" smtClean="0"/>
              <a:t> </a:t>
            </a:r>
            <a:r>
              <a:rPr kumimoji="1" lang="ja-JP" altLang="en-US" sz="2000" dirty="0" smtClean="0"/>
              <a:t>理学院</a:t>
            </a:r>
            <a:r>
              <a:rPr kumimoji="1" lang="en-US" altLang="ja-JP" sz="2000" dirty="0" smtClean="0"/>
              <a:t> </a:t>
            </a:r>
            <a:r>
              <a:rPr kumimoji="1" lang="ja-JP" altLang="en-US" sz="2000" dirty="0" smtClean="0"/>
              <a:t>宇宙理学専攻</a:t>
            </a:r>
            <a:endParaRPr kumimoji="1" lang="en-US" altLang="ja-JP" sz="2000" dirty="0" smtClean="0"/>
          </a:p>
        </p:txBody>
      </p:sp>
      <p:pic>
        <p:nvPicPr>
          <p:cNvPr id="4" name="図 3"/>
          <p:cNvPicPr>
            <a:picLocks noChangeAspect="1"/>
          </p:cNvPicPr>
          <p:nvPr/>
        </p:nvPicPr>
        <p:blipFill>
          <a:blip r:embed="rId3"/>
          <a:stretch>
            <a:fillRect/>
          </a:stretch>
        </p:blipFill>
        <p:spPr>
          <a:xfrm>
            <a:off x="1752600" y="275640"/>
            <a:ext cx="990600" cy="108346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教育的意義</a:t>
            </a:r>
            <a:endParaRPr kumimoji="1" lang="ja-JP" altLang="en-US" dirty="0"/>
          </a:p>
        </p:txBody>
      </p:sp>
      <p:sp>
        <p:nvSpPr>
          <p:cNvPr id="3" name="コンテンツ プレースホルダ 2"/>
          <p:cNvSpPr>
            <a:spLocks noGrp="1"/>
          </p:cNvSpPr>
          <p:nvPr>
            <p:ph idx="1"/>
          </p:nvPr>
        </p:nvSpPr>
        <p:spPr>
          <a:xfrm>
            <a:off x="152400" y="990600"/>
            <a:ext cx="8229600" cy="5257800"/>
          </a:xfrm>
        </p:spPr>
        <p:txBody>
          <a:bodyPr>
            <a:normAutofit/>
          </a:bodyPr>
          <a:lstStyle/>
          <a:p>
            <a:pPr>
              <a:buFont typeface="Arial"/>
              <a:buChar char="•"/>
            </a:pPr>
            <a:r>
              <a:rPr lang="ja-JP" altLang="en-US" dirty="0" smtClean="0"/>
              <a:t>高校側</a:t>
            </a:r>
            <a:endParaRPr lang="en-US" altLang="ja-JP" dirty="0" smtClean="0"/>
          </a:p>
          <a:p>
            <a:pPr lvl="1">
              <a:buFont typeface="Arial"/>
              <a:buChar char="•"/>
            </a:pPr>
            <a:r>
              <a:rPr lang="ja-JP" altLang="en-US" sz="2578" dirty="0" smtClean="0"/>
              <a:t>大学で行われているいわゆる </a:t>
            </a:r>
            <a:r>
              <a:rPr lang="en-US" altLang="ja-JP" sz="2578" dirty="0" smtClean="0"/>
              <a:t>"</a:t>
            </a:r>
            <a:r>
              <a:rPr lang="ja-JP" altLang="en-US" sz="2578" dirty="0" smtClean="0"/>
              <a:t>学問</a:t>
            </a:r>
            <a:r>
              <a:rPr lang="en-US" altLang="ja-JP" sz="2578" dirty="0" smtClean="0"/>
              <a:t>" </a:t>
            </a:r>
            <a:r>
              <a:rPr lang="ja-JP" altLang="en-US" sz="2578" dirty="0" smtClean="0"/>
              <a:t>の雰囲気を高校生に感じてもらう</a:t>
            </a:r>
            <a:endParaRPr lang="en-US" altLang="ja-JP" sz="2578" dirty="0" smtClean="0"/>
          </a:p>
          <a:p>
            <a:pPr lvl="1">
              <a:buFont typeface="Arial"/>
              <a:buChar char="•"/>
            </a:pPr>
            <a:r>
              <a:rPr lang="ja-JP" altLang="en-US" sz="2578" dirty="0" smtClean="0"/>
              <a:t>高校生が講師の解説を交えながら最先端の研究に触れる機会を提供</a:t>
            </a:r>
            <a:endParaRPr lang="en-US" altLang="ja-JP" sz="2578" dirty="0" smtClean="0"/>
          </a:p>
          <a:p>
            <a:pPr>
              <a:buFont typeface="Arial"/>
              <a:buChar char="•"/>
            </a:pPr>
            <a:r>
              <a:rPr lang="ja-JP" altLang="en-US" dirty="0" smtClean="0"/>
              <a:t>大学側</a:t>
            </a:r>
            <a:endParaRPr lang="en-US" altLang="ja-JP" dirty="0" smtClean="0"/>
          </a:p>
          <a:p>
            <a:pPr lvl="1">
              <a:buFont typeface="Arial"/>
              <a:buChar char="•"/>
            </a:pPr>
            <a:r>
              <a:rPr lang="ja-JP" altLang="en-US" sz="2578" dirty="0" smtClean="0"/>
              <a:t>収録・配信等の技術の習得</a:t>
            </a:r>
            <a:endParaRPr lang="en-US" altLang="ja-JP" sz="2578" dirty="0" smtClean="0"/>
          </a:p>
          <a:p>
            <a:pPr lvl="1">
              <a:buFont typeface="Arial"/>
              <a:buChar char="•"/>
            </a:pPr>
            <a:r>
              <a:rPr lang="ja-JP" altLang="en-US" sz="2578" dirty="0" smtClean="0"/>
              <a:t>高校生に「わかる」授業の企画・実施</a:t>
            </a:r>
            <a:endParaRPr lang="en-US" altLang="ja-JP" sz="2578"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メディアの反応</a:t>
            </a:r>
            <a:endParaRPr kumimoji="1" lang="ja-JP" altLang="en-US" dirty="0"/>
          </a:p>
        </p:txBody>
      </p:sp>
      <p:sp>
        <p:nvSpPr>
          <p:cNvPr id="3" name="コンテンツ プレースホルダ 2"/>
          <p:cNvSpPr>
            <a:spLocks noGrp="1"/>
          </p:cNvSpPr>
          <p:nvPr>
            <p:ph idx="1"/>
          </p:nvPr>
        </p:nvSpPr>
        <p:spPr>
          <a:xfrm>
            <a:off x="323528" y="5924053"/>
            <a:ext cx="8301608" cy="781547"/>
          </a:xfrm>
        </p:spPr>
        <p:txBody>
          <a:bodyPr>
            <a:normAutofit/>
          </a:bodyPr>
          <a:lstStyle/>
          <a:p>
            <a:r>
              <a:rPr lang="en-US" altLang="ja-JP" dirty="0" smtClean="0"/>
              <a:t>2002 </a:t>
            </a:r>
            <a:r>
              <a:rPr lang="ja-JP" altLang="en-US" dirty="0" smtClean="0"/>
              <a:t>年度はテレビでも取り上げられた</a:t>
            </a:r>
            <a:endParaRPr kumimoji="1" lang="ja-JP" altLang="en-US" dirty="0"/>
          </a:p>
        </p:txBody>
      </p:sp>
      <p:pic>
        <p:nvPicPr>
          <p:cNvPr id="5122" name="Picture 2" descr="http://www.ep.sci.hokudai.ac.jp/~mosir/work/2002/kamokata/photos/paper/chugoku021024.jpg"/>
          <p:cNvPicPr>
            <a:picLocks noChangeAspect="1" noChangeArrowheads="1"/>
          </p:cNvPicPr>
          <p:nvPr/>
        </p:nvPicPr>
        <p:blipFill>
          <a:blip r:embed="rId2" cstate="print"/>
          <a:srcRect/>
          <a:stretch>
            <a:fillRect/>
          </a:stretch>
        </p:blipFill>
        <p:spPr bwMode="auto">
          <a:xfrm>
            <a:off x="539552" y="1196752"/>
            <a:ext cx="4104456" cy="4313868"/>
          </a:xfrm>
          <a:prstGeom prst="rect">
            <a:avLst/>
          </a:prstGeom>
          <a:noFill/>
        </p:spPr>
      </p:pic>
      <p:pic>
        <p:nvPicPr>
          <p:cNvPr id="5124" name="Picture 4" descr="http://www.ep.sci.hokudai.ac.jp/~mosir/work/2002/kamokata/photos/paper/asahi021103.jpg"/>
          <p:cNvPicPr>
            <a:picLocks noChangeAspect="1" noChangeArrowheads="1"/>
          </p:cNvPicPr>
          <p:nvPr/>
        </p:nvPicPr>
        <p:blipFill>
          <a:blip r:embed="rId3" cstate="print"/>
          <a:srcRect/>
          <a:stretch>
            <a:fillRect/>
          </a:stretch>
        </p:blipFill>
        <p:spPr bwMode="auto">
          <a:xfrm>
            <a:off x="5220072" y="1340768"/>
            <a:ext cx="3456384" cy="4052693"/>
          </a:xfrm>
          <a:prstGeom prst="rect">
            <a:avLst/>
          </a:prstGeom>
          <a:noFill/>
        </p:spPr>
      </p:pic>
      <p:sp>
        <p:nvSpPr>
          <p:cNvPr id="6" name="テキスト ボックス 5"/>
          <p:cNvSpPr txBox="1"/>
          <p:nvPr/>
        </p:nvSpPr>
        <p:spPr>
          <a:xfrm>
            <a:off x="981729" y="5517232"/>
            <a:ext cx="3798933" cy="338554"/>
          </a:xfrm>
          <a:prstGeom prst="rect">
            <a:avLst/>
          </a:prstGeom>
          <a:noFill/>
        </p:spPr>
        <p:txBody>
          <a:bodyPr wrap="none" rtlCol="0">
            <a:spAutoFit/>
          </a:bodyPr>
          <a:lstStyle/>
          <a:p>
            <a:r>
              <a:rPr lang="ja-JP" altLang="en-US" sz="1600" dirty="0">
                <a:ea typeface="ヒラギノ角ゴ Pro W3"/>
                <a:cs typeface="ヒラギノ角ゴ Pro W3"/>
              </a:rPr>
              <a:t>中国新聞</a:t>
            </a:r>
            <a:r>
              <a:rPr lang="ja-JP" altLang="en-US" sz="1600" dirty="0" smtClean="0">
                <a:ea typeface="ヒラギノ角ゴ Pro W3"/>
                <a:cs typeface="ヒラギノ角ゴ Pro W3"/>
              </a:rPr>
              <a:t> </a:t>
            </a:r>
            <a:r>
              <a:rPr lang="en-US" altLang="ja-JP" sz="1600" dirty="0" smtClean="0">
                <a:ea typeface="ヒラギノ角ゴ Pro W3"/>
                <a:cs typeface="ヒラギノ角ゴ Pro W3"/>
              </a:rPr>
              <a:t>2002/10</a:t>
            </a:r>
            <a:r>
              <a:rPr lang="en-US" altLang="ja-JP" sz="1600" dirty="0">
                <a:ea typeface="ヒラギノ角ゴ Pro W3"/>
                <a:cs typeface="ヒラギノ角ゴ Pro W3"/>
              </a:rPr>
              <a:t>/24 (</a:t>
            </a:r>
            <a:r>
              <a:rPr lang="ja-JP" altLang="en-US" sz="1600" dirty="0">
                <a:ea typeface="ヒラギノ角ゴ Pro W3"/>
                <a:cs typeface="ヒラギノ角ゴ Pro W3"/>
              </a:rPr>
              <a:t>井笠おかやま版</a:t>
            </a:r>
            <a:r>
              <a:rPr lang="en-US" altLang="ja-JP" sz="1600" dirty="0">
                <a:ea typeface="ヒラギノ角ゴ Pro W3"/>
                <a:cs typeface="ヒラギノ角ゴ Pro W3"/>
              </a:rPr>
              <a:t>)</a:t>
            </a:r>
            <a:r>
              <a:rPr lang="ja-JP" altLang="en-US" sz="1600" dirty="0">
                <a:ea typeface="ヒラギノ角ゴ Pro W3"/>
                <a:cs typeface="ヒラギノ角ゴ Pro W3"/>
              </a:rPr>
              <a:t> </a:t>
            </a:r>
            <a:endParaRPr kumimoji="1" lang="ja-JP" altLang="en-US" sz="1600" dirty="0">
              <a:ea typeface="ヒラギノ角ゴ Pro W3"/>
              <a:cs typeface="ヒラギノ角ゴ Pro W3"/>
            </a:endParaRPr>
          </a:p>
        </p:txBody>
      </p:sp>
      <p:sp>
        <p:nvSpPr>
          <p:cNvPr id="7" name="テキスト ボックス 6"/>
          <p:cNvSpPr txBox="1"/>
          <p:nvPr/>
        </p:nvSpPr>
        <p:spPr>
          <a:xfrm>
            <a:off x="5725994" y="5373216"/>
            <a:ext cx="2985711" cy="338554"/>
          </a:xfrm>
          <a:prstGeom prst="rect">
            <a:avLst/>
          </a:prstGeom>
          <a:noFill/>
        </p:spPr>
        <p:txBody>
          <a:bodyPr wrap="none" rtlCol="0">
            <a:spAutoFit/>
          </a:bodyPr>
          <a:lstStyle/>
          <a:p>
            <a:r>
              <a:rPr lang="zh-TW" altLang="en-US" sz="1600" dirty="0">
                <a:ea typeface="ヒラギノ角ゴ Pro W3"/>
                <a:cs typeface="ヒラギノ角ゴ Pro W3"/>
              </a:rPr>
              <a:t>朝日新聞</a:t>
            </a:r>
            <a:r>
              <a:rPr lang="zh-TW" altLang="en-US" sz="1600" dirty="0" smtClean="0">
                <a:ea typeface="ヒラギノ角ゴ Pro W3"/>
                <a:cs typeface="ヒラギノ角ゴ Pro W3"/>
              </a:rPr>
              <a:t> </a:t>
            </a:r>
            <a:r>
              <a:rPr lang="en-US" altLang="zh-TW" sz="1600" dirty="0" smtClean="0">
                <a:ea typeface="ヒラギノ角ゴ Pro W3"/>
                <a:cs typeface="ヒラギノ角ゴ Pro W3"/>
              </a:rPr>
              <a:t>2002/11</a:t>
            </a:r>
            <a:r>
              <a:rPr lang="en-US" altLang="zh-TW" sz="1600" dirty="0">
                <a:ea typeface="ヒラギノ角ゴ Pro W3"/>
                <a:cs typeface="ヒラギノ角ゴ Pro W3"/>
              </a:rPr>
              <a:t>/3 (</a:t>
            </a:r>
            <a:r>
              <a:rPr lang="zh-TW" altLang="en-US" sz="1600" dirty="0">
                <a:ea typeface="ヒラギノ角ゴ Pro W3"/>
                <a:cs typeface="ヒラギノ角ゴ Pro W3"/>
              </a:rPr>
              <a:t>北海道版</a:t>
            </a:r>
            <a:r>
              <a:rPr lang="en-US" altLang="zh-TW" sz="1600" dirty="0">
                <a:ea typeface="ヒラギノ角ゴ Pro W3"/>
                <a:cs typeface="ヒラギノ角ゴ Pro W3"/>
              </a:rPr>
              <a:t>)</a:t>
            </a:r>
            <a:endParaRPr kumimoji="1" lang="ja-JP" altLang="en-US" sz="1600" dirty="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メディアの反応</a:t>
            </a:r>
            <a:endParaRPr kumimoji="1" lang="ja-JP" altLang="en-US" dirty="0"/>
          </a:p>
        </p:txBody>
      </p:sp>
      <p:sp>
        <p:nvSpPr>
          <p:cNvPr id="6" name="テキスト ボックス 5"/>
          <p:cNvSpPr txBox="1"/>
          <p:nvPr/>
        </p:nvSpPr>
        <p:spPr>
          <a:xfrm>
            <a:off x="3505200" y="5833646"/>
            <a:ext cx="2864082" cy="338554"/>
          </a:xfrm>
          <a:prstGeom prst="rect">
            <a:avLst/>
          </a:prstGeom>
          <a:noFill/>
        </p:spPr>
        <p:txBody>
          <a:bodyPr wrap="none" rtlCol="0">
            <a:spAutoFit/>
          </a:bodyPr>
          <a:lstStyle/>
          <a:p>
            <a:r>
              <a:rPr lang="ja-JP" altLang="en-US" sz="1600" dirty="0" smtClean="0">
                <a:ea typeface="ヒラギノ角ゴ Pro W3"/>
                <a:cs typeface="ヒラギノ角ゴ Pro W3"/>
              </a:rPr>
              <a:t>中日新聞 </a:t>
            </a:r>
            <a:r>
              <a:rPr lang="en-US" altLang="ja-JP" sz="1600" dirty="0" smtClean="0">
                <a:ea typeface="ヒラギノ角ゴ Pro W3"/>
                <a:cs typeface="ヒラギノ角ゴ Pro W3"/>
              </a:rPr>
              <a:t>2007/12/8 (</a:t>
            </a:r>
            <a:r>
              <a:rPr lang="ja-JP" altLang="en-US" sz="1600" dirty="0" smtClean="0">
                <a:ea typeface="ヒラギノ角ゴ Pro W3"/>
                <a:cs typeface="ヒラギノ角ゴ Pro W3"/>
              </a:rPr>
              <a:t>西濃版</a:t>
            </a:r>
            <a:r>
              <a:rPr lang="en-US" altLang="ja-JP" sz="1600" dirty="0">
                <a:ea typeface="ヒラギノ角ゴ Pro W3"/>
                <a:cs typeface="ヒラギノ角ゴ Pro W3"/>
              </a:rPr>
              <a:t>)</a:t>
            </a:r>
            <a:r>
              <a:rPr lang="ja-JP" altLang="en-US" sz="1600" dirty="0">
                <a:ea typeface="ヒラギノ角ゴ Pro W3"/>
                <a:cs typeface="ヒラギノ角ゴ Pro W3"/>
              </a:rPr>
              <a:t> </a:t>
            </a:r>
            <a:endParaRPr kumimoji="1" lang="ja-JP" altLang="en-US" sz="1600" dirty="0">
              <a:ea typeface="ヒラギノ角ゴ Pro W3"/>
              <a:cs typeface="ヒラギノ角ゴ Pro W3"/>
            </a:endParaRPr>
          </a:p>
        </p:txBody>
      </p:sp>
      <p:pic>
        <p:nvPicPr>
          <p:cNvPr id="8" name="図 7" descr="スクリーンショット（2010-11-05 15.15.36）.png"/>
          <p:cNvPicPr>
            <a:picLocks noChangeAspect="1"/>
          </p:cNvPicPr>
          <p:nvPr/>
        </p:nvPicPr>
        <p:blipFill>
          <a:blip r:embed="rId2"/>
          <a:srcRect l="23333" t="10000" r="23333" b="8667"/>
          <a:stretch>
            <a:fillRect/>
          </a:stretch>
        </p:blipFill>
        <p:spPr>
          <a:xfrm>
            <a:off x="2438400" y="1078414"/>
            <a:ext cx="4876800" cy="46482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lang="ja-JP" altLang="en-US" dirty="0"/>
          </a:p>
        </p:txBody>
      </p:sp>
      <p:sp>
        <p:nvSpPr>
          <p:cNvPr id="6" name="コンテンツ プレースホルダ 5"/>
          <p:cNvSpPr>
            <a:spLocks noGrp="1"/>
          </p:cNvSpPr>
          <p:nvPr>
            <p:ph idx="1"/>
          </p:nvPr>
        </p:nvSpPr>
        <p:spPr>
          <a:xfrm>
            <a:off x="914400" y="2954338"/>
            <a:ext cx="7239000" cy="931862"/>
          </a:xfrm>
        </p:spPr>
        <p:txBody>
          <a:bodyPr/>
          <a:lstStyle/>
          <a:p>
            <a:pPr algn="ctr"/>
            <a:r>
              <a:rPr lang="ja-JP" altLang="en-US" sz="3600" dirty="0" smtClean="0"/>
              <a:t>配線図・ネットワーク環境</a:t>
            </a:r>
            <a:endParaRPr lang="ja-JP" altLang="en-US" sz="3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配線図</a:t>
            </a:r>
            <a:r>
              <a:rPr kumimoji="1" lang="en-US" altLang="ja-JP" dirty="0" smtClean="0"/>
              <a:t> (2002 </a:t>
            </a:r>
            <a:r>
              <a:rPr kumimoji="1" lang="ja-JP" altLang="en-US" dirty="0" smtClean="0"/>
              <a:t>年度</a:t>
            </a:r>
            <a:r>
              <a:rPr kumimoji="1" lang="en-US" altLang="ja-JP" dirty="0" smtClean="0"/>
              <a:t>)</a:t>
            </a:r>
            <a:endParaRPr kumimoji="1" lang="ja-JP" altLang="en-US" dirty="0"/>
          </a:p>
        </p:txBody>
      </p:sp>
      <p:sp>
        <p:nvSpPr>
          <p:cNvPr id="3" name="コンテンツ プレースホルダ 2"/>
          <p:cNvSpPr>
            <a:spLocks noGrp="1"/>
          </p:cNvSpPr>
          <p:nvPr>
            <p:ph idx="1"/>
          </p:nvPr>
        </p:nvSpPr>
        <p:spPr>
          <a:xfrm>
            <a:off x="152400" y="685800"/>
            <a:ext cx="5867399" cy="1844480"/>
          </a:xfrm>
        </p:spPr>
        <p:txBody>
          <a:bodyPr/>
          <a:lstStyle/>
          <a:p>
            <a:pPr>
              <a:buFont typeface="Arial"/>
              <a:buChar char="•"/>
            </a:pPr>
            <a:r>
              <a:rPr kumimoji="1" lang="en-US" altLang="ja-JP" dirty="0" smtClean="0"/>
              <a:t>DVTS </a:t>
            </a:r>
            <a:r>
              <a:rPr kumimoji="1" lang="ja-JP" altLang="en-US" dirty="0" smtClean="0"/>
              <a:t>を利用</a:t>
            </a:r>
            <a:endParaRPr kumimoji="1" lang="en-US" altLang="ja-JP" dirty="0" smtClean="0"/>
          </a:p>
          <a:p>
            <a:pPr lvl="1">
              <a:buFont typeface="Arial"/>
              <a:buChar char="•"/>
            </a:pPr>
            <a:r>
              <a:rPr lang="ja-JP" altLang="en-US" dirty="0" smtClean="0"/>
              <a:t>テレビ会議システムは利用せず</a:t>
            </a:r>
            <a:endParaRPr lang="en-US" altLang="ja-JP" dirty="0" smtClean="0"/>
          </a:p>
          <a:p>
            <a:pPr>
              <a:buFont typeface="Arial"/>
              <a:buChar char="•"/>
            </a:pPr>
            <a:r>
              <a:rPr lang="ja-JP" altLang="en-US" dirty="0" smtClean="0"/>
              <a:t>ネットワークとして</a:t>
            </a:r>
            <a:r>
              <a:rPr lang="en-US" altLang="ja-JP" dirty="0" smtClean="0"/>
              <a:t> JGN </a:t>
            </a:r>
            <a:r>
              <a:rPr lang="ja-JP" altLang="en-US" dirty="0" smtClean="0"/>
              <a:t>を利用</a:t>
            </a:r>
            <a:endParaRPr lang="en-US" altLang="ja-JP" dirty="0" smtClean="0"/>
          </a:p>
          <a:p>
            <a:pPr>
              <a:buFont typeface="Arial"/>
              <a:buChar char="•"/>
            </a:pPr>
            <a:endParaRPr kumimoji="1" lang="en-US" altLang="ja-JP" dirty="0" smtClean="0"/>
          </a:p>
        </p:txBody>
      </p:sp>
      <p:grpSp>
        <p:nvGrpSpPr>
          <p:cNvPr id="6" name="図形グループ 5"/>
          <p:cNvGrpSpPr/>
          <p:nvPr/>
        </p:nvGrpSpPr>
        <p:grpSpPr>
          <a:xfrm>
            <a:off x="-228600" y="2530280"/>
            <a:ext cx="9347200" cy="3962400"/>
            <a:chOff x="0" y="685800"/>
            <a:chExt cx="9347200" cy="3962400"/>
          </a:xfrm>
        </p:grpSpPr>
        <p:pic>
          <p:nvPicPr>
            <p:cNvPr id="4" name="図 3"/>
            <p:cNvPicPr>
              <a:picLocks noChangeAspect="1"/>
            </p:cNvPicPr>
            <p:nvPr/>
          </p:nvPicPr>
          <p:blipFill>
            <a:blip r:embed="rId3"/>
            <a:stretch>
              <a:fillRect/>
            </a:stretch>
          </p:blipFill>
          <p:spPr>
            <a:xfrm>
              <a:off x="0" y="685800"/>
              <a:ext cx="4978400" cy="3733800"/>
            </a:xfrm>
            <a:prstGeom prst="rect">
              <a:avLst/>
            </a:prstGeom>
          </p:spPr>
        </p:pic>
        <p:pic>
          <p:nvPicPr>
            <p:cNvPr id="5" name="図 4"/>
            <p:cNvPicPr>
              <a:picLocks noChangeAspect="1"/>
            </p:cNvPicPr>
            <p:nvPr/>
          </p:nvPicPr>
          <p:blipFill>
            <a:blip r:embed="rId4"/>
            <a:stretch>
              <a:fillRect/>
            </a:stretch>
          </p:blipFill>
          <p:spPr>
            <a:xfrm>
              <a:off x="4267200" y="838200"/>
              <a:ext cx="5080000" cy="3810000"/>
            </a:xfrm>
            <a:prstGeom prst="rect">
              <a:avLst/>
            </a:prstGeom>
          </p:spPr>
        </p:pic>
      </p:grpSp>
      <p:pic>
        <p:nvPicPr>
          <p:cNvPr id="7" name="図 6"/>
          <p:cNvPicPr>
            <a:picLocks noChangeAspect="1"/>
          </p:cNvPicPr>
          <p:nvPr/>
        </p:nvPicPr>
        <p:blipFill>
          <a:blip r:embed="rId5"/>
          <a:stretch>
            <a:fillRect/>
          </a:stretch>
        </p:blipFill>
        <p:spPr>
          <a:xfrm>
            <a:off x="6096000" y="685800"/>
            <a:ext cx="2971800" cy="222885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配線図</a:t>
            </a:r>
            <a:r>
              <a:rPr lang="en-US" altLang="ja-JP" dirty="0" smtClean="0"/>
              <a:t> (2007</a:t>
            </a:r>
            <a:r>
              <a:rPr lang="ja-JP" altLang="en-US" dirty="0" smtClean="0"/>
              <a:t>年度</a:t>
            </a:r>
            <a:r>
              <a:rPr lang="en-US" altLang="ja-JP" dirty="0" smtClean="0"/>
              <a:t>-2010 </a:t>
            </a:r>
            <a:r>
              <a:rPr lang="ja-JP" altLang="en-US" dirty="0" smtClean="0"/>
              <a:t>年度</a:t>
            </a:r>
            <a:r>
              <a:rPr lang="en-US" altLang="ja-JP" dirty="0" smtClean="0"/>
              <a:t>)</a:t>
            </a:r>
            <a:endParaRPr kumimoji="1" lang="ja-JP" altLang="en-US" dirty="0"/>
          </a:p>
        </p:txBody>
      </p:sp>
      <p:sp>
        <p:nvSpPr>
          <p:cNvPr id="3" name="コンテンツ プレースホルダ 2"/>
          <p:cNvSpPr>
            <a:spLocks noGrp="1"/>
          </p:cNvSpPr>
          <p:nvPr>
            <p:ph idx="1"/>
          </p:nvPr>
        </p:nvSpPr>
        <p:spPr>
          <a:xfrm>
            <a:off x="0" y="1125538"/>
            <a:ext cx="4953000" cy="4967287"/>
          </a:xfrm>
        </p:spPr>
        <p:txBody>
          <a:bodyPr/>
          <a:lstStyle/>
          <a:p>
            <a:pPr>
              <a:buFont typeface="Arial"/>
              <a:buChar char="•"/>
            </a:pPr>
            <a:r>
              <a:rPr kumimoji="1" lang="ja-JP" altLang="en-US" dirty="0" smtClean="0"/>
              <a:t>テレビ会議システム</a:t>
            </a:r>
            <a:r>
              <a:rPr lang="ja-JP" altLang="en-US" dirty="0" smtClean="0"/>
              <a:t>の利用</a:t>
            </a:r>
            <a:r>
              <a:rPr lang="en-US" altLang="ja-JP" dirty="0" smtClean="0"/>
              <a:t>(2004- )</a:t>
            </a:r>
          </a:p>
          <a:p>
            <a:pPr lvl="1">
              <a:buFont typeface="Arial"/>
              <a:buChar char="•"/>
            </a:pPr>
            <a:r>
              <a:rPr kumimoji="1" lang="en-US" altLang="ja-JP" dirty="0" smtClean="0"/>
              <a:t>SINET </a:t>
            </a:r>
            <a:r>
              <a:rPr kumimoji="1" lang="ja-JP" altLang="en-US" dirty="0" smtClean="0"/>
              <a:t>を利用するため</a:t>
            </a:r>
            <a:endParaRPr kumimoji="1" lang="en-US" altLang="ja-JP" dirty="0" smtClean="0"/>
          </a:p>
          <a:p>
            <a:pPr lvl="2">
              <a:buFont typeface="Arial"/>
              <a:buChar char="•"/>
            </a:pPr>
            <a:r>
              <a:rPr lang="ja-JP" altLang="en-US" dirty="0" smtClean="0"/>
              <a:t>コストを最小限に押さえる</a:t>
            </a:r>
            <a:endParaRPr lang="en-US" altLang="ja-JP" dirty="0" smtClean="0"/>
          </a:p>
          <a:p>
            <a:pPr>
              <a:buFont typeface="Arial"/>
              <a:buChar char="•"/>
            </a:pPr>
            <a:r>
              <a:rPr lang="ja-JP" altLang="en-US" dirty="0" smtClean="0"/>
              <a:t>収録方法</a:t>
            </a:r>
            <a:endParaRPr lang="en-US" altLang="ja-JP" dirty="0" smtClean="0"/>
          </a:p>
          <a:p>
            <a:pPr lvl="1">
              <a:buFont typeface="Arial"/>
              <a:buChar char="•"/>
            </a:pPr>
            <a:r>
              <a:rPr kumimoji="1" lang="ja-JP" altLang="en-US" dirty="0" smtClean="0"/>
              <a:t>理学所有の</a:t>
            </a:r>
            <a:r>
              <a:rPr lang="en-US" altLang="ja-JP" dirty="0" smtClean="0"/>
              <a:t>HDD</a:t>
            </a:r>
            <a:r>
              <a:rPr lang="ja-JP" altLang="en-US" dirty="0" smtClean="0"/>
              <a:t>レコーダーを使用</a:t>
            </a:r>
            <a:endParaRPr lang="en-US" altLang="ja-JP" dirty="0" smtClean="0"/>
          </a:p>
          <a:p>
            <a:pPr lvl="2">
              <a:buFont typeface="Arial"/>
              <a:buChar char="•"/>
            </a:pPr>
            <a:r>
              <a:rPr lang="ja-JP" altLang="en-US" dirty="0" smtClean="0"/>
              <a:t>アップロード時にデータの吸い出し，コンバートが必要</a:t>
            </a:r>
            <a:endParaRPr lang="en-US" altLang="ja-JP" dirty="0"/>
          </a:p>
          <a:p>
            <a:pPr lvl="3">
              <a:buFont typeface="Arial"/>
              <a:buChar char="•"/>
            </a:pPr>
            <a:r>
              <a:rPr lang="ja-JP" altLang="en-US" dirty="0" smtClean="0">
                <a:solidFill>
                  <a:srgbClr val="FF0000"/>
                </a:solidFill>
              </a:rPr>
              <a:t>手間がかかる</a:t>
            </a:r>
            <a:endParaRPr lang="en-US" altLang="ja-JP" dirty="0" smtClean="0">
              <a:solidFill>
                <a:srgbClr val="FF0000"/>
              </a:solidFill>
            </a:endParaRPr>
          </a:p>
        </p:txBody>
      </p:sp>
      <p:pic>
        <p:nvPicPr>
          <p:cNvPr id="4" name="図 3"/>
          <p:cNvPicPr>
            <a:picLocks noChangeAspect="1"/>
          </p:cNvPicPr>
          <p:nvPr/>
        </p:nvPicPr>
        <p:blipFill>
          <a:blip r:embed="rId3"/>
          <a:stretch>
            <a:fillRect/>
          </a:stretch>
        </p:blipFill>
        <p:spPr>
          <a:xfrm>
            <a:off x="4838700" y="838200"/>
            <a:ext cx="4229100" cy="5638800"/>
          </a:xfrm>
          <a:prstGeom prst="rect">
            <a:avLst/>
          </a:prstGeom>
        </p:spPr>
      </p:pic>
      <p:sp>
        <p:nvSpPr>
          <p:cNvPr id="5" name="正方形/長方形 4"/>
          <p:cNvSpPr/>
          <p:nvPr/>
        </p:nvSpPr>
        <p:spPr bwMode="auto">
          <a:xfrm>
            <a:off x="6553200" y="3329710"/>
            <a:ext cx="1828800" cy="53340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配線図</a:t>
            </a:r>
            <a:r>
              <a:rPr lang="en-US" altLang="ja-JP" dirty="0" smtClean="0"/>
              <a:t> (2011 </a:t>
            </a:r>
            <a:r>
              <a:rPr lang="ja-JP" altLang="en-US" dirty="0" smtClean="0"/>
              <a:t>年度</a:t>
            </a:r>
            <a:r>
              <a:rPr lang="en-US" altLang="ja-JP" dirty="0" smtClean="0"/>
              <a:t>-)</a:t>
            </a:r>
            <a:endParaRPr kumimoji="1" lang="ja-JP" altLang="en-US" dirty="0"/>
          </a:p>
        </p:txBody>
      </p:sp>
      <p:pic>
        <p:nvPicPr>
          <p:cNvPr id="48130" name="Picture 2"/>
          <p:cNvPicPr>
            <a:picLocks noChangeAspect="1" noChangeArrowheads="1"/>
          </p:cNvPicPr>
          <p:nvPr/>
        </p:nvPicPr>
        <p:blipFill>
          <a:blip r:embed="rId3"/>
          <a:srcRect/>
          <a:stretch>
            <a:fillRect/>
          </a:stretch>
        </p:blipFill>
        <p:spPr bwMode="auto">
          <a:xfrm>
            <a:off x="3757224" y="838200"/>
            <a:ext cx="5376533" cy="4876800"/>
          </a:xfrm>
          <a:prstGeom prst="rect">
            <a:avLst/>
          </a:prstGeom>
          <a:noFill/>
          <a:ln w="9525">
            <a:noFill/>
            <a:miter lim="800000"/>
            <a:headEnd/>
            <a:tailEnd/>
          </a:ln>
          <a:effectLst/>
        </p:spPr>
      </p:pic>
      <p:sp>
        <p:nvSpPr>
          <p:cNvPr id="6" name="コンテンツ プレースホルダ 2"/>
          <p:cNvSpPr>
            <a:spLocks noGrp="1"/>
          </p:cNvSpPr>
          <p:nvPr>
            <p:ph idx="1"/>
          </p:nvPr>
        </p:nvSpPr>
        <p:spPr>
          <a:xfrm>
            <a:off x="0" y="1125538"/>
            <a:ext cx="3733800" cy="4967287"/>
          </a:xfrm>
        </p:spPr>
        <p:txBody>
          <a:bodyPr/>
          <a:lstStyle/>
          <a:p>
            <a:pPr>
              <a:buFont typeface="Arial"/>
              <a:buChar char="•"/>
            </a:pPr>
            <a:r>
              <a:rPr lang="ja-JP" altLang="en-US" dirty="0" smtClean="0"/>
              <a:t>セミナー収録の延長</a:t>
            </a:r>
            <a:endParaRPr kumimoji="1" lang="en-US" altLang="ja-JP" dirty="0" smtClean="0"/>
          </a:p>
          <a:p>
            <a:pPr lvl="1">
              <a:buFont typeface="Arial"/>
              <a:buChar char="•"/>
            </a:pPr>
            <a:r>
              <a:rPr lang="ja-JP" altLang="en-US" dirty="0" smtClean="0"/>
              <a:t>コスモスタジオ備えつき機材</a:t>
            </a:r>
            <a:r>
              <a:rPr lang="en-US" altLang="ja-JP" dirty="0" smtClean="0"/>
              <a:t> + </a:t>
            </a:r>
            <a:r>
              <a:rPr lang="ja-JP" altLang="en-US" dirty="0" smtClean="0"/>
              <a:t>移動用機材で実現</a:t>
            </a:r>
            <a:endParaRPr lang="en-US" altLang="ja-JP" dirty="0" smtClean="0"/>
          </a:p>
          <a:p>
            <a:pPr lvl="2">
              <a:buFont typeface="Arial"/>
              <a:buChar char="•"/>
            </a:pPr>
            <a:r>
              <a:rPr lang="en-US" altLang="ja-JP" dirty="0" err="1" smtClean="0"/>
              <a:t>mosir</a:t>
            </a:r>
            <a:r>
              <a:rPr lang="en-US" altLang="ja-JP" dirty="0" smtClean="0"/>
              <a:t>/CPS </a:t>
            </a:r>
            <a:r>
              <a:rPr lang="ja-JP" altLang="en-US" dirty="0" smtClean="0"/>
              <a:t>機材</a:t>
            </a:r>
            <a:r>
              <a:rPr lang="en-US" altLang="ja-JP" dirty="0" smtClean="0"/>
              <a:t> [</a:t>
            </a:r>
            <a:r>
              <a:rPr lang="ja-JP" altLang="en-US" dirty="0" smtClean="0"/>
              <a:t>杉山</a:t>
            </a:r>
            <a:r>
              <a:rPr lang="en-US" altLang="ja-JP" dirty="0" smtClean="0"/>
              <a:t> </a:t>
            </a:r>
            <a:r>
              <a:rPr lang="ja-JP" altLang="en-US" dirty="0" smtClean="0"/>
              <a:t>他</a:t>
            </a:r>
            <a:r>
              <a:rPr lang="en-US" altLang="ja-JP" dirty="0" smtClean="0"/>
              <a:t>, </a:t>
            </a:r>
            <a:r>
              <a:rPr lang="ja-JP" altLang="en-US" dirty="0" smtClean="0"/>
              <a:t>遊星人</a:t>
            </a:r>
            <a:r>
              <a:rPr lang="en-US" altLang="ja-JP" dirty="0" smtClean="0"/>
              <a:t>,2012]</a:t>
            </a:r>
          </a:p>
          <a:p>
            <a:pPr>
              <a:buFont typeface="Arial"/>
              <a:buChar char="•"/>
            </a:pPr>
            <a:r>
              <a:rPr lang="ja-JP" altLang="en-US" dirty="0" smtClean="0"/>
              <a:t>収録方法</a:t>
            </a:r>
            <a:endParaRPr lang="en-US" altLang="ja-JP" dirty="0" smtClean="0"/>
          </a:p>
          <a:p>
            <a:pPr lvl="1">
              <a:buFont typeface="Arial"/>
              <a:buChar char="•"/>
            </a:pPr>
            <a:r>
              <a:rPr lang="ja-JP" altLang="en-US" dirty="0" smtClean="0"/>
              <a:t>セミナー撮影と同様</a:t>
            </a:r>
            <a:r>
              <a:rPr lang="en-US" altLang="ja-JP" dirty="0" smtClean="0"/>
              <a:t> Mac </a:t>
            </a:r>
            <a:r>
              <a:rPr lang="ja-JP" altLang="en-US" dirty="0" smtClean="0"/>
              <a:t>の</a:t>
            </a:r>
            <a:r>
              <a:rPr lang="en-US" altLang="ja-JP" dirty="0" smtClean="0"/>
              <a:t> QuickTime </a:t>
            </a:r>
            <a:r>
              <a:rPr lang="ja-JP" altLang="en-US" dirty="0" smtClean="0"/>
              <a:t>を使用</a:t>
            </a:r>
            <a:r>
              <a:rPr lang="en-US" altLang="ja-JP" dirty="0" smtClean="0"/>
              <a:t> [</a:t>
            </a:r>
            <a:r>
              <a:rPr lang="ja-JP" altLang="en-US" dirty="0" smtClean="0"/>
              <a:t>杉山</a:t>
            </a:r>
            <a:r>
              <a:rPr lang="en-US" altLang="ja-JP" dirty="0" smtClean="0"/>
              <a:t> </a:t>
            </a:r>
            <a:r>
              <a:rPr lang="ja-JP" altLang="en-US" dirty="0" smtClean="0"/>
              <a:t>他</a:t>
            </a:r>
            <a:r>
              <a:rPr lang="en-US" altLang="ja-JP" dirty="0" smtClean="0"/>
              <a:t>, 2012]</a:t>
            </a:r>
          </a:p>
          <a:p>
            <a:pPr lvl="1">
              <a:buNone/>
            </a:pPr>
            <a:r>
              <a:rPr lang="ja-JP" altLang="en-US" dirty="0" smtClean="0">
                <a:solidFill>
                  <a:srgbClr val="FF0000"/>
                </a:solidFill>
              </a:rPr>
              <a:t>簡単にアップロード可能</a:t>
            </a:r>
            <a:endParaRPr lang="en-US" altLang="ja-JP" dirty="0" smtClean="0">
              <a:solidFill>
                <a:srgbClr val="FF0000"/>
              </a:solidFill>
            </a:endParaRPr>
          </a:p>
        </p:txBody>
      </p:sp>
      <p:sp>
        <p:nvSpPr>
          <p:cNvPr id="5" name="正方形/長方形 4"/>
          <p:cNvSpPr/>
          <p:nvPr/>
        </p:nvSpPr>
        <p:spPr bwMode="auto">
          <a:xfrm>
            <a:off x="4419600" y="4167910"/>
            <a:ext cx="990600" cy="45720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a:stCxn id="8" idx="2"/>
            <a:endCxn id="9" idx="0"/>
          </p:cNvCxnSpPr>
          <p:nvPr/>
        </p:nvCxnSpPr>
        <p:spPr>
          <a:xfrm rot="16200000" flipH="1">
            <a:off x="6039054" y="3231958"/>
            <a:ext cx="1872208" cy="3600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線コネクタ 13"/>
          <p:cNvCxnSpPr>
            <a:stCxn id="7" idx="3"/>
            <a:endCxn id="8" idx="1"/>
          </p:cNvCxnSpPr>
          <p:nvPr/>
        </p:nvCxnSpPr>
        <p:spPr>
          <a:xfrm flipV="1">
            <a:off x="4724400" y="1773796"/>
            <a:ext cx="396552" cy="30603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直線コネクタ 10"/>
          <p:cNvCxnSpPr>
            <a:stCxn id="5" idx="2"/>
            <a:endCxn id="7" idx="0"/>
          </p:cNvCxnSpPr>
          <p:nvPr/>
        </p:nvCxnSpPr>
        <p:spPr>
          <a:xfrm rot="16200000" flipH="1">
            <a:off x="1295400" y="3115072"/>
            <a:ext cx="2088232" cy="19776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smtClean="0"/>
              <a:t>ネットワーク</a:t>
            </a:r>
            <a:r>
              <a:rPr lang="ja-JP" altLang="en-US" dirty="0" smtClean="0"/>
              <a:t>経路</a:t>
            </a:r>
            <a:r>
              <a:rPr kumimoji="1" lang="en-US" altLang="ja-JP" dirty="0" smtClean="0"/>
              <a:t> (2004</a:t>
            </a:r>
            <a:r>
              <a:rPr kumimoji="1" lang="ja-JP" altLang="en-US" dirty="0" smtClean="0"/>
              <a:t>年度</a:t>
            </a:r>
            <a:r>
              <a:rPr kumimoji="1" lang="en-US" altLang="ja-JP" dirty="0" smtClean="0"/>
              <a:t>-)</a:t>
            </a:r>
            <a:endParaRPr kumimoji="1" lang="ja-JP" altLang="en-US" dirty="0"/>
          </a:p>
        </p:txBody>
      </p:sp>
      <p:sp>
        <p:nvSpPr>
          <p:cNvPr id="6" name="コンテンツ プレースホルダ 5"/>
          <p:cNvSpPr>
            <a:spLocks noGrp="1"/>
          </p:cNvSpPr>
          <p:nvPr>
            <p:ph idx="1"/>
          </p:nvPr>
        </p:nvSpPr>
        <p:spPr>
          <a:xfrm>
            <a:off x="1592560" y="2817912"/>
            <a:ext cx="1296144" cy="648072"/>
          </a:xfrm>
        </p:spPr>
        <p:txBody>
          <a:bodyPr/>
          <a:lstStyle/>
          <a:p>
            <a:pPr>
              <a:buNone/>
            </a:pPr>
            <a:r>
              <a:rPr kumimoji="1" lang="en-US" altLang="ja-JP" dirty="0" smtClean="0"/>
              <a:t>SINET</a:t>
            </a:r>
            <a:endParaRPr kumimoji="1" lang="ja-JP" altLang="en-US" dirty="0"/>
          </a:p>
        </p:txBody>
      </p:sp>
      <p:sp>
        <p:nvSpPr>
          <p:cNvPr id="5" name="角丸四角形 4"/>
          <p:cNvSpPr/>
          <p:nvPr/>
        </p:nvSpPr>
        <p:spPr>
          <a:xfrm>
            <a:off x="512440" y="1305744"/>
            <a:ext cx="3456384" cy="864096"/>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ea typeface="ヒラギノ角ゴ Pro W3"/>
                <a:cs typeface="ヒラギノ角ゴ Pro W3"/>
              </a:rPr>
              <a:t>北海道大学理学院</a:t>
            </a:r>
            <a:endParaRPr kumimoji="1" lang="ja-JP" altLang="en-US" sz="2800" dirty="0">
              <a:solidFill>
                <a:schemeClr val="tx1"/>
              </a:solidFill>
              <a:ea typeface="ヒラギノ角ゴ Pro W3"/>
              <a:cs typeface="ヒラギノ角ゴ Pro W3"/>
            </a:endParaRPr>
          </a:p>
        </p:txBody>
      </p:sp>
      <p:sp>
        <p:nvSpPr>
          <p:cNvPr id="7" name="角丸四角形 6"/>
          <p:cNvSpPr/>
          <p:nvPr/>
        </p:nvSpPr>
        <p:spPr>
          <a:xfrm>
            <a:off x="152400" y="4258072"/>
            <a:ext cx="4572000" cy="1152128"/>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latin typeface="ヒラギノ角ゴ Pro W3"/>
                <a:ea typeface="ヒラギノ角ゴ Pro W3"/>
                <a:cs typeface="ヒラギノ角ゴ Pro W3"/>
              </a:rPr>
              <a:t>岐阜大学</a:t>
            </a:r>
            <a:endParaRPr lang="en-US" altLang="ja-JP" sz="2800" dirty="0" smtClean="0">
              <a:solidFill>
                <a:schemeClr val="tx1"/>
              </a:solidFill>
              <a:latin typeface="ヒラギノ角ゴ Pro W3"/>
              <a:ea typeface="ヒラギノ角ゴ Pro W3"/>
              <a:cs typeface="ヒラギノ角ゴ Pro W3"/>
            </a:endParaRPr>
          </a:p>
          <a:p>
            <a:pPr algn="ctr"/>
            <a:r>
              <a:rPr lang="ja-JP" altLang="en-US" sz="2800" dirty="0" smtClean="0">
                <a:solidFill>
                  <a:schemeClr val="tx1"/>
                </a:solidFill>
                <a:latin typeface="ヒラギノ角ゴ Pro W3"/>
                <a:ea typeface="ヒラギノ角ゴ Pro W3"/>
                <a:cs typeface="ヒラギノ角ゴ Pro W3"/>
              </a:rPr>
              <a:t>総合情報メディアセンター</a:t>
            </a:r>
            <a:endParaRPr kumimoji="1" lang="ja-JP" altLang="en-US" sz="2800" dirty="0">
              <a:solidFill>
                <a:schemeClr val="tx1"/>
              </a:solidFill>
              <a:latin typeface="ヒラギノ角ゴ Pro W3"/>
              <a:ea typeface="ヒラギノ角ゴ Pro W3"/>
              <a:cs typeface="ヒラギノ角ゴ Pro W3"/>
            </a:endParaRPr>
          </a:p>
        </p:txBody>
      </p:sp>
      <p:sp>
        <p:nvSpPr>
          <p:cNvPr id="8" name="角丸四角形 7"/>
          <p:cNvSpPr/>
          <p:nvPr/>
        </p:nvSpPr>
        <p:spPr>
          <a:xfrm>
            <a:off x="5120952" y="1233736"/>
            <a:ext cx="3672408" cy="1080120"/>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ea typeface="ヒラギノ角ゴ Pro W3"/>
                <a:cs typeface="ヒラギノ角ゴ Pro W3"/>
              </a:rPr>
              <a:t>岐阜県教育委員会</a:t>
            </a:r>
            <a:endParaRPr lang="en-US" altLang="ja-JP" sz="2800" dirty="0" smtClean="0">
              <a:solidFill>
                <a:schemeClr val="tx1"/>
              </a:solidFill>
              <a:ea typeface="ヒラギノ角ゴ Pro W3"/>
              <a:cs typeface="ヒラギノ角ゴ Pro W3"/>
            </a:endParaRPr>
          </a:p>
          <a:p>
            <a:pPr algn="ctr"/>
            <a:r>
              <a:rPr kumimoji="1" lang="ja-JP" altLang="en-US" sz="2800" dirty="0" smtClean="0">
                <a:solidFill>
                  <a:schemeClr val="tx1"/>
                </a:solidFill>
                <a:ea typeface="ヒラギノ角ゴ Pro W3"/>
                <a:cs typeface="ヒラギノ角ゴ Pro W3"/>
              </a:rPr>
              <a:t>総合教育センター</a:t>
            </a:r>
            <a:endParaRPr kumimoji="1" lang="ja-JP" altLang="en-US" sz="2800" dirty="0">
              <a:solidFill>
                <a:schemeClr val="tx1"/>
              </a:solidFill>
              <a:ea typeface="ヒラギノ角ゴ Pro W3"/>
              <a:cs typeface="ヒラギノ角ゴ Pro W3"/>
            </a:endParaRPr>
          </a:p>
        </p:txBody>
      </p:sp>
      <p:sp>
        <p:nvSpPr>
          <p:cNvPr id="9" name="角丸四角形 8"/>
          <p:cNvSpPr/>
          <p:nvPr/>
        </p:nvSpPr>
        <p:spPr>
          <a:xfrm>
            <a:off x="5480992" y="4186064"/>
            <a:ext cx="3024336" cy="1215752"/>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ea typeface="ヒラギノ角ゴ Pro W3"/>
                <a:cs typeface="ヒラギノ角ゴ Pro W3"/>
              </a:rPr>
              <a:t>岐阜県立</a:t>
            </a:r>
            <a:endParaRPr lang="en-US" altLang="ja-JP" sz="2800" dirty="0" smtClean="0">
              <a:solidFill>
                <a:schemeClr val="tx1"/>
              </a:solidFill>
              <a:ea typeface="ヒラギノ角ゴ Pro W3"/>
              <a:cs typeface="ヒラギノ角ゴ Pro W3"/>
            </a:endParaRPr>
          </a:p>
          <a:p>
            <a:pPr algn="ctr"/>
            <a:r>
              <a:rPr lang="ja-JP" altLang="en-US" sz="2800" dirty="0" smtClean="0">
                <a:solidFill>
                  <a:schemeClr val="tx1"/>
                </a:solidFill>
                <a:ea typeface="ヒラギノ角ゴ Pro W3"/>
                <a:cs typeface="ヒラギノ角ゴ Pro W3"/>
              </a:rPr>
              <a:t>大垣東高校</a:t>
            </a:r>
            <a:endParaRPr kumimoji="1" lang="ja-JP" altLang="en-US" sz="2800" dirty="0">
              <a:solidFill>
                <a:schemeClr val="tx1"/>
              </a:solidFill>
              <a:ea typeface="ヒラギノ角ゴ Pro W3"/>
              <a:cs typeface="ヒラギノ角ゴ Pro W3"/>
            </a:endParaRPr>
          </a:p>
        </p:txBody>
      </p:sp>
      <p:sp>
        <p:nvSpPr>
          <p:cNvPr id="33" name="コンテンツ プレースホルダ 5"/>
          <p:cNvSpPr txBox="1">
            <a:spLocks/>
          </p:cNvSpPr>
          <p:nvPr/>
        </p:nvSpPr>
        <p:spPr>
          <a:xfrm>
            <a:off x="3581400" y="2667000"/>
            <a:ext cx="5410200" cy="12192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800" dirty="0" smtClean="0">
                <a:ea typeface="ヒラギノ角ゴ Pro W3"/>
                <a:cs typeface="ヒラギノ角ゴ Pro W3"/>
              </a:rPr>
              <a:t>学校間</a:t>
            </a:r>
            <a:r>
              <a:rPr kumimoji="1" lang="ja-JP" altLang="en-US" sz="2800" u="none" strike="noStrike" kern="1200" cap="none" spc="0" normalizeH="0" baseline="0" noProof="0" dirty="0" smtClean="0">
                <a:ln>
                  <a:noFill/>
                </a:ln>
                <a:solidFill>
                  <a:schemeClr val="tx1"/>
                </a:solidFill>
                <a:effectLst/>
                <a:uLnTx/>
                <a:uFillTx/>
                <a:ea typeface="ヒラギノ角ゴ Pro W3"/>
                <a:cs typeface="ヒラギノ角ゴ Pro W3"/>
              </a:rPr>
              <a:t>ネットワーク</a:t>
            </a:r>
            <a:endParaRPr kumimoji="1" lang="en-US" altLang="ja-JP" sz="2800" u="none" strike="noStrike" kern="1200" cap="none" spc="0" normalizeH="0" baseline="0" noProof="0" dirty="0" smtClean="0">
              <a:ln>
                <a:noFill/>
              </a:ln>
              <a:solidFill>
                <a:schemeClr val="tx1"/>
              </a:solidFill>
              <a:effectLst/>
              <a:uLnTx/>
              <a:uFillTx/>
              <a:ea typeface="ヒラギノ角ゴ Pro W3"/>
              <a:cs typeface="ヒラギノ角ゴ Pro W3"/>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altLang="ja-JP" sz="2800" dirty="0" smtClean="0">
                <a:ea typeface="ヒラギノ角ゴ Pro W3"/>
                <a:cs typeface="ヒラギノ角ゴ Pro W3"/>
              </a:rPr>
              <a:t>(</a:t>
            </a:r>
            <a:r>
              <a:rPr lang="ja-JP" altLang="en-US" sz="2800" dirty="0" smtClean="0">
                <a:ea typeface="ヒラギノ角ゴ Pro W3"/>
                <a:cs typeface="ヒラギノ角ゴ Pro W3"/>
              </a:rPr>
              <a:t>岐阜情報スーパーハイウェイ</a:t>
            </a:r>
            <a:r>
              <a:rPr lang="en-US" altLang="ja-JP" sz="2800" dirty="0" smtClean="0">
                <a:ea typeface="ヒラギノ角ゴ Pro W3"/>
                <a:cs typeface="ヒラギノ角ゴ Pro W3"/>
              </a:rPr>
              <a:t>)</a:t>
            </a:r>
            <a:endParaRPr kumimoji="1" lang="ja-JP" altLang="en-US" sz="2800" u="none" strike="noStrike" kern="1200" cap="none" spc="0" normalizeH="0" baseline="0" noProof="0" dirty="0">
              <a:ln>
                <a:noFill/>
              </a:ln>
              <a:solidFill>
                <a:schemeClr val="tx1"/>
              </a:solidFill>
              <a:effectLst/>
              <a:uLnTx/>
              <a:uFillTx/>
              <a:ea typeface="ヒラギノ角ゴ Pro W3"/>
              <a:cs typeface="ヒラギノ角ゴ Pro W3"/>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遠隔授業のために</a:t>
            </a:r>
            <a:endParaRPr kumimoji="1" lang="ja-JP" altLang="en-US" dirty="0"/>
          </a:p>
        </p:txBody>
      </p:sp>
      <p:sp>
        <p:nvSpPr>
          <p:cNvPr id="3" name="コンテンツ プレースホルダ 2"/>
          <p:cNvSpPr>
            <a:spLocks noGrp="1"/>
          </p:cNvSpPr>
          <p:nvPr>
            <p:ph idx="1"/>
          </p:nvPr>
        </p:nvSpPr>
        <p:spPr>
          <a:xfrm>
            <a:off x="152400" y="990600"/>
            <a:ext cx="8229600" cy="5257800"/>
          </a:xfrm>
        </p:spPr>
        <p:txBody>
          <a:bodyPr>
            <a:normAutofit/>
          </a:bodyPr>
          <a:lstStyle/>
          <a:p>
            <a:pPr>
              <a:buFont typeface="Arial"/>
              <a:buChar char="•"/>
            </a:pPr>
            <a:r>
              <a:rPr lang="ja-JP" altLang="en-US" dirty="0" smtClean="0"/>
              <a:t>ネットワークとテレビ会議システム</a:t>
            </a:r>
            <a:endParaRPr kumimoji="1" lang="en-US" altLang="ja-JP" dirty="0" smtClean="0"/>
          </a:p>
          <a:p>
            <a:pPr lvl="1">
              <a:buFont typeface="Arial"/>
              <a:buChar char="•"/>
            </a:pPr>
            <a:r>
              <a:rPr lang="ja-JP" altLang="en-US" dirty="0" smtClean="0"/>
              <a:t>整備に必要なコストを最小限に抑えるために </a:t>
            </a:r>
            <a:r>
              <a:rPr lang="en-US" altLang="ja-JP" dirty="0" smtClean="0">
                <a:solidFill>
                  <a:srgbClr val="FF0000"/>
                </a:solidFill>
              </a:rPr>
              <a:t>SINET</a:t>
            </a:r>
            <a:r>
              <a:rPr lang="en-US" altLang="ja-JP" dirty="0" smtClean="0"/>
              <a:t> </a:t>
            </a:r>
            <a:r>
              <a:rPr lang="ja-JP" altLang="en-US" dirty="0" smtClean="0"/>
              <a:t>を使用</a:t>
            </a:r>
            <a:endParaRPr lang="en-US" altLang="ja-JP" dirty="0" smtClean="0"/>
          </a:p>
          <a:p>
            <a:pPr lvl="1">
              <a:buFont typeface="Arial"/>
              <a:buChar char="•"/>
            </a:pPr>
            <a:r>
              <a:rPr lang="en-US" altLang="ja-JP" dirty="0" smtClean="0"/>
              <a:t>SINET </a:t>
            </a:r>
            <a:r>
              <a:rPr lang="ja-JP" altLang="en-US" dirty="0" smtClean="0"/>
              <a:t>で確保される帯域にあわせて</a:t>
            </a:r>
            <a:r>
              <a:rPr lang="ja-JP" altLang="en-US" dirty="0" smtClean="0">
                <a:solidFill>
                  <a:srgbClr val="FF0000"/>
                </a:solidFill>
              </a:rPr>
              <a:t>市販のテレビ会議システム</a:t>
            </a:r>
            <a:r>
              <a:rPr lang="ja-JP" altLang="en-US" dirty="0" smtClean="0"/>
              <a:t>を使用</a:t>
            </a:r>
            <a:endParaRPr kumimoji="1" lang="en-US" altLang="ja-JP" dirty="0" smtClean="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lang="ja-JP" altLang="en-US" dirty="0"/>
          </a:p>
        </p:txBody>
      </p:sp>
      <p:sp>
        <p:nvSpPr>
          <p:cNvPr id="6" name="コンテンツ プレースホルダ 5"/>
          <p:cNvSpPr>
            <a:spLocks noGrp="1"/>
          </p:cNvSpPr>
          <p:nvPr>
            <p:ph idx="1"/>
          </p:nvPr>
        </p:nvSpPr>
        <p:spPr>
          <a:xfrm>
            <a:off x="2667000" y="2954338"/>
            <a:ext cx="3810000" cy="931862"/>
          </a:xfrm>
        </p:spPr>
        <p:txBody>
          <a:bodyPr/>
          <a:lstStyle/>
          <a:p>
            <a:r>
              <a:rPr lang="ja-JP" altLang="en-US" sz="3600" dirty="0" smtClean="0"/>
              <a:t>遠隔授業の流れ</a:t>
            </a:r>
            <a:endParaRPr lang="ja-JP" altLang="en-US" sz="3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Outline</a:t>
            </a:r>
            <a:endParaRPr lang="ja-JP" altLang="en-US" dirty="0"/>
          </a:p>
        </p:txBody>
      </p:sp>
      <p:sp>
        <p:nvSpPr>
          <p:cNvPr id="3" name="コンテンツ プレースホルダ 2"/>
          <p:cNvSpPr>
            <a:spLocks noGrp="1"/>
          </p:cNvSpPr>
          <p:nvPr>
            <p:ph idx="1"/>
          </p:nvPr>
        </p:nvSpPr>
        <p:spPr>
          <a:xfrm>
            <a:off x="407988" y="1049338"/>
            <a:ext cx="6221412" cy="2379662"/>
          </a:xfrm>
        </p:spPr>
        <p:txBody>
          <a:bodyPr/>
          <a:lstStyle/>
          <a:p>
            <a:pPr marL="514350" indent="-514350">
              <a:buFont typeface="+mj-lt"/>
              <a:buAutoNum type="arabicPeriod"/>
            </a:pPr>
            <a:r>
              <a:rPr lang="ja-JP" altLang="en-US" dirty="0" smtClean="0"/>
              <a:t>遠隔授業について</a:t>
            </a:r>
            <a:endParaRPr lang="en-US" altLang="ja-JP" dirty="0" smtClean="0"/>
          </a:p>
          <a:p>
            <a:pPr marL="514350" indent="-514350">
              <a:buFont typeface="+mj-lt"/>
              <a:buAutoNum type="arabicPeriod"/>
            </a:pPr>
            <a:r>
              <a:rPr lang="ja-JP" altLang="en-US" dirty="0" smtClean="0"/>
              <a:t>配線図</a:t>
            </a:r>
            <a:r>
              <a:rPr lang="en-US" altLang="ja-JP" dirty="0" smtClean="0"/>
              <a:t>, </a:t>
            </a:r>
            <a:r>
              <a:rPr lang="ja-JP" altLang="en-US" dirty="0" smtClean="0"/>
              <a:t>ネットワーク環境</a:t>
            </a:r>
            <a:endParaRPr lang="en-US" altLang="ja-JP" dirty="0" smtClean="0"/>
          </a:p>
          <a:p>
            <a:pPr marL="514350" indent="-514350">
              <a:buFont typeface="+mj-lt"/>
              <a:buAutoNum type="arabicPeriod"/>
            </a:pPr>
            <a:r>
              <a:rPr lang="ja-JP" altLang="en-US" dirty="0" smtClean="0"/>
              <a:t>遠隔授業</a:t>
            </a:r>
            <a:r>
              <a:rPr lang="ja-JP" altLang="en-US" dirty="0" smtClean="0"/>
              <a:t>の</a:t>
            </a:r>
            <a:r>
              <a:rPr lang="ja-JP" altLang="en-US" dirty="0" smtClean="0"/>
              <a:t>準備・当日の流れ</a:t>
            </a:r>
            <a:endParaRPr lang="ja-JP"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授業が行われるまで</a:t>
            </a:r>
            <a:r>
              <a:rPr lang="en-US" altLang="ja-JP" dirty="0" smtClean="0"/>
              <a:t> (2013</a:t>
            </a:r>
            <a:r>
              <a:rPr lang="ja-JP" altLang="en-US" dirty="0" smtClean="0"/>
              <a:t>年度</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5154612" cy="4967287"/>
          </a:xfrm>
        </p:spPr>
        <p:txBody>
          <a:bodyPr/>
          <a:lstStyle/>
          <a:p>
            <a:pPr>
              <a:buFont typeface="Arial"/>
              <a:buChar char="•"/>
            </a:pPr>
            <a:r>
              <a:rPr lang="en-US" altLang="ja-JP" dirty="0" smtClean="0"/>
              <a:t>10/04(</a:t>
            </a:r>
            <a:r>
              <a:rPr lang="ja-JP" altLang="en-US" dirty="0" smtClean="0"/>
              <a:t>金</a:t>
            </a:r>
            <a:r>
              <a:rPr lang="en-US" altLang="ja-JP" dirty="0" smtClean="0"/>
              <a:t>)</a:t>
            </a:r>
          </a:p>
          <a:p>
            <a:pPr lvl="1">
              <a:buFont typeface="Arial"/>
              <a:buChar char="•"/>
            </a:pPr>
            <a:r>
              <a:rPr lang="ja-JP" altLang="en-US" dirty="0" smtClean="0"/>
              <a:t>各係</a:t>
            </a:r>
            <a:r>
              <a:rPr lang="ja-JP" altLang="en-US" dirty="0"/>
              <a:t>の決定</a:t>
            </a:r>
            <a:endParaRPr lang="en-US" altLang="ja-JP" dirty="0"/>
          </a:p>
          <a:p>
            <a:pPr>
              <a:buFont typeface="Arial"/>
              <a:buChar char="•"/>
            </a:pPr>
            <a:r>
              <a:rPr lang="en-US" altLang="ja-JP" dirty="0" smtClean="0"/>
              <a:t>10/18(</a:t>
            </a:r>
            <a:r>
              <a:rPr lang="ja-JP" altLang="en-US" dirty="0" smtClean="0"/>
              <a:t>金</a:t>
            </a:r>
            <a:r>
              <a:rPr lang="en-US" altLang="ja-JP" dirty="0" smtClean="0"/>
              <a:t>)</a:t>
            </a:r>
            <a:endParaRPr lang="en-US" altLang="ja-JP" dirty="0"/>
          </a:p>
          <a:p>
            <a:pPr lvl="1">
              <a:buFont typeface="Arial"/>
              <a:buChar char="•"/>
            </a:pPr>
            <a:r>
              <a:rPr lang="ja-JP" altLang="en-US" dirty="0"/>
              <a:t>機材チェック</a:t>
            </a:r>
            <a:endParaRPr lang="en-US" altLang="ja-JP" dirty="0"/>
          </a:p>
          <a:p>
            <a:pPr>
              <a:buFont typeface="Arial"/>
              <a:buChar char="•"/>
            </a:pPr>
            <a:r>
              <a:rPr lang="en-US" altLang="ja-JP" dirty="0" smtClean="0"/>
              <a:t>10/29(</a:t>
            </a:r>
            <a:r>
              <a:rPr lang="ja-JP" altLang="en-US" dirty="0" smtClean="0"/>
              <a:t>火</a:t>
            </a:r>
            <a:r>
              <a:rPr lang="en-US" altLang="ja-JP" dirty="0" smtClean="0"/>
              <a:t>)</a:t>
            </a:r>
            <a:endParaRPr lang="en-US" altLang="ja-JP" dirty="0"/>
          </a:p>
          <a:p>
            <a:pPr lvl="1">
              <a:buFont typeface="Arial"/>
              <a:buChar char="•"/>
            </a:pPr>
            <a:r>
              <a:rPr lang="ja-JP" altLang="en-US" dirty="0"/>
              <a:t>会場</a:t>
            </a:r>
            <a:r>
              <a:rPr lang="ja-JP" altLang="en-US" dirty="0" smtClean="0"/>
              <a:t>設営</a:t>
            </a:r>
            <a:r>
              <a:rPr lang="ja-JP" altLang="en-US" dirty="0"/>
              <a:t>・</a:t>
            </a:r>
            <a:r>
              <a:rPr lang="ja-JP" altLang="en-US" dirty="0" smtClean="0"/>
              <a:t>接続</a:t>
            </a:r>
            <a:r>
              <a:rPr lang="ja-JP" altLang="en-US" dirty="0"/>
              <a:t>試験・</a:t>
            </a:r>
            <a:r>
              <a:rPr lang="ja-JP" altLang="en-US" dirty="0" smtClean="0"/>
              <a:t>リハーサル</a:t>
            </a:r>
            <a:endParaRPr lang="en-US" altLang="ja-JP" dirty="0"/>
          </a:p>
          <a:p>
            <a:pPr>
              <a:buFont typeface="Arial"/>
              <a:buChar char="•"/>
            </a:pPr>
            <a:r>
              <a:rPr lang="en-US" altLang="ja-JP" dirty="0" smtClean="0"/>
              <a:t>11/01(</a:t>
            </a:r>
            <a:r>
              <a:rPr lang="ja-JP" altLang="en-US" dirty="0" smtClean="0"/>
              <a:t>金</a:t>
            </a:r>
            <a:r>
              <a:rPr lang="en-US" altLang="ja-JP" dirty="0" smtClean="0"/>
              <a:t>)</a:t>
            </a:r>
            <a:endParaRPr lang="en-US" altLang="ja-JP" dirty="0"/>
          </a:p>
          <a:p>
            <a:pPr lvl="1">
              <a:buFont typeface="Arial"/>
              <a:buChar char="•"/>
            </a:pPr>
            <a:r>
              <a:rPr lang="ja-JP" altLang="en-US" dirty="0"/>
              <a:t>遠隔授業</a:t>
            </a:r>
            <a:r>
              <a:rPr lang="ja-JP" altLang="en-US" dirty="0" smtClean="0"/>
              <a:t>本番</a:t>
            </a:r>
            <a:endParaRPr lang="en-US" altLang="ja-JP"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今年度の予定</a:t>
            </a:r>
            <a:r>
              <a:rPr lang="en-US" altLang="ja-JP" dirty="0" smtClean="0"/>
              <a:t> (2014</a:t>
            </a:r>
            <a:r>
              <a:rPr lang="ja-JP" altLang="en-US" dirty="0" smtClean="0"/>
              <a:t>年度</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8583488" cy="5184799"/>
          </a:xfrm>
        </p:spPr>
        <p:txBody>
          <a:bodyPr numCol="2"/>
          <a:lstStyle/>
          <a:p>
            <a:pPr>
              <a:buFont typeface="Arial"/>
              <a:buChar char="•"/>
            </a:pPr>
            <a:r>
              <a:rPr lang="en-US" altLang="ja-JP" dirty="0" smtClean="0"/>
              <a:t>10/03(</a:t>
            </a:r>
            <a:r>
              <a:rPr lang="ja-JP" altLang="en-US" dirty="0" smtClean="0"/>
              <a:t>金</a:t>
            </a:r>
            <a:r>
              <a:rPr lang="en-US" altLang="ja-JP" dirty="0" smtClean="0"/>
              <a:t>)</a:t>
            </a:r>
          </a:p>
          <a:p>
            <a:pPr lvl="1">
              <a:buFont typeface="Arial"/>
              <a:buChar char="•"/>
            </a:pPr>
            <a:r>
              <a:rPr lang="ja-JP" altLang="en-US" dirty="0" smtClean="0"/>
              <a:t>各係の決定</a:t>
            </a:r>
            <a:endParaRPr lang="en-US" altLang="ja-JP" dirty="0" smtClean="0"/>
          </a:p>
          <a:p>
            <a:pPr>
              <a:buFont typeface="Arial"/>
              <a:buChar char="•"/>
            </a:pPr>
            <a:r>
              <a:rPr lang="en-US" altLang="ja-JP" dirty="0" smtClean="0"/>
              <a:t>10/13(</a:t>
            </a:r>
            <a:r>
              <a:rPr lang="ja-JP" altLang="en-US" dirty="0" smtClean="0"/>
              <a:t>月</a:t>
            </a:r>
            <a:r>
              <a:rPr lang="en-US" altLang="ja-JP" dirty="0" smtClean="0"/>
              <a:t>)</a:t>
            </a:r>
          </a:p>
          <a:p>
            <a:pPr lvl="1">
              <a:buFont typeface="Arial"/>
              <a:buChar char="•"/>
            </a:pPr>
            <a:r>
              <a:rPr lang="ja-JP" altLang="en-US" dirty="0" smtClean="0"/>
              <a:t>タイトル仮決め</a:t>
            </a:r>
            <a:endParaRPr lang="en-US" altLang="ja-JP" dirty="0" smtClean="0"/>
          </a:p>
          <a:p>
            <a:pPr>
              <a:buFont typeface="Arial"/>
              <a:buChar char="•"/>
            </a:pPr>
            <a:r>
              <a:rPr lang="en-US" altLang="ja-JP" dirty="0" smtClean="0"/>
              <a:t>10/27(</a:t>
            </a:r>
            <a:r>
              <a:rPr lang="ja-JP" altLang="en-US" dirty="0" smtClean="0"/>
              <a:t>月</a:t>
            </a:r>
            <a:r>
              <a:rPr lang="en-US" altLang="ja-JP" dirty="0" smtClean="0"/>
              <a:t>)</a:t>
            </a:r>
          </a:p>
          <a:p>
            <a:pPr lvl="1">
              <a:buFont typeface="Arial"/>
              <a:buChar char="•"/>
            </a:pPr>
            <a:r>
              <a:rPr lang="ja-JP" altLang="en-US" dirty="0" smtClean="0"/>
              <a:t>スライド第一般完成予定</a:t>
            </a:r>
            <a:endParaRPr lang="en-US" altLang="ja-JP" dirty="0" smtClean="0"/>
          </a:p>
          <a:p>
            <a:pPr>
              <a:buFont typeface="Arial"/>
              <a:buChar char="•"/>
            </a:pPr>
            <a:r>
              <a:rPr lang="en-US" altLang="ja-JP" dirty="0" smtClean="0"/>
              <a:t>10/31(</a:t>
            </a:r>
            <a:r>
              <a:rPr lang="ja-JP" altLang="en-US" dirty="0" smtClean="0"/>
              <a:t>金</a:t>
            </a:r>
            <a:r>
              <a:rPr lang="en-US" altLang="ja-JP" dirty="0" smtClean="0"/>
              <a:t>)</a:t>
            </a:r>
          </a:p>
          <a:p>
            <a:pPr lvl="1">
              <a:buFont typeface="Arial"/>
              <a:buChar char="•"/>
            </a:pPr>
            <a:r>
              <a:rPr lang="en-US" altLang="ja-JP" dirty="0" smtClean="0"/>
              <a:t>Web</a:t>
            </a:r>
            <a:r>
              <a:rPr lang="ja-JP" altLang="en-US" dirty="0" smtClean="0"/>
              <a:t> ページ作成期限</a:t>
            </a:r>
            <a:endParaRPr lang="en-US" altLang="ja-JP" dirty="0" smtClean="0"/>
          </a:p>
          <a:p>
            <a:pPr>
              <a:buFont typeface="Arial"/>
              <a:buChar char="•"/>
            </a:pPr>
            <a:r>
              <a:rPr lang="en-US" altLang="ja-JP" dirty="0" smtClean="0"/>
              <a:t>11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t>機材チェック・接続試験・リハーサル</a:t>
            </a:r>
            <a:endParaRPr lang="en-US" altLang="ja-JP" dirty="0" smtClean="0"/>
          </a:p>
          <a:p>
            <a:pPr>
              <a:buFont typeface="Arial"/>
              <a:buChar char="•"/>
            </a:pPr>
            <a:r>
              <a:rPr lang="en-US" altLang="ja-JP" dirty="0" smtClean="0"/>
              <a:t>11 </a:t>
            </a:r>
            <a:r>
              <a:rPr lang="ja-JP" altLang="en-US" dirty="0" smtClean="0"/>
              <a:t>月</a:t>
            </a:r>
            <a:r>
              <a:rPr lang="en-US" altLang="ja-JP" dirty="0" smtClean="0"/>
              <a:t> 1? </a:t>
            </a:r>
            <a:r>
              <a:rPr lang="ja-JP" altLang="en-US" dirty="0" smtClean="0"/>
              <a:t>日</a:t>
            </a:r>
            <a:endParaRPr lang="en-US" altLang="ja-JP" dirty="0" smtClean="0"/>
          </a:p>
          <a:p>
            <a:pPr lvl="1">
              <a:buFont typeface="Arial"/>
              <a:buChar char="•"/>
            </a:pPr>
            <a:r>
              <a:rPr lang="ja-JP" altLang="en-US" dirty="0" smtClean="0"/>
              <a:t>会場設営</a:t>
            </a:r>
            <a:endParaRPr lang="en-US" altLang="ja-JP" dirty="0" smtClean="0"/>
          </a:p>
          <a:p>
            <a:pPr>
              <a:buFont typeface="Arial"/>
              <a:buChar char="•"/>
            </a:pPr>
            <a:r>
              <a:rPr lang="en-US" altLang="ja-JP" dirty="0" smtClean="0"/>
              <a:t>11 </a:t>
            </a:r>
            <a:r>
              <a:rPr lang="ja-JP" altLang="en-US" dirty="0" smtClean="0"/>
              <a:t>月</a:t>
            </a:r>
            <a:r>
              <a:rPr lang="en-US" altLang="ja-JP" dirty="0" smtClean="0"/>
              <a:t> 1? </a:t>
            </a:r>
            <a:r>
              <a:rPr lang="ja-JP" altLang="en-US" dirty="0" smtClean="0"/>
              <a:t>日</a:t>
            </a:r>
            <a:r>
              <a:rPr lang="en-US" altLang="ja-JP" dirty="0" smtClean="0"/>
              <a:t>(10-12, 17 </a:t>
            </a:r>
            <a:r>
              <a:rPr lang="ja-JP" altLang="en-US" dirty="0" smtClean="0"/>
              <a:t>日</a:t>
            </a:r>
            <a:r>
              <a:rPr lang="en-US" altLang="ja-JP" dirty="0" smtClean="0"/>
              <a:t>)</a:t>
            </a:r>
          </a:p>
          <a:p>
            <a:pPr lvl="1">
              <a:buFont typeface="Arial"/>
              <a:buChar char="•"/>
            </a:pPr>
            <a:r>
              <a:rPr lang="ja-JP" altLang="en-US" dirty="0" smtClean="0"/>
              <a:t>遠隔授業本番</a:t>
            </a:r>
            <a:endParaRPr lang="en-US" altLang="ja-JP" dirty="0" smtClean="0"/>
          </a:p>
          <a:p>
            <a:pPr lvl="1">
              <a:buFont typeface="Arial"/>
              <a:buChar char="•"/>
            </a:pPr>
            <a:r>
              <a:rPr lang="ja-JP" altLang="en-US" dirty="0" smtClean="0"/>
              <a:t>動画・写真アップロード</a:t>
            </a:r>
            <a:endParaRPr lang="en-US" altLang="ja-JP" dirty="0" smtClean="0"/>
          </a:p>
          <a:p>
            <a:pPr>
              <a:buFont typeface="Arial"/>
              <a:buChar char="•"/>
            </a:pPr>
            <a:r>
              <a:rPr lang="en-US" altLang="ja-JP" dirty="0" smtClean="0"/>
              <a:t>-11/28(</a:t>
            </a:r>
            <a:r>
              <a:rPr lang="ja-JP" altLang="en-US" dirty="0" smtClean="0"/>
              <a:t>金</a:t>
            </a:r>
            <a:r>
              <a:rPr lang="en-US" altLang="ja-JP" dirty="0" smtClean="0"/>
              <a:t>)</a:t>
            </a:r>
          </a:p>
          <a:p>
            <a:pPr lvl="1">
              <a:buFont typeface="Arial"/>
              <a:buChar char="•"/>
            </a:pPr>
            <a:r>
              <a:rPr lang="ja-JP" altLang="en-US" dirty="0" smtClean="0"/>
              <a:t>アンケート集計とそれに伴う</a:t>
            </a:r>
            <a:r>
              <a:rPr lang="en-US" altLang="ja-JP" dirty="0" smtClean="0"/>
              <a:t>Web</a:t>
            </a:r>
            <a:r>
              <a:rPr lang="ja-JP" altLang="en-US" dirty="0" smtClean="0"/>
              <a:t> ページ改変以外のすべての作業を完了</a:t>
            </a:r>
            <a:endParaRPr lang="en-US" altLang="ja-JP"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今年度の予定</a:t>
            </a:r>
            <a:r>
              <a:rPr lang="en-US" altLang="ja-JP" dirty="0" smtClean="0"/>
              <a:t> (2014</a:t>
            </a:r>
            <a:r>
              <a:rPr lang="ja-JP" altLang="en-US" dirty="0" smtClean="0"/>
              <a:t>年度</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8583488" cy="5184799"/>
          </a:xfrm>
        </p:spPr>
        <p:txBody>
          <a:bodyPr numCol="2"/>
          <a:lstStyle/>
          <a:p>
            <a:pPr>
              <a:buFont typeface="Arial"/>
              <a:buChar char="•"/>
            </a:pPr>
            <a:r>
              <a:rPr lang="en-US" altLang="ja-JP" dirty="0" smtClean="0"/>
              <a:t>10/03(</a:t>
            </a:r>
            <a:r>
              <a:rPr lang="ja-JP" altLang="en-US" dirty="0" smtClean="0"/>
              <a:t>金</a:t>
            </a:r>
            <a:r>
              <a:rPr lang="en-US" altLang="ja-JP" dirty="0" smtClean="0"/>
              <a:t>)</a:t>
            </a:r>
          </a:p>
          <a:p>
            <a:pPr lvl="1">
              <a:buFont typeface="Arial"/>
              <a:buChar char="•"/>
            </a:pPr>
            <a:r>
              <a:rPr lang="ja-JP" altLang="en-US" dirty="0" smtClean="0">
                <a:solidFill>
                  <a:srgbClr val="FF0000"/>
                </a:solidFill>
              </a:rPr>
              <a:t>各係の決定</a:t>
            </a:r>
            <a:endParaRPr lang="en-US" altLang="ja-JP" dirty="0" smtClean="0">
              <a:solidFill>
                <a:srgbClr val="FF0000"/>
              </a:solidFill>
            </a:endParaRPr>
          </a:p>
          <a:p>
            <a:pPr>
              <a:buFont typeface="Arial"/>
              <a:buChar char="•"/>
            </a:pPr>
            <a:r>
              <a:rPr lang="en-US" altLang="ja-JP" dirty="0" smtClean="0"/>
              <a:t>10/13(</a:t>
            </a:r>
            <a:r>
              <a:rPr lang="ja-JP" altLang="en-US" dirty="0" smtClean="0"/>
              <a:t>月</a:t>
            </a:r>
            <a:r>
              <a:rPr lang="en-US" altLang="ja-JP" dirty="0" smtClean="0"/>
              <a:t>)</a:t>
            </a:r>
          </a:p>
          <a:p>
            <a:pPr lvl="1">
              <a:buFont typeface="Arial"/>
              <a:buChar char="•"/>
            </a:pPr>
            <a:r>
              <a:rPr lang="ja-JP" altLang="en-US" dirty="0" smtClean="0"/>
              <a:t>タイトル仮決め</a:t>
            </a:r>
            <a:endParaRPr lang="en-US" altLang="ja-JP" dirty="0" smtClean="0"/>
          </a:p>
          <a:p>
            <a:pPr>
              <a:buFont typeface="Arial"/>
              <a:buChar char="•"/>
            </a:pPr>
            <a:r>
              <a:rPr lang="en-US" altLang="ja-JP" dirty="0" smtClean="0"/>
              <a:t>10/27(</a:t>
            </a:r>
            <a:r>
              <a:rPr lang="ja-JP" altLang="en-US" dirty="0" smtClean="0"/>
              <a:t>月</a:t>
            </a:r>
            <a:r>
              <a:rPr lang="en-US" altLang="ja-JP" dirty="0" smtClean="0"/>
              <a:t>)</a:t>
            </a:r>
          </a:p>
          <a:p>
            <a:pPr lvl="1">
              <a:buFont typeface="Arial"/>
              <a:buChar char="•"/>
            </a:pPr>
            <a:r>
              <a:rPr lang="ja-JP" altLang="en-US" dirty="0" smtClean="0"/>
              <a:t>スライド第一般完成予定</a:t>
            </a:r>
            <a:endParaRPr lang="en-US" altLang="ja-JP" dirty="0" smtClean="0"/>
          </a:p>
          <a:p>
            <a:pPr>
              <a:buFont typeface="Arial"/>
              <a:buChar char="•"/>
            </a:pPr>
            <a:r>
              <a:rPr lang="en-US" altLang="ja-JP" dirty="0" smtClean="0"/>
              <a:t>10/31(</a:t>
            </a:r>
            <a:r>
              <a:rPr lang="ja-JP" altLang="en-US" dirty="0" smtClean="0"/>
              <a:t>金</a:t>
            </a:r>
            <a:r>
              <a:rPr lang="en-US" altLang="ja-JP" dirty="0" smtClean="0"/>
              <a:t>)</a:t>
            </a:r>
          </a:p>
          <a:p>
            <a:pPr lvl="1">
              <a:buFont typeface="Arial"/>
              <a:buChar char="•"/>
            </a:pPr>
            <a:r>
              <a:rPr lang="en-US" altLang="ja-JP" dirty="0" smtClean="0"/>
              <a:t>Web</a:t>
            </a:r>
            <a:r>
              <a:rPr lang="ja-JP" altLang="en-US" dirty="0" smtClean="0"/>
              <a:t> ページ作成期限</a:t>
            </a:r>
            <a:endParaRPr lang="en-US" altLang="ja-JP" dirty="0" smtClean="0"/>
          </a:p>
          <a:p>
            <a:pPr>
              <a:buFont typeface="Arial"/>
              <a:buChar char="•"/>
            </a:pPr>
            <a:r>
              <a:rPr lang="en-US" altLang="ja-JP" dirty="0" smtClean="0"/>
              <a:t>11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t>機材チェック・接続試験・リハーサル</a:t>
            </a:r>
            <a:endParaRPr lang="en-US" altLang="ja-JP" dirty="0" smtClean="0"/>
          </a:p>
          <a:p>
            <a:pPr>
              <a:buFont typeface="Arial"/>
              <a:buChar char="•"/>
            </a:pPr>
            <a:r>
              <a:rPr lang="en-US" altLang="ja-JP" dirty="0" smtClean="0"/>
              <a:t>11 </a:t>
            </a:r>
            <a:r>
              <a:rPr lang="ja-JP" altLang="en-US" dirty="0" smtClean="0"/>
              <a:t>月</a:t>
            </a:r>
            <a:r>
              <a:rPr lang="en-US" altLang="ja-JP" dirty="0" smtClean="0"/>
              <a:t> 1? </a:t>
            </a:r>
            <a:r>
              <a:rPr lang="ja-JP" altLang="en-US" dirty="0" smtClean="0"/>
              <a:t>日</a:t>
            </a:r>
            <a:endParaRPr lang="en-US" altLang="ja-JP" dirty="0" smtClean="0"/>
          </a:p>
          <a:p>
            <a:pPr lvl="1">
              <a:buFont typeface="Arial"/>
              <a:buChar char="•"/>
            </a:pPr>
            <a:r>
              <a:rPr lang="ja-JP" altLang="en-US" dirty="0" smtClean="0"/>
              <a:t>会場設営</a:t>
            </a:r>
            <a:endParaRPr lang="en-US" altLang="ja-JP" dirty="0" smtClean="0"/>
          </a:p>
          <a:p>
            <a:pPr>
              <a:buFont typeface="Arial"/>
              <a:buChar char="•"/>
            </a:pPr>
            <a:r>
              <a:rPr lang="en-US" altLang="ja-JP" dirty="0" smtClean="0"/>
              <a:t>11 </a:t>
            </a:r>
            <a:r>
              <a:rPr lang="ja-JP" altLang="en-US" dirty="0" smtClean="0"/>
              <a:t>月</a:t>
            </a:r>
            <a:r>
              <a:rPr lang="en-US" altLang="ja-JP" dirty="0" smtClean="0"/>
              <a:t> 1? </a:t>
            </a:r>
            <a:r>
              <a:rPr lang="ja-JP" altLang="en-US" dirty="0" smtClean="0"/>
              <a:t>日</a:t>
            </a:r>
            <a:r>
              <a:rPr lang="en-US" altLang="ja-JP" dirty="0" smtClean="0"/>
              <a:t>(10-12, 17 </a:t>
            </a:r>
            <a:r>
              <a:rPr lang="ja-JP" altLang="en-US" dirty="0" smtClean="0"/>
              <a:t>日</a:t>
            </a:r>
            <a:r>
              <a:rPr lang="en-US" altLang="ja-JP" dirty="0" smtClean="0"/>
              <a:t>)</a:t>
            </a:r>
          </a:p>
          <a:p>
            <a:pPr lvl="1">
              <a:buFont typeface="Arial"/>
              <a:buChar char="•"/>
            </a:pPr>
            <a:r>
              <a:rPr lang="ja-JP" altLang="en-US" dirty="0" smtClean="0"/>
              <a:t>遠隔授業本番</a:t>
            </a:r>
            <a:endParaRPr lang="en-US" altLang="ja-JP" dirty="0" smtClean="0"/>
          </a:p>
          <a:p>
            <a:pPr lvl="1">
              <a:buFont typeface="Arial"/>
              <a:buChar char="•"/>
            </a:pPr>
            <a:r>
              <a:rPr lang="ja-JP" altLang="en-US" dirty="0" smtClean="0"/>
              <a:t>動画・写真アップロード</a:t>
            </a:r>
            <a:endParaRPr lang="en-US" altLang="ja-JP" dirty="0" smtClean="0"/>
          </a:p>
          <a:p>
            <a:pPr>
              <a:buFont typeface="Arial"/>
              <a:buChar char="•"/>
            </a:pPr>
            <a:r>
              <a:rPr lang="en-US" altLang="ja-JP" dirty="0" smtClean="0"/>
              <a:t>-11/28(</a:t>
            </a:r>
            <a:r>
              <a:rPr lang="ja-JP" altLang="en-US" dirty="0" smtClean="0"/>
              <a:t>金</a:t>
            </a:r>
            <a:r>
              <a:rPr lang="en-US" altLang="ja-JP" dirty="0" smtClean="0"/>
              <a:t>)</a:t>
            </a:r>
          </a:p>
          <a:p>
            <a:pPr lvl="1">
              <a:buFont typeface="Arial"/>
              <a:buChar char="•"/>
            </a:pPr>
            <a:r>
              <a:rPr lang="ja-JP" altLang="en-US" dirty="0" smtClean="0"/>
              <a:t>アンケート集計とそれに伴う</a:t>
            </a:r>
            <a:r>
              <a:rPr lang="en-US" altLang="ja-JP" dirty="0" smtClean="0"/>
              <a:t>Web</a:t>
            </a:r>
            <a:r>
              <a:rPr lang="ja-JP" altLang="en-US" dirty="0" smtClean="0"/>
              <a:t> ページ改変以外のすべての作業を完了</a:t>
            </a:r>
            <a:endParaRPr lang="en-US" altLang="ja-JP" dirty="0" smtClean="0"/>
          </a:p>
        </p:txBody>
      </p:sp>
    </p:spTree>
    <p:extLst>
      <p:ext uri="{BB962C8B-B14F-4D97-AF65-F5344CB8AC3E}">
        <p14:creationId xmlns:p14="http://schemas.microsoft.com/office/powerpoint/2010/main" val="20103336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各係のお仕事</a:t>
            </a:r>
            <a:endParaRPr lang="ja-JP" altLang="en-US" dirty="0"/>
          </a:p>
        </p:txBody>
      </p:sp>
      <p:sp>
        <p:nvSpPr>
          <p:cNvPr id="6" name="コンテンツ プレースホルダ 5"/>
          <p:cNvSpPr>
            <a:spLocks noGrp="1"/>
          </p:cNvSpPr>
          <p:nvPr>
            <p:ph idx="1"/>
          </p:nvPr>
        </p:nvSpPr>
        <p:spPr>
          <a:xfrm>
            <a:off x="4050145" y="896938"/>
            <a:ext cx="5078412" cy="5427662"/>
          </a:xfrm>
        </p:spPr>
        <p:txBody>
          <a:bodyPr/>
          <a:lstStyle/>
          <a:p>
            <a:pPr>
              <a:buFont typeface="Arial"/>
              <a:buChar char="•"/>
            </a:pPr>
            <a:r>
              <a:rPr lang="en-US" altLang="ja-JP" b="1" dirty="0" smtClean="0"/>
              <a:t>Web </a:t>
            </a:r>
            <a:r>
              <a:rPr lang="ja-JP" altLang="en-US" b="1" dirty="0" smtClean="0"/>
              <a:t>班</a:t>
            </a:r>
            <a:r>
              <a:rPr lang="en-US" altLang="ja-JP" dirty="0" smtClean="0"/>
              <a:t>(</a:t>
            </a:r>
            <a:r>
              <a:rPr lang="ja-JP" altLang="en-US" dirty="0" smtClean="0"/>
              <a:t>増田</a:t>
            </a:r>
            <a:r>
              <a:rPr lang="en-US" altLang="ja-JP" dirty="0" smtClean="0"/>
              <a:t>,</a:t>
            </a:r>
            <a:r>
              <a:rPr lang="ja-JP" altLang="en-US" dirty="0" smtClean="0"/>
              <a:t> 村橋</a:t>
            </a:r>
            <a:r>
              <a:rPr lang="en-US" altLang="ja-JP" dirty="0" smtClean="0"/>
              <a:t>)</a:t>
            </a:r>
          </a:p>
          <a:p>
            <a:pPr lvl="1">
              <a:buFont typeface="Arial"/>
              <a:buChar char="•"/>
            </a:pPr>
            <a:r>
              <a:rPr lang="ja-JP" altLang="en-US" dirty="0" smtClean="0"/>
              <a:t>遠隔授業ホームページの作成</a:t>
            </a:r>
            <a:endParaRPr lang="en-US" altLang="ja-JP" dirty="0" smtClean="0"/>
          </a:p>
          <a:p>
            <a:pPr lvl="1">
              <a:buFont typeface="Arial"/>
              <a:buChar char="•"/>
            </a:pPr>
            <a:r>
              <a:rPr lang="ja-JP" altLang="en-US" dirty="0" smtClean="0"/>
              <a:t>リハ・準備・当日の写真撮影</a:t>
            </a:r>
            <a:endParaRPr lang="en-US" altLang="ja-JP" dirty="0" smtClean="0"/>
          </a:p>
          <a:p>
            <a:pPr lvl="1">
              <a:buFont typeface="Arial"/>
              <a:buChar char="•"/>
            </a:pPr>
            <a:r>
              <a:rPr lang="ja-JP" altLang="en-US" dirty="0" smtClean="0"/>
              <a:t>スライド</a:t>
            </a:r>
            <a:r>
              <a:rPr lang="en-US" altLang="ja-JP" dirty="0" smtClean="0"/>
              <a:t>, </a:t>
            </a:r>
            <a:r>
              <a:rPr lang="ja-JP" altLang="en-US" dirty="0" smtClean="0"/>
              <a:t>講演ビデオのアップ</a:t>
            </a:r>
            <a:endParaRPr lang="en-US" altLang="ja-JP" dirty="0" smtClean="0"/>
          </a:p>
          <a:p>
            <a:pPr lvl="1">
              <a:buFont typeface="Arial"/>
              <a:buChar char="•"/>
            </a:pPr>
            <a:r>
              <a:rPr lang="ja-JP" altLang="en-US" dirty="0" smtClean="0"/>
              <a:t>アンケート作成・集計</a:t>
            </a:r>
            <a:endParaRPr lang="en-US" altLang="ja-JP" dirty="0" smtClean="0"/>
          </a:p>
          <a:p>
            <a:pPr>
              <a:buFont typeface="Arial"/>
              <a:buChar char="•"/>
            </a:pPr>
            <a:r>
              <a:rPr lang="ja-JP" altLang="en-US" b="1" dirty="0" smtClean="0"/>
              <a:t>レクチャ班</a:t>
            </a:r>
            <a:r>
              <a:rPr lang="en-US" altLang="ja-JP" dirty="0" smtClean="0"/>
              <a:t>(</a:t>
            </a:r>
            <a:r>
              <a:rPr lang="ja-JP" altLang="en-US" dirty="0" smtClean="0"/>
              <a:t>寺尾</a:t>
            </a:r>
            <a:r>
              <a:rPr lang="en-US" altLang="ja-JP" dirty="0" smtClean="0"/>
              <a:t>,</a:t>
            </a:r>
            <a:r>
              <a:rPr lang="ja-JP" altLang="en-US" dirty="0" smtClean="0"/>
              <a:t> 成田</a:t>
            </a:r>
            <a:r>
              <a:rPr lang="en-US" altLang="ja-JP" dirty="0" smtClean="0"/>
              <a:t>)</a:t>
            </a:r>
          </a:p>
          <a:p>
            <a:pPr lvl="1">
              <a:buFont typeface="Arial"/>
              <a:buChar char="•"/>
            </a:pPr>
            <a:r>
              <a:rPr lang="ja-JP" altLang="en-US" dirty="0" smtClean="0"/>
              <a:t>講義資料の作成</a:t>
            </a:r>
            <a:endParaRPr lang="en-US" altLang="ja-JP" dirty="0" smtClean="0"/>
          </a:p>
          <a:p>
            <a:pPr lvl="1">
              <a:buFont typeface="Arial"/>
              <a:buChar char="•"/>
            </a:pPr>
            <a:r>
              <a:rPr lang="ja-JP" altLang="en-US" dirty="0" smtClean="0"/>
              <a:t>当日の講義担当</a:t>
            </a:r>
            <a:endParaRPr lang="en-US" altLang="ja-JP" dirty="0" smtClean="0"/>
          </a:p>
          <a:p>
            <a:pPr>
              <a:buFont typeface="Arial"/>
              <a:buChar char="•"/>
            </a:pPr>
            <a:r>
              <a:rPr lang="ja-JP" altLang="en-US" dirty="0" smtClean="0"/>
              <a:t>その他</a:t>
            </a:r>
            <a:r>
              <a:rPr lang="en-US" altLang="ja-JP" dirty="0" smtClean="0"/>
              <a:t>(</a:t>
            </a:r>
            <a:r>
              <a:rPr lang="ja-JP" altLang="en-US" dirty="0" smtClean="0"/>
              <a:t>高橋</a:t>
            </a:r>
            <a:r>
              <a:rPr lang="en-US" altLang="ja-JP" dirty="0" smtClean="0"/>
              <a:t>, </a:t>
            </a:r>
            <a:r>
              <a:rPr lang="ja-JP" altLang="en-US" dirty="0" smtClean="0"/>
              <a:t>荻原</a:t>
            </a:r>
            <a:r>
              <a:rPr lang="en-US" altLang="ja-JP" dirty="0" smtClean="0"/>
              <a:t>, </a:t>
            </a:r>
            <a:r>
              <a:rPr lang="ja-JP" altLang="en-US" dirty="0" smtClean="0"/>
              <a:t>齊藤</a:t>
            </a:r>
            <a:r>
              <a:rPr lang="en-US" altLang="ja-JP" dirty="0" smtClean="0"/>
              <a:t>, </a:t>
            </a:r>
            <a:r>
              <a:rPr lang="ja-JP" altLang="en-US" dirty="0" smtClean="0"/>
              <a:t>三上</a:t>
            </a:r>
            <a:r>
              <a:rPr lang="en-US" altLang="ja-JP" dirty="0" smtClean="0"/>
              <a:t>, </a:t>
            </a:r>
            <a:r>
              <a:rPr lang="ja-JP" altLang="en-US" dirty="0" smtClean="0"/>
              <a:t>宮澤</a:t>
            </a:r>
            <a:r>
              <a:rPr lang="en-US" altLang="ja-JP" dirty="0" smtClean="0"/>
              <a:t>)</a:t>
            </a:r>
          </a:p>
        </p:txBody>
      </p:sp>
      <p:sp>
        <p:nvSpPr>
          <p:cNvPr id="7" name="コンテンツ プレースホルダ 5"/>
          <p:cNvSpPr txBox="1">
            <a:spLocks/>
          </p:cNvSpPr>
          <p:nvPr/>
        </p:nvSpPr>
        <p:spPr bwMode="auto">
          <a:xfrm>
            <a:off x="152400" y="914400"/>
            <a:ext cx="3987552" cy="5427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r>
              <a:rPr lang="ja-JP" altLang="en-US" sz="2800" b="1" kern="0" dirty="0" smtClean="0">
                <a:ea typeface="ヒラギノ角ゴ Pro W3"/>
                <a:cs typeface="ヒラギノ角ゴ Pro W3"/>
              </a:rPr>
              <a:t>総括</a:t>
            </a:r>
            <a:r>
              <a:rPr lang="en-US" altLang="ja-JP" sz="2800" kern="0" dirty="0" smtClean="0">
                <a:ea typeface="ヒラギノ角ゴ Pro W3"/>
                <a:cs typeface="ヒラギノ角ゴ Pro W3"/>
              </a:rPr>
              <a:t>(</a:t>
            </a:r>
            <a:r>
              <a:rPr lang="ja-JP" altLang="en-US" sz="2800" kern="0" dirty="0" smtClean="0">
                <a:ea typeface="ヒラギノ角ゴ Pro W3"/>
                <a:cs typeface="ヒラギノ角ゴ Pro W3"/>
              </a:rPr>
              <a:t>笹森</a:t>
            </a:r>
            <a:r>
              <a:rPr lang="en-US" altLang="ja-JP" sz="2800" kern="0" dirty="0" smtClean="0">
                <a:ea typeface="ヒラギノ角ゴ Pro W3"/>
                <a:cs typeface="ヒラギノ角ゴ Pro W3"/>
              </a:rPr>
              <a:t>)</a:t>
            </a:r>
          </a:p>
          <a:p>
            <a:pPr marL="800100" lvl="1" indent="-342900" fontAlgn="base">
              <a:spcBef>
                <a:spcPct val="20000"/>
              </a:spcBef>
              <a:spcAft>
                <a:spcPct val="0"/>
              </a:spcAft>
              <a:buFont typeface="Arial"/>
              <a:buChar char="•"/>
            </a:pPr>
            <a:r>
              <a:rPr lang="ja-JP" altLang="en-US" sz="2400" kern="0" dirty="0" smtClean="0">
                <a:ea typeface="ヒラギノ角ゴ Pro W3"/>
                <a:cs typeface="ヒラギノ角ゴ Pro W3"/>
              </a:rPr>
              <a:t>全体の指揮</a:t>
            </a:r>
            <a:endParaRPr lang="en-US" altLang="ja-JP" sz="2400" kern="0" dirty="0" smtClean="0">
              <a:ea typeface="ヒラギノ角ゴ Pro W3"/>
              <a:cs typeface="ヒラギノ角ゴ Pro W3"/>
            </a:endParaRPr>
          </a:p>
          <a:p>
            <a:pPr marL="342900" indent="-342900" fontAlgn="base">
              <a:spcBef>
                <a:spcPct val="20000"/>
              </a:spcBef>
              <a:spcAft>
                <a:spcPct val="0"/>
              </a:spcAft>
              <a:buFont typeface="Arial"/>
              <a:buChar char="•"/>
            </a:pPr>
            <a:r>
              <a:rPr lang="ja-JP" altLang="en-US" sz="2800" b="1" kern="0" dirty="0" smtClean="0">
                <a:ea typeface="ヒラギノ角ゴ Pro W3"/>
                <a:cs typeface="ヒラギノ角ゴ Pro W3"/>
              </a:rPr>
              <a:t>総括補佐</a:t>
            </a:r>
            <a:r>
              <a:rPr lang="en-US" altLang="ja-JP" sz="2800" kern="0" dirty="0" smtClean="0">
                <a:ea typeface="ヒラギノ角ゴ Pro W3"/>
                <a:cs typeface="ヒラギノ角ゴ Pro W3"/>
              </a:rPr>
              <a:t>(</a:t>
            </a:r>
            <a:r>
              <a:rPr lang="ja-JP" altLang="en-US" sz="2800" kern="0" dirty="0" smtClean="0">
                <a:ea typeface="ヒラギノ角ゴ Pro W3"/>
                <a:cs typeface="ヒラギノ角ゴ Pro W3"/>
              </a:rPr>
              <a:t>多田</a:t>
            </a:r>
            <a:r>
              <a:rPr lang="en-US" altLang="ja-JP" sz="2800" kern="0" dirty="0" smtClean="0">
                <a:ea typeface="ヒラギノ角ゴ Pro W3"/>
                <a:cs typeface="ヒラギノ角ゴ Pro W3"/>
              </a:rPr>
              <a:t>)</a:t>
            </a:r>
          </a:p>
          <a:p>
            <a:pPr marL="800100" lvl="1" indent="-342900" fontAlgn="base">
              <a:spcBef>
                <a:spcPct val="20000"/>
              </a:spcBef>
              <a:spcAft>
                <a:spcPct val="0"/>
              </a:spcAft>
              <a:buFont typeface="Arial"/>
              <a:buChar char="•"/>
            </a:pPr>
            <a:r>
              <a:rPr lang="ja-JP" altLang="en-US" sz="2400" kern="0" dirty="0" smtClean="0">
                <a:ea typeface="ヒラギノ角ゴ Pro W3"/>
                <a:cs typeface="ヒラギノ角ゴ Pro W3"/>
              </a:rPr>
              <a:t>総括を補佐する</a:t>
            </a:r>
            <a:endParaRPr lang="en-US" altLang="ja-JP" sz="2400" kern="0" dirty="0" smtClean="0">
              <a:ea typeface="ヒラギノ角ゴ Pro W3"/>
              <a:cs typeface="ヒラギノ角ゴ Pro W3"/>
            </a:endParaRPr>
          </a:p>
          <a:p>
            <a:pPr marL="800100" lvl="1" indent="-342900" fontAlgn="base">
              <a:spcBef>
                <a:spcPct val="20000"/>
              </a:spcBef>
              <a:spcAft>
                <a:spcPct val="0"/>
              </a:spcAft>
              <a:buFont typeface="Arial"/>
              <a:buChar char="•"/>
            </a:pPr>
            <a:r>
              <a:rPr lang="ja-JP" altLang="en-US" sz="2400" kern="0" dirty="0" smtClean="0">
                <a:ea typeface="ヒラギノ角ゴ Pro W3"/>
                <a:cs typeface="ヒラギノ角ゴ Pro W3"/>
              </a:rPr>
              <a:t>総括の代理をする場合あり</a:t>
            </a:r>
            <a:endParaRPr lang="en-US" altLang="ja-JP" sz="2400" kern="0" dirty="0" smtClean="0">
              <a:ea typeface="ヒラギノ角ゴ Pro W3"/>
              <a:cs typeface="ヒラギノ角ゴ Pro W3"/>
            </a:endParaRPr>
          </a:p>
          <a:p>
            <a:pPr marL="360363" indent="-360363">
              <a:buFont typeface="Arial"/>
              <a:buChar char="•"/>
            </a:pPr>
            <a:r>
              <a:rPr lang="ja-JP" altLang="en-US" sz="2800" b="1" dirty="0" smtClean="0">
                <a:ea typeface="ヒラギノ角ゴ Pro W3"/>
                <a:cs typeface="ヒラギノ角ゴ Pro W3"/>
              </a:rPr>
              <a:t>機材班</a:t>
            </a:r>
            <a:r>
              <a:rPr lang="en-US" altLang="ja-JP" sz="2800" dirty="0" smtClean="0">
                <a:ea typeface="ヒラギノ角ゴ Pro W3"/>
                <a:cs typeface="ヒラギノ角ゴ Pro W3"/>
              </a:rPr>
              <a:t>(</a:t>
            </a:r>
            <a:r>
              <a:rPr lang="ja-JP" altLang="en-US" sz="2800" dirty="0" smtClean="0">
                <a:ea typeface="ヒラギノ角ゴ Pro W3"/>
                <a:cs typeface="ヒラギノ角ゴ Pro W3"/>
              </a:rPr>
              <a:t>渡辺</a:t>
            </a:r>
            <a:r>
              <a:rPr lang="en-US" altLang="ja-JP" sz="2800" dirty="0" smtClean="0">
                <a:ea typeface="ヒラギノ角ゴ Pro W3"/>
                <a:cs typeface="ヒラギノ角ゴ Pro W3"/>
              </a:rPr>
              <a:t>, </a:t>
            </a:r>
            <a:r>
              <a:rPr lang="ja-JP" altLang="en-US" sz="2800" dirty="0" smtClean="0">
                <a:ea typeface="ヒラギノ角ゴ Pro W3"/>
                <a:cs typeface="ヒラギノ角ゴ Pro W3"/>
              </a:rPr>
              <a:t>川原</a:t>
            </a:r>
            <a:r>
              <a:rPr lang="en-US" altLang="ja-JP" sz="2800" dirty="0" smtClean="0">
                <a:ea typeface="ヒラギノ角ゴ Pro W3"/>
                <a:cs typeface="ヒラギノ角ゴ Pro W3"/>
              </a:rPr>
              <a:t>)</a:t>
            </a:r>
          </a:p>
          <a:p>
            <a:pPr marL="817563" lvl="1" indent="-360363">
              <a:buFont typeface="Arial"/>
              <a:buChar char="•"/>
            </a:pPr>
            <a:r>
              <a:rPr lang="ja-JP" altLang="en-US" sz="2400" dirty="0" smtClean="0">
                <a:ea typeface="ヒラギノ角ゴ Pro W3"/>
                <a:cs typeface="ヒラギノ角ゴ Pro W3"/>
              </a:rPr>
              <a:t>使用する機材の選定</a:t>
            </a:r>
            <a:endParaRPr lang="en-US" altLang="ja-JP" sz="2400" dirty="0" smtClean="0">
              <a:ea typeface="ヒラギノ角ゴ Pro W3"/>
              <a:cs typeface="ヒラギノ角ゴ Pro W3"/>
            </a:endParaRPr>
          </a:p>
          <a:p>
            <a:pPr marL="817563" lvl="1" indent="-360363">
              <a:buFont typeface="Arial"/>
              <a:buChar char="•"/>
            </a:pPr>
            <a:r>
              <a:rPr lang="ja-JP" altLang="en-US" sz="2400" dirty="0" smtClean="0">
                <a:ea typeface="ヒラギノ角ゴ Pro W3"/>
                <a:cs typeface="ヒラギノ角ゴ Pro W3"/>
              </a:rPr>
              <a:t>機材の動作チェック</a:t>
            </a:r>
            <a:endParaRPr lang="en-US" altLang="ja-JP" sz="2400" dirty="0" smtClean="0">
              <a:ea typeface="ヒラギノ角ゴ Pro W3"/>
              <a:cs typeface="ヒラギノ角ゴ Pro W3"/>
            </a:endParaRPr>
          </a:p>
          <a:p>
            <a:pPr marL="1274763" lvl="2" indent="-360363">
              <a:buFont typeface="Arial"/>
              <a:buChar char="•"/>
            </a:pPr>
            <a:r>
              <a:rPr lang="ja-JP" altLang="en-US" sz="2200" dirty="0" smtClean="0">
                <a:ea typeface="ヒラギノ角ゴ Pro W3"/>
                <a:cs typeface="ヒラギノ角ゴ Pro W3"/>
              </a:rPr>
              <a:t>写真撮ってアップしてくれると嬉しい</a:t>
            </a:r>
            <a:endParaRPr lang="en-US" altLang="ja-JP" sz="2200" dirty="0" smtClean="0">
              <a:ea typeface="ヒラギノ角ゴ Pro W3"/>
              <a:cs typeface="ヒラギノ角ゴ Pro W3"/>
            </a:endParaRPr>
          </a:p>
          <a:p>
            <a:pPr marL="817563" lvl="1" indent="-360363">
              <a:buFont typeface="Arial"/>
              <a:buChar char="•"/>
            </a:pPr>
            <a:r>
              <a:rPr lang="ja-JP" altLang="en-US" sz="2400" dirty="0" smtClean="0">
                <a:ea typeface="ヒラギノ角ゴ Pro W3"/>
                <a:cs typeface="ヒラギノ角ゴ Pro W3"/>
              </a:rPr>
              <a:t>配線の確認</a:t>
            </a:r>
            <a:endParaRPr lang="en-US" altLang="ja-JP" sz="2400" dirty="0" smtClean="0">
              <a:ea typeface="ヒラギノ角ゴ Pro W3"/>
              <a:cs typeface="ヒラギノ角ゴ Pro W3"/>
            </a:endParaRPr>
          </a:p>
          <a:p>
            <a:pPr marL="817563" lvl="1" indent="-360363">
              <a:buFont typeface="Arial"/>
              <a:buChar char="•"/>
            </a:pPr>
            <a:r>
              <a:rPr lang="ja-JP" altLang="en-US" sz="2400" dirty="0" smtClean="0">
                <a:ea typeface="ヒラギノ角ゴ Pro W3"/>
                <a:cs typeface="ヒラギノ角ゴ Pro W3"/>
              </a:rPr>
              <a:t>当日の撮影・収録</a:t>
            </a:r>
            <a:endParaRPr lang="en-US" altLang="ja-JP" sz="2400" dirty="0" smtClean="0">
              <a:ea typeface="ヒラギノ角ゴ Pro W3"/>
              <a:cs typeface="ヒラギノ角ゴ Pro W3"/>
            </a:endParaRPr>
          </a:p>
          <a:p>
            <a:pPr marL="342900" indent="-342900" fontAlgn="base">
              <a:spcBef>
                <a:spcPct val="20000"/>
              </a:spcBef>
              <a:spcAft>
                <a:spcPct val="0"/>
              </a:spcAft>
            </a:pPr>
            <a:endParaRPr lang="ja-JP" altLang="en-US" sz="2400" kern="0" dirty="0" smtClean="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今年度の予定</a:t>
            </a:r>
            <a:r>
              <a:rPr lang="en-US" altLang="ja-JP" dirty="0" smtClean="0"/>
              <a:t> (2014</a:t>
            </a:r>
            <a:r>
              <a:rPr lang="ja-JP" altLang="en-US" dirty="0" smtClean="0"/>
              <a:t>年度</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8583488" cy="5184799"/>
          </a:xfrm>
        </p:spPr>
        <p:txBody>
          <a:bodyPr numCol="2"/>
          <a:lstStyle/>
          <a:p>
            <a:pPr>
              <a:buFont typeface="Arial"/>
              <a:buChar char="•"/>
            </a:pPr>
            <a:r>
              <a:rPr lang="en-US" altLang="ja-JP" dirty="0" smtClean="0"/>
              <a:t>10/03(</a:t>
            </a:r>
            <a:r>
              <a:rPr lang="ja-JP" altLang="en-US" dirty="0" smtClean="0"/>
              <a:t>金</a:t>
            </a:r>
            <a:r>
              <a:rPr lang="en-US" altLang="ja-JP" dirty="0" smtClean="0"/>
              <a:t>)</a:t>
            </a:r>
          </a:p>
          <a:p>
            <a:pPr lvl="1">
              <a:buFont typeface="Arial"/>
              <a:buChar char="•"/>
            </a:pPr>
            <a:r>
              <a:rPr lang="ja-JP" altLang="en-US" dirty="0" smtClean="0"/>
              <a:t>各係の決定</a:t>
            </a:r>
            <a:endParaRPr lang="en-US" altLang="ja-JP" dirty="0" smtClean="0"/>
          </a:p>
          <a:p>
            <a:pPr>
              <a:buFont typeface="Arial"/>
              <a:buChar char="•"/>
            </a:pPr>
            <a:r>
              <a:rPr lang="en-US" altLang="ja-JP" dirty="0" smtClean="0"/>
              <a:t>10/13(</a:t>
            </a:r>
            <a:r>
              <a:rPr lang="ja-JP" altLang="en-US" dirty="0" smtClean="0"/>
              <a:t>月</a:t>
            </a:r>
            <a:r>
              <a:rPr lang="en-US" altLang="ja-JP" dirty="0" smtClean="0"/>
              <a:t>)</a:t>
            </a:r>
          </a:p>
          <a:p>
            <a:pPr lvl="1">
              <a:buFont typeface="Arial"/>
              <a:buChar char="•"/>
            </a:pPr>
            <a:r>
              <a:rPr lang="ja-JP" altLang="en-US" dirty="0" smtClean="0">
                <a:solidFill>
                  <a:srgbClr val="FF0000"/>
                </a:solidFill>
              </a:rPr>
              <a:t>タイトル仮決め</a:t>
            </a:r>
            <a:endParaRPr lang="en-US" altLang="ja-JP" dirty="0" smtClean="0">
              <a:solidFill>
                <a:srgbClr val="FF0000"/>
              </a:solidFill>
            </a:endParaRPr>
          </a:p>
          <a:p>
            <a:pPr>
              <a:buFont typeface="Arial"/>
              <a:buChar char="•"/>
            </a:pPr>
            <a:r>
              <a:rPr lang="en-US" altLang="ja-JP" dirty="0" smtClean="0"/>
              <a:t>10/27(</a:t>
            </a:r>
            <a:r>
              <a:rPr lang="ja-JP" altLang="en-US" dirty="0" smtClean="0"/>
              <a:t>月</a:t>
            </a:r>
            <a:r>
              <a:rPr lang="en-US" altLang="ja-JP" dirty="0" smtClean="0"/>
              <a:t>)</a:t>
            </a:r>
          </a:p>
          <a:p>
            <a:pPr lvl="1">
              <a:buFont typeface="Arial"/>
              <a:buChar char="•"/>
            </a:pPr>
            <a:r>
              <a:rPr lang="ja-JP" altLang="en-US" dirty="0" smtClean="0">
                <a:solidFill>
                  <a:srgbClr val="FF0000"/>
                </a:solidFill>
              </a:rPr>
              <a:t>スライド第一般完成予定</a:t>
            </a:r>
            <a:endParaRPr lang="en-US" altLang="ja-JP" dirty="0" smtClean="0">
              <a:solidFill>
                <a:srgbClr val="FF0000"/>
              </a:solidFill>
            </a:endParaRPr>
          </a:p>
          <a:p>
            <a:pPr>
              <a:buFont typeface="Arial"/>
              <a:buChar char="•"/>
            </a:pPr>
            <a:r>
              <a:rPr lang="en-US" altLang="ja-JP" dirty="0" smtClean="0"/>
              <a:t>10/31(</a:t>
            </a:r>
            <a:r>
              <a:rPr lang="ja-JP" altLang="en-US" dirty="0" smtClean="0"/>
              <a:t>金</a:t>
            </a:r>
            <a:r>
              <a:rPr lang="en-US" altLang="ja-JP" dirty="0" smtClean="0"/>
              <a:t>)</a:t>
            </a:r>
          </a:p>
          <a:p>
            <a:pPr lvl="1">
              <a:buFont typeface="Arial"/>
              <a:buChar char="•"/>
            </a:pPr>
            <a:r>
              <a:rPr lang="en-US" altLang="ja-JP" dirty="0" smtClean="0">
                <a:solidFill>
                  <a:srgbClr val="FF0000"/>
                </a:solidFill>
              </a:rPr>
              <a:t>Web</a:t>
            </a:r>
            <a:r>
              <a:rPr lang="ja-JP" altLang="en-US" dirty="0" smtClean="0">
                <a:solidFill>
                  <a:srgbClr val="FF0000"/>
                </a:solidFill>
              </a:rPr>
              <a:t> ページ作成期限</a:t>
            </a:r>
            <a:endParaRPr lang="en-US" altLang="ja-JP" dirty="0" smtClean="0">
              <a:solidFill>
                <a:srgbClr val="FF0000"/>
              </a:solidFill>
            </a:endParaRPr>
          </a:p>
          <a:p>
            <a:pPr>
              <a:buFont typeface="Arial"/>
              <a:buChar char="•"/>
            </a:pPr>
            <a:r>
              <a:rPr lang="en-US" altLang="ja-JP" dirty="0" smtClean="0"/>
              <a:t>11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t>機材チェック・接続試験・リハーサル</a:t>
            </a:r>
            <a:endParaRPr lang="en-US" altLang="ja-JP" dirty="0" smtClean="0"/>
          </a:p>
          <a:p>
            <a:pPr>
              <a:buFont typeface="Arial"/>
              <a:buChar char="•"/>
            </a:pPr>
            <a:r>
              <a:rPr lang="en-US" altLang="ja-JP" dirty="0" smtClean="0"/>
              <a:t>11 </a:t>
            </a:r>
            <a:r>
              <a:rPr lang="ja-JP" altLang="en-US" dirty="0" smtClean="0"/>
              <a:t>月</a:t>
            </a:r>
            <a:r>
              <a:rPr lang="en-US" altLang="ja-JP" dirty="0" smtClean="0"/>
              <a:t> 1? </a:t>
            </a:r>
            <a:r>
              <a:rPr lang="ja-JP" altLang="en-US" dirty="0" smtClean="0"/>
              <a:t>日</a:t>
            </a:r>
            <a:endParaRPr lang="en-US" altLang="ja-JP" dirty="0" smtClean="0"/>
          </a:p>
          <a:p>
            <a:pPr lvl="1">
              <a:buFont typeface="Arial"/>
              <a:buChar char="•"/>
            </a:pPr>
            <a:r>
              <a:rPr lang="ja-JP" altLang="en-US" dirty="0" smtClean="0"/>
              <a:t>会場設営</a:t>
            </a:r>
            <a:endParaRPr lang="en-US" altLang="ja-JP" dirty="0" smtClean="0"/>
          </a:p>
          <a:p>
            <a:pPr>
              <a:buFont typeface="Arial"/>
              <a:buChar char="•"/>
            </a:pPr>
            <a:r>
              <a:rPr lang="en-US" altLang="ja-JP" dirty="0" smtClean="0"/>
              <a:t>11 </a:t>
            </a:r>
            <a:r>
              <a:rPr lang="ja-JP" altLang="en-US" dirty="0" smtClean="0"/>
              <a:t>月</a:t>
            </a:r>
            <a:r>
              <a:rPr lang="en-US" altLang="ja-JP" dirty="0" smtClean="0"/>
              <a:t> 1? </a:t>
            </a:r>
            <a:r>
              <a:rPr lang="ja-JP" altLang="en-US" dirty="0" smtClean="0"/>
              <a:t>日</a:t>
            </a:r>
            <a:r>
              <a:rPr lang="en-US" altLang="ja-JP" dirty="0" smtClean="0"/>
              <a:t>(10-12, 17 </a:t>
            </a:r>
            <a:r>
              <a:rPr lang="ja-JP" altLang="en-US" dirty="0" smtClean="0"/>
              <a:t>日</a:t>
            </a:r>
            <a:r>
              <a:rPr lang="en-US" altLang="ja-JP" dirty="0" smtClean="0"/>
              <a:t>)</a:t>
            </a:r>
          </a:p>
          <a:p>
            <a:pPr lvl="1">
              <a:buFont typeface="Arial"/>
              <a:buChar char="•"/>
            </a:pPr>
            <a:r>
              <a:rPr lang="ja-JP" altLang="en-US" dirty="0" smtClean="0"/>
              <a:t>遠隔授業本番</a:t>
            </a:r>
            <a:endParaRPr lang="en-US" altLang="ja-JP" dirty="0" smtClean="0"/>
          </a:p>
          <a:p>
            <a:pPr lvl="1">
              <a:buFont typeface="Arial"/>
              <a:buChar char="•"/>
            </a:pPr>
            <a:r>
              <a:rPr lang="ja-JP" altLang="en-US" dirty="0" smtClean="0"/>
              <a:t>動画・写真アップロード</a:t>
            </a:r>
            <a:endParaRPr lang="en-US" altLang="ja-JP" dirty="0" smtClean="0"/>
          </a:p>
          <a:p>
            <a:pPr>
              <a:buFont typeface="Arial"/>
              <a:buChar char="•"/>
            </a:pPr>
            <a:r>
              <a:rPr lang="en-US" altLang="ja-JP" dirty="0" smtClean="0"/>
              <a:t>-11/28(</a:t>
            </a:r>
            <a:r>
              <a:rPr lang="ja-JP" altLang="en-US" dirty="0" smtClean="0"/>
              <a:t>金</a:t>
            </a:r>
            <a:r>
              <a:rPr lang="en-US" altLang="ja-JP" dirty="0" smtClean="0"/>
              <a:t>)</a:t>
            </a:r>
          </a:p>
          <a:p>
            <a:pPr lvl="1">
              <a:buFont typeface="Arial"/>
              <a:buChar char="•"/>
            </a:pPr>
            <a:r>
              <a:rPr lang="ja-JP" altLang="en-US" dirty="0" smtClean="0"/>
              <a:t>アンケート集計とそれに伴う</a:t>
            </a:r>
            <a:r>
              <a:rPr lang="en-US" altLang="ja-JP" dirty="0" smtClean="0"/>
              <a:t>Web</a:t>
            </a:r>
            <a:r>
              <a:rPr lang="ja-JP" altLang="en-US" dirty="0" smtClean="0"/>
              <a:t> ページ改変以外のすべての作業を完了</a:t>
            </a:r>
            <a:endParaRPr lang="en-US" altLang="ja-JP" dirty="0" smtClean="0"/>
          </a:p>
        </p:txBody>
      </p:sp>
    </p:spTree>
    <p:extLst>
      <p:ext uri="{BB962C8B-B14F-4D97-AF65-F5344CB8AC3E}">
        <p14:creationId xmlns:p14="http://schemas.microsoft.com/office/powerpoint/2010/main" val="14064155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今年度の予定</a:t>
            </a:r>
            <a:r>
              <a:rPr lang="en-US" altLang="ja-JP" dirty="0" smtClean="0"/>
              <a:t> (2014</a:t>
            </a:r>
            <a:r>
              <a:rPr lang="ja-JP" altLang="en-US" dirty="0" smtClean="0"/>
              <a:t>年度</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8583488" cy="5184799"/>
          </a:xfrm>
        </p:spPr>
        <p:txBody>
          <a:bodyPr numCol="2"/>
          <a:lstStyle/>
          <a:p>
            <a:pPr>
              <a:buFont typeface="Arial"/>
              <a:buChar char="•"/>
            </a:pPr>
            <a:r>
              <a:rPr lang="en-US" altLang="ja-JP" dirty="0" smtClean="0"/>
              <a:t>10/03(</a:t>
            </a:r>
            <a:r>
              <a:rPr lang="ja-JP" altLang="en-US" dirty="0" smtClean="0"/>
              <a:t>金</a:t>
            </a:r>
            <a:r>
              <a:rPr lang="en-US" altLang="ja-JP" dirty="0" smtClean="0"/>
              <a:t>)</a:t>
            </a:r>
          </a:p>
          <a:p>
            <a:pPr lvl="1">
              <a:buFont typeface="Arial"/>
              <a:buChar char="•"/>
            </a:pPr>
            <a:r>
              <a:rPr lang="ja-JP" altLang="en-US" dirty="0" smtClean="0"/>
              <a:t>各係の決定</a:t>
            </a:r>
            <a:endParaRPr lang="en-US" altLang="ja-JP" dirty="0" smtClean="0"/>
          </a:p>
          <a:p>
            <a:pPr>
              <a:buFont typeface="Arial"/>
              <a:buChar char="•"/>
            </a:pPr>
            <a:r>
              <a:rPr lang="en-US" altLang="ja-JP" dirty="0" smtClean="0"/>
              <a:t>10/13(</a:t>
            </a:r>
            <a:r>
              <a:rPr lang="ja-JP" altLang="en-US" dirty="0" smtClean="0"/>
              <a:t>月</a:t>
            </a:r>
            <a:r>
              <a:rPr lang="en-US" altLang="ja-JP" dirty="0" smtClean="0"/>
              <a:t>)</a:t>
            </a:r>
          </a:p>
          <a:p>
            <a:pPr lvl="1">
              <a:buFont typeface="Arial"/>
              <a:buChar char="•"/>
            </a:pPr>
            <a:r>
              <a:rPr lang="ja-JP" altLang="en-US" dirty="0" smtClean="0"/>
              <a:t>タイトル仮決め</a:t>
            </a:r>
            <a:endParaRPr lang="en-US" altLang="ja-JP" dirty="0" smtClean="0"/>
          </a:p>
          <a:p>
            <a:pPr>
              <a:buFont typeface="Arial"/>
              <a:buChar char="•"/>
            </a:pPr>
            <a:r>
              <a:rPr lang="en-US" altLang="ja-JP" dirty="0" smtClean="0"/>
              <a:t>10/27(</a:t>
            </a:r>
            <a:r>
              <a:rPr lang="ja-JP" altLang="en-US" dirty="0" smtClean="0"/>
              <a:t>月</a:t>
            </a:r>
            <a:r>
              <a:rPr lang="en-US" altLang="ja-JP" dirty="0" smtClean="0"/>
              <a:t>)</a:t>
            </a:r>
          </a:p>
          <a:p>
            <a:pPr lvl="1">
              <a:buFont typeface="Arial"/>
              <a:buChar char="•"/>
            </a:pPr>
            <a:r>
              <a:rPr lang="ja-JP" altLang="en-US" dirty="0" smtClean="0"/>
              <a:t>スライド第一般完成予定</a:t>
            </a:r>
            <a:endParaRPr lang="en-US" altLang="ja-JP" dirty="0" smtClean="0"/>
          </a:p>
          <a:p>
            <a:pPr>
              <a:buFont typeface="Arial"/>
              <a:buChar char="•"/>
            </a:pPr>
            <a:r>
              <a:rPr lang="en-US" altLang="ja-JP" dirty="0" smtClean="0"/>
              <a:t>10/31(</a:t>
            </a:r>
            <a:r>
              <a:rPr lang="ja-JP" altLang="en-US" dirty="0" smtClean="0"/>
              <a:t>金</a:t>
            </a:r>
            <a:r>
              <a:rPr lang="en-US" altLang="ja-JP" dirty="0" smtClean="0"/>
              <a:t>)</a:t>
            </a:r>
          </a:p>
          <a:p>
            <a:pPr lvl="1">
              <a:buFont typeface="Arial"/>
              <a:buChar char="•"/>
            </a:pPr>
            <a:r>
              <a:rPr lang="en-US" altLang="ja-JP" dirty="0" smtClean="0"/>
              <a:t>Web</a:t>
            </a:r>
            <a:r>
              <a:rPr lang="ja-JP" altLang="en-US" dirty="0" smtClean="0"/>
              <a:t> ページ作成期限</a:t>
            </a:r>
            <a:endParaRPr lang="en-US" altLang="ja-JP" dirty="0" smtClean="0"/>
          </a:p>
          <a:p>
            <a:pPr>
              <a:buFont typeface="Arial"/>
              <a:buChar char="•"/>
            </a:pPr>
            <a:r>
              <a:rPr lang="en-US" altLang="ja-JP" dirty="0" smtClean="0"/>
              <a:t>11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solidFill>
                  <a:srgbClr val="FF0000"/>
                </a:solidFill>
              </a:rPr>
              <a:t>機材チェック・接続試験・リハーサル</a:t>
            </a:r>
            <a:endParaRPr lang="en-US" altLang="ja-JP" dirty="0" smtClean="0">
              <a:solidFill>
                <a:srgbClr val="FF0000"/>
              </a:solidFill>
            </a:endParaRPr>
          </a:p>
          <a:p>
            <a:pPr>
              <a:buFont typeface="Arial"/>
              <a:buChar char="•"/>
            </a:pPr>
            <a:r>
              <a:rPr lang="en-US" altLang="ja-JP" dirty="0" smtClean="0"/>
              <a:t>11 </a:t>
            </a:r>
            <a:r>
              <a:rPr lang="ja-JP" altLang="en-US" dirty="0" smtClean="0"/>
              <a:t>月</a:t>
            </a:r>
            <a:r>
              <a:rPr lang="en-US" altLang="ja-JP" dirty="0" smtClean="0"/>
              <a:t> 1? </a:t>
            </a:r>
            <a:r>
              <a:rPr lang="ja-JP" altLang="en-US" dirty="0" smtClean="0"/>
              <a:t>日</a:t>
            </a:r>
            <a:endParaRPr lang="en-US" altLang="ja-JP" dirty="0" smtClean="0"/>
          </a:p>
          <a:p>
            <a:pPr lvl="1">
              <a:buFont typeface="Arial"/>
              <a:buChar char="•"/>
            </a:pPr>
            <a:r>
              <a:rPr lang="ja-JP" altLang="en-US" dirty="0" smtClean="0">
                <a:solidFill>
                  <a:srgbClr val="FF0000"/>
                </a:solidFill>
              </a:rPr>
              <a:t>会場設営</a:t>
            </a:r>
            <a:endParaRPr lang="en-US" altLang="ja-JP" dirty="0" smtClean="0">
              <a:solidFill>
                <a:srgbClr val="FF0000"/>
              </a:solidFill>
            </a:endParaRPr>
          </a:p>
          <a:p>
            <a:pPr>
              <a:buFont typeface="Arial"/>
              <a:buChar char="•"/>
            </a:pPr>
            <a:r>
              <a:rPr lang="en-US" altLang="ja-JP" dirty="0" smtClean="0"/>
              <a:t>11 </a:t>
            </a:r>
            <a:r>
              <a:rPr lang="ja-JP" altLang="en-US" dirty="0" smtClean="0"/>
              <a:t>月</a:t>
            </a:r>
            <a:r>
              <a:rPr lang="en-US" altLang="ja-JP" dirty="0" smtClean="0"/>
              <a:t> 1? </a:t>
            </a:r>
            <a:r>
              <a:rPr lang="ja-JP" altLang="en-US" dirty="0" smtClean="0"/>
              <a:t>日</a:t>
            </a:r>
            <a:r>
              <a:rPr lang="en-US" altLang="ja-JP" dirty="0" smtClean="0"/>
              <a:t>(10-12, 17 </a:t>
            </a:r>
            <a:r>
              <a:rPr lang="ja-JP" altLang="en-US" dirty="0" smtClean="0"/>
              <a:t>日</a:t>
            </a:r>
            <a:r>
              <a:rPr lang="en-US" altLang="ja-JP" dirty="0" smtClean="0"/>
              <a:t>)</a:t>
            </a:r>
          </a:p>
          <a:p>
            <a:pPr lvl="1">
              <a:buFont typeface="Arial"/>
              <a:buChar char="•"/>
            </a:pPr>
            <a:r>
              <a:rPr lang="ja-JP" altLang="en-US" dirty="0" smtClean="0"/>
              <a:t>遠隔授業本番</a:t>
            </a:r>
            <a:endParaRPr lang="en-US" altLang="ja-JP" dirty="0" smtClean="0"/>
          </a:p>
          <a:p>
            <a:pPr lvl="1">
              <a:buFont typeface="Arial"/>
              <a:buChar char="•"/>
            </a:pPr>
            <a:r>
              <a:rPr lang="ja-JP" altLang="en-US" dirty="0" smtClean="0"/>
              <a:t>動画・写真アップロード</a:t>
            </a:r>
            <a:endParaRPr lang="en-US" altLang="ja-JP" dirty="0" smtClean="0"/>
          </a:p>
          <a:p>
            <a:pPr>
              <a:buFont typeface="Arial"/>
              <a:buChar char="•"/>
            </a:pPr>
            <a:r>
              <a:rPr lang="en-US" altLang="ja-JP" dirty="0" smtClean="0"/>
              <a:t>-11/28(</a:t>
            </a:r>
            <a:r>
              <a:rPr lang="ja-JP" altLang="en-US" dirty="0" smtClean="0"/>
              <a:t>金</a:t>
            </a:r>
            <a:r>
              <a:rPr lang="en-US" altLang="ja-JP" dirty="0" smtClean="0"/>
              <a:t>)</a:t>
            </a:r>
          </a:p>
          <a:p>
            <a:pPr lvl="1">
              <a:buFont typeface="Arial"/>
              <a:buChar char="•"/>
            </a:pPr>
            <a:r>
              <a:rPr lang="ja-JP" altLang="en-US" dirty="0" smtClean="0"/>
              <a:t>アンケート集計とそれに伴う</a:t>
            </a:r>
            <a:r>
              <a:rPr lang="en-US" altLang="ja-JP" dirty="0" smtClean="0"/>
              <a:t>Web</a:t>
            </a:r>
            <a:r>
              <a:rPr lang="ja-JP" altLang="en-US" dirty="0" smtClean="0"/>
              <a:t> ページ改変以外のすべての作業を完了</a:t>
            </a:r>
            <a:endParaRPr lang="en-US" altLang="ja-JP" dirty="0" smtClean="0"/>
          </a:p>
        </p:txBody>
      </p:sp>
    </p:spTree>
    <p:extLst>
      <p:ext uri="{BB962C8B-B14F-4D97-AF65-F5344CB8AC3E}">
        <p14:creationId xmlns:p14="http://schemas.microsoft.com/office/powerpoint/2010/main" val="15488495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接続試験・リハーサル・会場設営</a:t>
            </a:r>
            <a:endParaRPr lang="ja-JP" altLang="en-US" dirty="0"/>
          </a:p>
        </p:txBody>
      </p:sp>
      <p:sp>
        <p:nvSpPr>
          <p:cNvPr id="6" name="コンテンツ プレースホルダ 5"/>
          <p:cNvSpPr>
            <a:spLocks noGrp="1"/>
          </p:cNvSpPr>
          <p:nvPr>
            <p:ph idx="1"/>
          </p:nvPr>
        </p:nvSpPr>
        <p:spPr>
          <a:xfrm>
            <a:off x="47034" y="1125538"/>
            <a:ext cx="5210766" cy="4967287"/>
          </a:xfrm>
        </p:spPr>
        <p:txBody>
          <a:bodyPr/>
          <a:lstStyle/>
          <a:p>
            <a:pPr>
              <a:buFont typeface="Arial"/>
              <a:buChar char="•"/>
            </a:pPr>
            <a:r>
              <a:rPr lang="ja-JP" altLang="en-US" dirty="0" smtClean="0"/>
              <a:t>接続試験</a:t>
            </a:r>
            <a:endParaRPr lang="en-US" altLang="ja-JP" dirty="0" smtClean="0"/>
          </a:p>
          <a:p>
            <a:pPr lvl="1">
              <a:buFont typeface="Arial"/>
              <a:buChar char="•"/>
            </a:pPr>
            <a:r>
              <a:rPr lang="ja-JP" altLang="en-US" dirty="0" smtClean="0"/>
              <a:t>実際に高校とテレビ会議を接続</a:t>
            </a:r>
            <a:endParaRPr lang="en-US" altLang="ja-JP" dirty="0" smtClean="0"/>
          </a:p>
          <a:p>
            <a:pPr lvl="2">
              <a:buFont typeface="Arial"/>
              <a:buChar char="•"/>
            </a:pPr>
            <a:r>
              <a:rPr lang="ja-JP" altLang="en-US" dirty="0" smtClean="0"/>
              <a:t>顔合わせ</a:t>
            </a:r>
            <a:endParaRPr lang="en-US" altLang="ja-JP" dirty="0" smtClean="0"/>
          </a:p>
          <a:p>
            <a:pPr>
              <a:buFont typeface="Arial"/>
              <a:buChar char="•"/>
            </a:pPr>
            <a:r>
              <a:rPr lang="ja-JP" altLang="en-US" dirty="0" smtClean="0"/>
              <a:t>リハーサル</a:t>
            </a:r>
            <a:endParaRPr lang="en-US" altLang="ja-JP" dirty="0" smtClean="0"/>
          </a:p>
          <a:p>
            <a:pPr lvl="1">
              <a:buFont typeface="Arial"/>
              <a:buChar char="•"/>
            </a:pPr>
            <a:r>
              <a:rPr lang="ja-JP" altLang="en-US" dirty="0"/>
              <a:t>スライドの内容・動作チェック</a:t>
            </a:r>
            <a:endParaRPr lang="en-US" altLang="ja-JP" dirty="0"/>
          </a:p>
          <a:p>
            <a:pPr lvl="2">
              <a:buFont typeface="Arial"/>
              <a:buChar char="•"/>
            </a:pPr>
            <a:r>
              <a:rPr lang="ja-JP" altLang="en-US" dirty="0"/>
              <a:t>特にアニメーションの動作</a:t>
            </a:r>
            <a:endParaRPr lang="en-US" altLang="ja-JP" dirty="0"/>
          </a:p>
          <a:p>
            <a:pPr>
              <a:buFont typeface="Arial"/>
              <a:buChar char="•"/>
            </a:pPr>
            <a:r>
              <a:rPr lang="ja-JP" altLang="en-US" dirty="0" smtClean="0"/>
              <a:t>会場設営</a:t>
            </a:r>
            <a:endParaRPr lang="en-US" altLang="ja-JP" dirty="0" smtClean="0"/>
          </a:p>
          <a:p>
            <a:pPr lvl="1">
              <a:buFont typeface="Arial"/>
              <a:buChar char="•"/>
            </a:pPr>
            <a:r>
              <a:rPr lang="ja-JP" altLang="en-US" dirty="0" smtClean="0"/>
              <a:t>全てのセッティングを当日までに行う</a:t>
            </a:r>
            <a:endParaRPr lang="en-US" altLang="ja-JP" dirty="0" smtClean="0"/>
          </a:p>
        </p:txBody>
      </p:sp>
      <p:pic>
        <p:nvPicPr>
          <p:cNvPr id="8" name="図 7" descr="P1070762.JPG"/>
          <p:cNvPicPr>
            <a:picLocks noChangeAspect="1"/>
          </p:cNvPicPr>
          <p:nvPr/>
        </p:nvPicPr>
        <p:blipFill>
          <a:blip r:embed="rId2"/>
          <a:stretch>
            <a:fillRect/>
          </a:stretch>
        </p:blipFill>
        <p:spPr>
          <a:xfrm>
            <a:off x="5315525" y="3676075"/>
            <a:ext cx="3657600" cy="2743199"/>
          </a:xfrm>
          <a:prstGeom prst="rect">
            <a:avLst/>
          </a:prstGeom>
        </p:spPr>
      </p:pic>
      <p:pic>
        <p:nvPicPr>
          <p:cNvPr id="9" name="図 8" descr="P1070761.JPG"/>
          <p:cNvPicPr>
            <a:picLocks noChangeAspect="1"/>
          </p:cNvPicPr>
          <p:nvPr/>
        </p:nvPicPr>
        <p:blipFill>
          <a:blip r:embed="rId3"/>
          <a:stretch>
            <a:fillRect/>
          </a:stretch>
        </p:blipFill>
        <p:spPr>
          <a:xfrm>
            <a:off x="5315525" y="838201"/>
            <a:ext cx="3657600" cy="27432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今年度の予定</a:t>
            </a:r>
            <a:r>
              <a:rPr lang="en-US" altLang="ja-JP" dirty="0" smtClean="0"/>
              <a:t> (2014</a:t>
            </a:r>
            <a:r>
              <a:rPr lang="ja-JP" altLang="en-US" dirty="0" smtClean="0"/>
              <a:t>年度</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8583488" cy="5184799"/>
          </a:xfrm>
        </p:spPr>
        <p:txBody>
          <a:bodyPr numCol="2"/>
          <a:lstStyle/>
          <a:p>
            <a:pPr>
              <a:buFont typeface="Arial"/>
              <a:buChar char="•"/>
            </a:pPr>
            <a:r>
              <a:rPr lang="en-US" altLang="ja-JP" dirty="0" smtClean="0"/>
              <a:t>10/03(</a:t>
            </a:r>
            <a:r>
              <a:rPr lang="ja-JP" altLang="en-US" dirty="0" smtClean="0"/>
              <a:t>金</a:t>
            </a:r>
            <a:r>
              <a:rPr lang="en-US" altLang="ja-JP" dirty="0" smtClean="0"/>
              <a:t>)</a:t>
            </a:r>
          </a:p>
          <a:p>
            <a:pPr lvl="1">
              <a:buFont typeface="Arial"/>
              <a:buChar char="•"/>
            </a:pPr>
            <a:r>
              <a:rPr lang="ja-JP" altLang="en-US" dirty="0" smtClean="0"/>
              <a:t>各係の決定</a:t>
            </a:r>
            <a:endParaRPr lang="en-US" altLang="ja-JP" dirty="0" smtClean="0"/>
          </a:p>
          <a:p>
            <a:pPr>
              <a:buFont typeface="Arial"/>
              <a:buChar char="•"/>
            </a:pPr>
            <a:r>
              <a:rPr lang="en-US" altLang="ja-JP" dirty="0" smtClean="0"/>
              <a:t>10/13(</a:t>
            </a:r>
            <a:r>
              <a:rPr lang="ja-JP" altLang="en-US" dirty="0" smtClean="0"/>
              <a:t>月</a:t>
            </a:r>
            <a:r>
              <a:rPr lang="en-US" altLang="ja-JP" dirty="0" smtClean="0"/>
              <a:t>)</a:t>
            </a:r>
          </a:p>
          <a:p>
            <a:pPr lvl="1">
              <a:buFont typeface="Arial"/>
              <a:buChar char="•"/>
            </a:pPr>
            <a:r>
              <a:rPr lang="ja-JP" altLang="en-US" dirty="0" smtClean="0"/>
              <a:t>タイトル仮決め</a:t>
            </a:r>
            <a:endParaRPr lang="en-US" altLang="ja-JP" dirty="0" smtClean="0"/>
          </a:p>
          <a:p>
            <a:pPr>
              <a:buFont typeface="Arial"/>
              <a:buChar char="•"/>
            </a:pPr>
            <a:r>
              <a:rPr lang="en-US" altLang="ja-JP" dirty="0" smtClean="0"/>
              <a:t>10/27(</a:t>
            </a:r>
            <a:r>
              <a:rPr lang="ja-JP" altLang="en-US" dirty="0" smtClean="0"/>
              <a:t>月</a:t>
            </a:r>
            <a:r>
              <a:rPr lang="en-US" altLang="ja-JP" dirty="0" smtClean="0"/>
              <a:t>)</a:t>
            </a:r>
          </a:p>
          <a:p>
            <a:pPr lvl="1">
              <a:buFont typeface="Arial"/>
              <a:buChar char="•"/>
            </a:pPr>
            <a:r>
              <a:rPr lang="ja-JP" altLang="en-US" dirty="0" smtClean="0"/>
              <a:t>スライド第一般完成予定</a:t>
            </a:r>
            <a:endParaRPr lang="en-US" altLang="ja-JP" dirty="0" smtClean="0"/>
          </a:p>
          <a:p>
            <a:pPr>
              <a:buFont typeface="Arial"/>
              <a:buChar char="•"/>
            </a:pPr>
            <a:r>
              <a:rPr lang="en-US" altLang="ja-JP" dirty="0" smtClean="0"/>
              <a:t>10/31(</a:t>
            </a:r>
            <a:r>
              <a:rPr lang="ja-JP" altLang="en-US" dirty="0" smtClean="0"/>
              <a:t>金</a:t>
            </a:r>
            <a:r>
              <a:rPr lang="en-US" altLang="ja-JP" dirty="0" smtClean="0"/>
              <a:t>)</a:t>
            </a:r>
          </a:p>
          <a:p>
            <a:pPr lvl="1">
              <a:buFont typeface="Arial"/>
              <a:buChar char="•"/>
            </a:pPr>
            <a:r>
              <a:rPr lang="en-US" altLang="ja-JP" dirty="0" smtClean="0"/>
              <a:t>Web</a:t>
            </a:r>
            <a:r>
              <a:rPr lang="ja-JP" altLang="en-US" dirty="0" smtClean="0"/>
              <a:t> ページ作成期限</a:t>
            </a:r>
            <a:endParaRPr lang="en-US" altLang="ja-JP" dirty="0" smtClean="0"/>
          </a:p>
          <a:p>
            <a:pPr>
              <a:buFont typeface="Arial"/>
              <a:buChar char="•"/>
            </a:pPr>
            <a:r>
              <a:rPr lang="en-US" altLang="ja-JP" dirty="0" smtClean="0"/>
              <a:t>11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t>機材チェック・接続試験・リハーサル</a:t>
            </a:r>
            <a:endParaRPr lang="en-US" altLang="ja-JP" dirty="0" smtClean="0"/>
          </a:p>
          <a:p>
            <a:pPr>
              <a:buFont typeface="Arial"/>
              <a:buChar char="•"/>
            </a:pPr>
            <a:r>
              <a:rPr lang="en-US" altLang="ja-JP" dirty="0" smtClean="0"/>
              <a:t>11 </a:t>
            </a:r>
            <a:r>
              <a:rPr lang="ja-JP" altLang="en-US" dirty="0" smtClean="0"/>
              <a:t>月</a:t>
            </a:r>
            <a:r>
              <a:rPr lang="en-US" altLang="ja-JP" dirty="0" smtClean="0"/>
              <a:t> 1? </a:t>
            </a:r>
            <a:r>
              <a:rPr lang="ja-JP" altLang="en-US" dirty="0" smtClean="0"/>
              <a:t>日</a:t>
            </a:r>
            <a:endParaRPr lang="en-US" altLang="ja-JP" dirty="0" smtClean="0"/>
          </a:p>
          <a:p>
            <a:pPr lvl="1">
              <a:buFont typeface="Arial"/>
              <a:buChar char="•"/>
            </a:pPr>
            <a:r>
              <a:rPr lang="ja-JP" altLang="en-US" dirty="0" smtClean="0"/>
              <a:t>会場設営</a:t>
            </a:r>
            <a:endParaRPr lang="en-US" altLang="ja-JP" dirty="0" smtClean="0"/>
          </a:p>
          <a:p>
            <a:pPr>
              <a:buFont typeface="Arial"/>
              <a:buChar char="•"/>
            </a:pPr>
            <a:r>
              <a:rPr lang="en-US" altLang="ja-JP" dirty="0" smtClean="0"/>
              <a:t>11 </a:t>
            </a:r>
            <a:r>
              <a:rPr lang="ja-JP" altLang="en-US" dirty="0" smtClean="0"/>
              <a:t>月</a:t>
            </a:r>
            <a:r>
              <a:rPr lang="en-US" altLang="ja-JP" dirty="0" smtClean="0"/>
              <a:t> 1? </a:t>
            </a:r>
            <a:r>
              <a:rPr lang="ja-JP" altLang="en-US" dirty="0" smtClean="0"/>
              <a:t>日</a:t>
            </a:r>
            <a:r>
              <a:rPr lang="en-US" altLang="ja-JP" dirty="0" smtClean="0"/>
              <a:t>(10-12, 17 </a:t>
            </a:r>
            <a:r>
              <a:rPr lang="ja-JP" altLang="en-US" dirty="0" smtClean="0"/>
              <a:t>日</a:t>
            </a:r>
            <a:r>
              <a:rPr lang="en-US" altLang="ja-JP" dirty="0" smtClean="0"/>
              <a:t>)</a:t>
            </a:r>
          </a:p>
          <a:p>
            <a:pPr lvl="1">
              <a:buFont typeface="Arial"/>
              <a:buChar char="•"/>
            </a:pPr>
            <a:r>
              <a:rPr lang="ja-JP" altLang="en-US" dirty="0" smtClean="0">
                <a:solidFill>
                  <a:srgbClr val="FF0000"/>
                </a:solidFill>
              </a:rPr>
              <a:t>遠隔授業本番</a:t>
            </a:r>
            <a:endParaRPr lang="en-US" altLang="ja-JP" dirty="0" smtClean="0">
              <a:solidFill>
                <a:srgbClr val="FF0000"/>
              </a:solidFill>
            </a:endParaRPr>
          </a:p>
          <a:p>
            <a:pPr lvl="1">
              <a:buFont typeface="Arial"/>
              <a:buChar char="•"/>
            </a:pPr>
            <a:r>
              <a:rPr lang="ja-JP" altLang="en-US" dirty="0" smtClean="0"/>
              <a:t>動画・写真アップロード</a:t>
            </a:r>
            <a:endParaRPr lang="en-US" altLang="ja-JP" dirty="0" smtClean="0"/>
          </a:p>
          <a:p>
            <a:pPr>
              <a:buFont typeface="Arial"/>
              <a:buChar char="•"/>
            </a:pPr>
            <a:r>
              <a:rPr lang="en-US" altLang="ja-JP" dirty="0" smtClean="0"/>
              <a:t>-11/28(</a:t>
            </a:r>
            <a:r>
              <a:rPr lang="ja-JP" altLang="en-US" dirty="0" smtClean="0"/>
              <a:t>金</a:t>
            </a:r>
            <a:r>
              <a:rPr lang="en-US" altLang="ja-JP" dirty="0" smtClean="0"/>
              <a:t>)</a:t>
            </a:r>
          </a:p>
          <a:p>
            <a:pPr lvl="1">
              <a:buFont typeface="Arial"/>
              <a:buChar char="•"/>
            </a:pPr>
            <a:r>
              <a:rPr lang="ja-JP" altLang="en-US" dirty="0" smtClean="0"/>
              <a:t>アンケート集計とそれに伴う</a:t>
            </a:r>
            <a:r>
              <a:rPr lang="en-US" altLang="ja-JP" dirty="0" smtClean="0"/>
              <a:t>Web</a:t>
            </a:r>
            <a:r>
              <a:rPr lang="ja-JP" altLang="en-US" dirty="0" smtClean="0"/>
              <a:t> ページ改変以外のすべての作業を完了</a:t>
            </a:r>
            <a:endParaRPr lang="en-US" altLang="ja-JP" dirty="0" smtClean="0"/>
          </a:p>
        </p:txBody>
      </p:sp>
    </p:spTree>
    <p:extLst>
      <p:ext uri="{BB962C8B-B14F-4D97-AF65-F5344CB8AC3E}">
        <p14:creationId xmlns:p14="http://schemas.microsoft.com/office/powerpoint/2010/main" val="10842188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本番当日</a:t>
            </a:r>
            <a:endParaRPr kumimoji="1" lang="ja-JP" altLang="en-US" dirty="0"/>
          </a:p>
        </p:txBody>
      </p:sp>
      <p:sp>
        <p:nvSpPr>
          <p:cNvPr id="3" name="コンテンツ プレースホルダ 2"/>
          <p:cNvSpPr>
            <a:spLocks noGrp="1"/>
          </p:cNvSpPr>
          <p:nvPr>
            <p:ph idx="1"/>
          </p:nvPr>
        </p:nvSpPr>
        <p:spPr>
          <a:xfrm>
            <a:off x="179388" y="914400"/>
            <a:ext cx="5230812" cy="5503862"/>
          </a:xfrm>
        </p:spPr>
        <p:txBody>
          <a:bodyPr/>
          <a:lstStyle/>
          <a:p>
            <a:pPr>
              <a:buFont typeface="Arial"/>
              <a:buChar char="•"/>
            </a:pPr>
            <a:r>
              <a:rPr kumimoji="1" lang="ja-JP" altLang="en-US" dirty="0" smtClean="0"/>
              <a:t>直前準備</a:t>
            </a:r>
            <a:endParaRPr kumimoji="1" lang="en-US" altLang="ja-JP" dirty="0" smtClean="0"/>
          </a:p>
          <a:p>
            <a:pPr lvl="1">
              <a:buFont typeface="Arial"/>
              <a:buChar char="•"/>
            </a:pPr>
            <a:r>
              <a:rPr lang="ja-JP" altLang="en-US" dirty="0" smtClean="0"/>
              <a:t>最終確認</a:t>
            </a:r>
            <a:endParaRPr lang="en-US" altLang="ja-JP" dirty="0" smtClean="0"/>
          </a:p>
          <a:p>
            <a:pPr lvl="2">
              <a:buFont typeface="Arial"/>
              <a:buChar char="•"/>
            </a:pPr>
            <a:r>
              <a:rPr kumimoji="1" lang="ja-JP" altLang="en-US" dirty="0" smtClean="0"/>
              <a:t>各係の役割分担等</a:t>
            </a:r>
            <a:endParaRPr lang="en-US" altLang="ja-JP" dirty="0" smtClean="0"/>
          </a:p>
          <a:p>
            <a:pPr>
              <a:buFont typeface="Arial"/>
              <a:buChar char="•"/>
            </a:pPr>
            <a:r>
              <a:rPr lang="ja-JP" altLang="en-US" dirty="0" smtClean="0"/>
              <a:t>当日スケジュール</a:t>
            </a:r>
            <a:r>
              <a:rPr lang="en-US" altLang="ja-JP" dirty="0" smtClean="0"/>
              <a:t> (2013</a:t>
            </a:r>
            <a:r>
              <a:rPr lang="ja-JP" altLang="en-US" dirty="0" smtClean="0"/>
              <a:t>年度</a:t>
            </a:r>
            <a:r>
              <a:rPr lang="en-US" altLang="ja-JP" dirty="0" smtClean="0"/>
              <a:t>)</a:t>
            </a:r>
          </a:p>
          <a:p>
            <a:pPr lvl="1">
              <a:buNone/>
            </a:pPr>
            <a:r>
              <a:rPr lang="en-US" altLang="ja-JP" dirty="0" smtClean="0"/>
              <a:t>12:30           </a:t>
            </a:r>
            <a:r>
              <a:rPr lang="ja-JP" altLang="en-US" dirty="0" smtClean="0"/>
              <a:t>北大スタッフ集合</a:t>
            </a:r>
            <a:endParaRPr lang="en-US" altLang="ja-JP" dirty="0" smtClean="0"/>
          </a:p>
          <a:p>
            <a:pPr lvl="1">
              <a:buNone/>
            </a:pPr>
            <a:r>
              <a:rPr lang="en-US" altLang="ja-JP" dirty="0" smtClean="0"/>
              <a:t>13:00           </a:t>
            </a:r>
            <a:r>
              <a:rPr lang="ja-JP" altLang="en-US" dirty="0" smtClean="0"/>
              <a:t>接続開始</a:t>
            </a:r>
            <a:endParaRPr lang="en-US" altLang="ja-JP" dirty="0" smtClean="0"/>
          </a:p>
          <a:p>
            <a:pPr lvl="1">
              <a:buNone/>
            </a:pPr>
            <a:r>
              <a:rPr lang="en-US" altLang="ja-JP" dirty="0" smtClean="0"/>
              <a:t>13:10-13:20 </a:t>
            </a:r>
            <a:r>
              <a:rPr lang="ja-JP" altLang="en-US" dirty="0" smtClean="0"/>
              <a:t>挨拶・</a:t>
            </a:r>
            <a:r>
              <a:rPr lang="en-US" altLang="ja-JP" dirty="0" smtClean="0"/>
              <a:t>Introduction</a:t>
            </a:r>
          </a:p>
          <a:p>
            <a:pPr lvl="1">
              <a:buNone/>
            </a:pPr>
            <a:r>
              <a:rPr lang="en-US" altLang="ja-JP" dirty="0" smtClean="0"/>
              <a:t>13:20-14:20 </a:t>
            </a:r>
            <a:r>
              <a:rPr lang="ja-JP" altLang="en-US" dirty="0" smtClean="0"/>
              <a:t>講義</a:t>
            </a:r>
            <a:r>
              <a:rPr lang="en-US" altLang="ja-JP" dirty="0" smtClean="0"/>
              <a:t> 1 (</a:t>
            </a:r>
            <a:r>
              <a:rPr lang="ja-JP" altLang="en-US" dirty="0" smtClean="0"/>
              <a:t>学生</a:t>
            </a:r>
            <a:r>
              <a:rPr lang="en-US" altLang="ja-JP" dirty="0" smtClean="0"/>
              <a:t> 2 </a:t>
            </a:r>
            <a:r>
              <a:rPr lang="ja-JP" altLang="en-US" dirty="0" smtClean="0"/>
              <a:t>名</a:t>
            </a:r>
            <a:r>
              <a:rPr lang="en-US" altLang="ja-JP" dirty="0" smtClean="0"/>
              <a:t>)</a:t>
            </a:r>
          </a:p>
          <a:p>
            <a:pPr lvl="1">
              <a:buNone/>
            </a:pPr>
            <a:r>
              <a:rPr lang="en-US" altLang="ja-JP" dirty="0" smtClean="0"/>
              <a:t>14:20-14:30 </a:t>
            </a:r>
            <a:r>
              <a:rPr lang="ja-JP" altLang="en-US" dirty="0" smtClean="0"/>
              <a:t>休憩</a:t>
            </a:r>
            <a:endParaRPr lang="en-US" altLang="ja-JP" dirty="0" smtClean="0"/>
          </a:p>
          <a:p>
            <a:pPr lvl="1">
              <a:buNone/>
            </a:pPr>
            <a:r>
              <a:rPr lang="en-US" altLang="ja-JP" dirty="0" smtClean="0"/>
              <a:t>14:30-15:30 </a:t>
            </a:r>
            <a:r>
              <a:rPr lang="ja-JP" altLang="en-US" dirty="0" smtClean="0"/>
              <a:t>講義</a:t>
            </a:r>
            <a:r>
              <a:rPr lang="en-US" altLang="ja-JP" dirty="0" smtClean="0"/>
              <a:t> 2 (</a:t>
            </a:r>
            <a:r>
              <a:rPr lang="ja-JP" altLang="en-US" dirty="0" smtClean="0"/>
              <a:t>講師</a:t>
            </a:r>
            <a:r>
              <a:rPr lang="en-US" altLang="ja-JP" dirty="0" smtClean="0"/>
              <a:t>)</a:t>
            </a:r>
          </a:p>
          <a:p>
            <a:pPr lvl="1">
              <a:buNone/>
            </a:pPr>
            <a:r>
              <a:rPr lang="en-US" altLang="ja-JP" dirty="0" smtClean="0"/>
              <a:t>15:30-16:00 </a:t>
            </a:r>
            <a:r>
              <a:rPr lang="ja-JP" altLang="en-US" dirty="0" smtClean="0"/>
              <a:t>アンケート記入</a:t>
            </a:r>
            <a:endParaRPr lang="en-US" altLang="ja-JP" dirty="0" smtClean="0"/>
          </a:p>
          <a:p>
            <a:pPr lvl="1">
              <a:buNone/>
            </a:pPr>
            <a:r>
              <a:rPr lang="en-US" altLang="ja-JP" dirty="0" smtClean="0"/>
              <a:t>16:00           </a:t>
            </a:r>
            <a:r>
              <a:rPr lang="ja-JP" altLang="en-US" dirty="0" smtClean="0"/>
              <a:t>終了</a:t>
            </a:r>
            <a:endParaRPr lang="en-US" altLang="ja-JP" dirty="0" smtClean="0"/>
          </a:p>
        </p:txBody>
      </p:sp>
      <p:pic>
        <p:nvPicPr>
          <p:cNvPr id="3074" name="Picture 2" descr="https://www.cps-jp.org/~mosir/pub/2013/2013-11-01/photo/lecture_01/pub/b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2027" y="764704"/>
            <a:ext cx="3944823" cy="29571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cps-jp.org/~mosir/pub/2013/2013-11-01/photo/lecture_02/pub/b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076" y="3740891"/>
            <a:ext cx="3944823" cy="2957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アンケート</a:t>
            </a:r>
            <a:endParaRPr kumimoji="1" lang="ja-JP" altLang="en-US" dirty="0"/>
          </a:p>
        </p:txBody>
      </p:sp>
      <p:sp>
        <p:nvSpPr>
          <p:cNvPr id="3" name="コンテンツ プレースホルダ 2"/>
          <p:cNvSpPr>
            <a:spLocks noGrp="1"/>
          </p:cNvSpPr>
          <p:nvPr>
            <p:ph idx="1"/>
          </p:nvPr>
        </p:nvSpPr>
        <p:spPr>
          <a:xfrm>
            <a:off x="179388" y="914400"/>
            <a:ext cx="8736012" cy="3505200"/>
          </a:xfrm>
        </p:spPr>
        <p:txBody>
          <a:bodyPr/>
          <a:lstStyle/>
          <a:p>
            <a:pPr>
              <a:buFont typeface="Arial"/>
              <a:buChar char="•"/>
            </a:pPr>
            <a:r>
              <a:rPr lang="ja-JP" altLang="en-US" dirty="0" smtClean="0"/>
              <a:t>授業環境・内容等について生徒にアンケート</a:t>
            </a:r>
            <a:endParaRPr lang="en-US" altLang="ja-JP" dirty="0" smtClean="0"/>
          </a:p>
          <a:p>
            <a:pPr>
              <a:buFont typeface="Arial"/>
              <a:buChar char="•"/>
            </a:pPr>
            <a:endParaRPr lang="en-US" altLang="ja-JP" dirty="0" smtClean="0"/>
          </a:p>
          <a:p>
            <a:pPr>
              <a:buFont typeface="Arial"/>
              <a:buChar char="•"/>
            </a:pPr>
            <a:r>
              <a:rPr lang="ja-JP" altLang="en-US" dirty="0" smtClean="0"/>
              <a:t>アンケート集計結果</a:t>
            </a:r>
            <a:r>
              <a:rPr lang="en-US" altLang="ja-JP" dirty="0" smtClean="0"/>
              <a:t> (2013</a:t>
            </a:r>
            <a:r>
              <a:rPr lang="ja-JP" altLang="en-US" dirty="0" smtClean="0"/>
              <a:t>年度</a:t>
            </a:r>
            <a:r>
              <a:rPr lang="en-US" altLang="ja-JP" dirty="0" smtClean="0"/>
              <a:t>)</a:t>
            </a:r>
          </a:p>
          <a:p>
            <a:pPr lvl="1">
              <a:buFont typeface="Arial"/>
              <a:buChar char="•"/>
            </a:pPr>
            <a:r>
              <a:rPr lang="en-US" altLang="ja-JP" dirty="0"/>
              <a:t>http://www.ep.sci.hokudai.ac.jp/~mosir/work/2013/ohgaki/question/index.html</a:t>
            </a:r>
            <a:endParaRPr lang="en-US" altLang="ja-JP"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 5"/>
          <p:cNvSpPr>
            <a:spLocks noGrp="1"/>
          </p:cNvSpPr>
          <p:nvPr>
            <p:ph idx="1"/>
          </p:nvPr>
        </p:nvSpPr>
        <p:spPr>
          <a:xfrm>
            <a:off x="2590800" y="2954338"/>
            <a:ext cx="4191000" cy="931862"/>
          </a:xfrm>
        </p:spPr>
        <p:txBody>
          <a:bodyPr/>
          <a:lstStyle/>
          <a:p>
            <a:r>
              <a:rPr lang="ja-JP" altLang="en-US" sz="3600" dirty="0" smtClean="0"/>
              <a:t>遠隔授業について</a:t>
            </a:r>
            <a:endParaRPr lang="ja-JP" altLang="en-US" sz="3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まとめ</a:t>
            </a:r>
            <a:endParaRPr lang="ja-JP" altLang="en-US" dirty="0"/>
          </a:p>
        </p:txBody>
      </p:sp>
      <p:sp>
        <p:nvSpPr>
          <p:cNvPr id="3" name="コンテンツ プレースホルダ 2"/>
          <p:cNvSpPr>
            <a:spLocks noGrp="1"/>
          </p:cNvSpPr>
          <p:nvPr>
            <p:ph idx="1"/>
          </p:nvPr>
        </p:nvSpPr>
        <p:spPr>
          <a:xfrm>
            <a:off x="179388" y="625280"/>
            <a:ext cx="8785225" cy="5562600"/>
          </a:xfrm>
        </p:spPr>
        <p:txBody>
          <a:bodyPr/>
          <a:lstStyle/>
          <a:p>
            <a:pPr>
              <a:buFont typeface="Arial"/>
              <a:buChar char="•"/>
            </a:pPr>
            <a:r>
              <a:rPr lang="ja-JP" altLang="en-US" dirty="0" smtClean="0"/>
              <a:t>遠隔授業の意義</a:t>
            </a:r>
            <a:endParaRPr lang="en-US" altLang="ja-JP" dirty="0" smtClean="0"/>
          </a:p>
          <a:p>
            <a:pPr lvl="1">
              <a:buFont typeface="Arial"/>
              <a:buChar char="•"/>
            </a:pPr>
            <a:r>
              <a:rPr lang="ja-JP" altLang="en-US" dirty="0" smtClean="0"/>
              <a:t>高校側</a:t>
            </a:r>
            <a:r>
              <a:rPr lang="en-US" altLang="ja-JP" dirty="0" smtClean="0"/>
              <a:t>: </a:t>
            </a:r>
            <a:r>
              <a:rPr lang="ja-JP" altLang="en-US" dirty="0" smtClean="0"/>
              <a:t>最先端の研究を身近に感じてもらう</a:t>
            </a:r>
            <a:endParaRPr lang="en-US" altLang="ja-JP" dirty="0" smtClean="0"/>
          </a:p>
          <a:p>
            <a:pPr lvl="1">
              <a:buFont typeface="Arial"/>
              <a:buChar char="•"/>
            </a:pPr>
            <a:r>
              <a:rPr lang="ja-JP" altLang="en-US" dirty="0" smtClean="0"/>
              <a:t>大学側</a:t>
            </a:r>
            <a:r>
              <a:rPr lang="en-US" altLang="ja-JP" dirty="0" smtClean="0"/>
              <a:t>: </a:t>
            </a:r>
            <a:r>
              <a:rPr lang="ja-JP" altLang="en-US" dirty="0" smtClean="0"/>
              <a:t>配信方法や授業の作り方を学ぶ</a:t>
            </a:r>
            <a:endParaRPr lang="en-US" altLang="ja-JP" dirty="0" smtClean="0"/>
          </a:p>
          <a:p>
            <a:pPr>
              <a:buFont typeface="Arial"/>
              <a:buChar char="•"/>
            </a:pPr>
            <a:r>
              <a:rPr lang="ja-JP" altLang="en-US" dirty="0" smtClean="0"/>
              <a:t>システム</a:t>
            </a:r>
            <a:endParaRPr lang="en-US" altLang="ja-JP" dirty="0" smtClean="0"/>
          </a:p>
          <a:p>
            <a:pPr lvl="1">
              <a:buFont typeface="Arial"/>
              <a:buChar char="•"/>
            </a:pPr>
            <a:r>
              <a:rPr lang="en-US" altLang="ja-JP" dirty="0" smtClean="0"/>
              <a:t>1 </a:t>
            </a:r>
            <a:r>
              <a:rPr lang="ja-JP" altLang="en-US" dirty="0" smtClean="0"/>
              <a:t>回目は</a:t>
            </a:r>
            <a:r>
              <a:rPr lang="en-US" altLang="ja-JP" dirty="0" smtClean="0"/>
              <a:t> DVTS, JGN </a:t>
            </a:r>
            <a:r>
              <a:rPr lang="ja-JP" altLang="en-US" dirty="0" smtClean="0"/>
              <a:t>を利用</a:t>
            </a:r>
            <a:endParaRPr lang="en-US" altLang="ja-JP" dirty="0" smtClean="0"/>
          </a:p>
          <a:p>
            <a:pPr lvl="1">
              <a:buFont typeface="Arial"/>
              <a:buChar char="•"/>
            </a:pPr>
            <a:r>
              <a:rPr lang="en-US" altLang="ja-JP" dirty="0" smtClean="0"/>
              <a:t>2 </a:t>
            </a:r>
            <a:r>
              <a:rPr lang="ja-JP" altLang="en-US" dirty="0" smtClean="0"/>
              <a:t>回目以降はテレビ会議システム</a:t>
            </a:r>
            <a:r>
              <a:rPr lang="en-US" altLang="ja-JP" dirty="0" smtClean="0"/>
              <a:t>, SINET </a:t>
            </a:r>
            <a:r>
              <a:rPr lang="ja-JP" altLang="en-US" dirty="0" smtClean="0"/>
              <a:t>を利用</a:t>
            </a:r>
            <a:endParaRPr lang="en-US" altLang="ja-JP" dirty="0" smtClean="0"/>
          </a:p>
          <a:p>
            <a:pPr lvl="1">
              <a:buFont typeface="Arial"/>
              <a:buChar char="•"/>
            </a:pPr>
            <a:r>
              <a:rPr lang="ja-JP" altLang="en-US" dirty="0" smtClean="0"/>
              <a:t>近年は</a:t>
            </a:r>
            <a:r>
              <a:rPr lang="en-US" altLang="ja-JP" dirty="0" smtClean="0"/>
              <a:t> Mac </a:t>
            </a:r>
            <a:r>
              <a:rPr lang="ja-JP" altLang="en-US" dirty="0" smtClean="0"/>
              <a:t>を用いて収録</a:t>
            </a:r>
            <a:r>
              <a:rPr lang="en-US" altLang="ja-JP" dirty="0" smtClean="0"/>
              <a:t> → </a:t>
            </a:r>
            <a:r>
              <a:rPr lang="ja-JP" altLang="en-US" dirty="0" smtClean="0"/>
              <a:t>アップロード等が簡略化</a:t>
            </a:r>
            <a:endParaRPr lang="en-US" altLang="ja-JP" dirty="0" smtClean="0"/>
          </a:p>
          <a:p>
            <a:pPr>
              <a:buFont typeface="Arial"/>
              <a:buChar char="•"/>
            </a:pPr>
            <a:r>
              <a:rPr lang="ja-JP" altLang="en-US" dirty="0" smtClean="0"/>
              <a:t>遠隔授業の流れ</a:t>
            </a:r>
            <a:endParaRPr lang="en-US" altLang="ja-JP" dirty="0" smtClean="0"/>
          </a:p>
          <a:p>
            <a:pPr lvl="1">
              <a:buFont typeface="Arial"/>
              <a:buChar char="•"/>
            </a:pPr>
            <a:r>
              <a:rPr lang="ja-JP" altLang="en-US" dirty="0" smtClean="0"/>
              <a:t>始動は</a:t>
            </a:r>
            <a:r>
              <a:rPr lang="en-US" altLang="ja-JP" dirty="0" smtClean="0"/>
              <a:t> 1, 2</a:t>
            </a:r>
            <a:r>
              <a:rPr lang="ja-JP" altLang="en-US" dirty="0" smtClean="0"/>
              <a:t>ヶ月前</a:t>
            </a:r>
            <a:endParaRPr lang="en-US" altLang="ja-JP" dirty="0" smtClean="0"/>
          </a:p>
          <a:p>
            <a:pPr lvl="2">
              <a:buFont typeface="Arial"/>
              <a:buChar char="•"/>
            </a:pPr>
            <a:r>
              <a:rPr lang="ja-JP" altLang="en-US" dirty="0" smtClean="0"/>
              <a:t>開始当初は</a:t>
            </a:r>
            <a:r>
              <a:rPr lang="en-US" altLang="ja-JP" dirty="0" smtClean="0"/>
              <a:t> 5 </a:t>
            </a:r>
            <a:r>
              <a:rPr lang="ja-JP" altLang="en-US" dirty="0" smtClean="0"/>
              <a:t>ヶ月前</a:t>
            </a:r>
            <a:endParaRPr lang="en-US" altLang="ja-JP" dirty="0" smtClean="0"/>
          </a:p>
          <a:p>
            <a:pPr lvl="2">
              <a:buFont typeface="Arial"/>
              <a:buChar char="•"/>
            </a:pPr>
            <a:r>
              <a:rPr lang="ja-JP" altLang="en-US" dirty="0" smtClean="0"/>
              <a:t>ノウハウが蓄積されてきている証拠</a:t>
            </a:r>
            <a:endParaRPr lang="en-US" altLang="ja-JP" dirty="0" smtClean="0"/>
          </a:p>
          <a:p>
            <a:pPr>
              <a:buFont typeface="Arial"/>
              <a:buChar char="•"/>
            </a:pPr>
            <a:r>
              <a:rPr lang="ja-JP" altLang="en-US" b="1" dirty="0" smtClean="0">
                <a:solidFill>
                  <a:srgbClr val="FF0000"/>
                </a:solidFill>
              </a:rPr>
              <a:t>期日までにちゃんと仕事をしましょう</a:t>
            </a:r>
            <a:endParaRPr lang="en-US" altLang="ja-JP" b="1" dirty="0" smtClean="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参考文献</a:t>
            </a:r>
            <a:endParaRPr kumimoji="1" lang="ja-JP" altLang="en-US" dirty="0"/>
          </a:p>
        </p:txBody>
      </p:sp>
      <p:sp>
        <p:nvSpPr>
          <p:cNvPr id="3" name="コンテンツ プレースホルダ 2"/>
          <p:cNvSpPr>
            <a:spLocks noGrp="1"/>
          </p:cNvSpPr>
          <p:nvPr>
            <p:ph idx="1"/>
          </p:nvPr>
        </p:nvSpPr>
        <p:spPr>
          <a:xfrm>
            <a:off x="76200" y="685800"/>
            <a:ext cx="8964612" cy="4967287"/>
          </a:xfrm>
        </p:spPr>
        <p:txBody>
          <a:bodyPr/>
          <a:lstStyle/>
          <a:p>
            <a:pPr>
              <a:buFont typeface="Arial"/>
              <a:buChar char="•"/>
            </a:pPr>
            <a:r>
              <a:rPr kumimoji="1" lang="ja-JP" altLang="en-US" sz="1800" dirty="0" smtClean="0"/>
              <a:t>杉山耕一朗</a:t>
            </a:r>
            <a:r>
              <a:rPr kumimoji="1" lang="en-US" altLang="ja-JP" sz="1800" dirty="0" smtClean="0"/>
              <a:t>, </a:t>
            </a:r>
            <a:r>
              <a:rPr kumimoji="1" lang="ja-JP" altLang="en-US" sz="1800" dirty="0" smtClean="0"/>
              <a:t>鈴木絢子</a:t>
            </a:r>
            <a:r>
              <a:rPr kumimoji="1" lang="en-US" altLang="ja-JP" sz="1800" dirty="0" smtClean="0"/>
              <a:t>, </a:t>
            </a:r>
            <a:r>
              <a:rPr kumimoji="1" lang="ja-JP" altLang="en-US" sz="1800" dirty="0" smtClean="0"/>
              <a:t>高橋隼</a:t>
            </a:r>
            <a:r>
              <a:rPr kumimoji="1" lang="en-US" altLang="ja-JP" sz="1800" dirty="0" smtClean="0"/>
              <a:t>, </a:t>
            </a:r>
            <a:r>
              <a:rPr kumimoji="1" lang="ja-JP" altLang="en-US" sz="1800" dirty="0" smtClean="0"/>
              <a:t>中村友昭</a:t>
            </a:r>
            <a:r>
              <a:rPr kumimoji="1" lang="en-US" altLang="ja-JP" sz="1800" dirty="0" smtClean="0"/>
              <a:t>, </a:t>
            </a:r>
            <a:r>
              <a:rPr kumimoji="1" lang="ja-JP" altLang="en-US" sz="1800" dirty="0" smtClean="0"/>
              <a:t>真鍋翔</a:t>
            </a:r>
            <a:r>
              <a:rPr kumimoji="1" lang="en-US" altLang="ja-JP" sz="1800" dirty="0" smtClean="0"/>
              <a:t>, </a:t>
            </a:r>
            <a:r>
              <a:rPr kumimoji="1" lang="ja-JP" altLang="en-US" sz="1800" dirty="0" smtClean="0"/>
              <a:t>堺正太朗</a:t>
            </a:r>
            <a:r>
              <a:rPr kumimoji="1" lang="en-US" altLang="ja-JP" sz="1800" dirty="0" smtClean="0"/>
              <a:t>, </a:t>
            </a:r>
            <a:r>
              <a:rPr kumimoji="1" lang="ja-JP" altLang="en-US" sz="1800" dirty="0" smtClean="0"/>
              <a:t>鶴巻亮一</a:t>
            </a:r>
            <a:r>
              <a:rPr kumimoji="1" lang="en-US" altLang="ja-JP" sz="1800" dirty="0" smtClean="0"/>
              <a:t>, </a:t>
            </a:r>
            <a:r>
              <a:rPr kumimoji="1" lang="ja-JP" altLang="en-US" sz="1800" dirty="0" smtClean="0"/>
              <a:t>中岡礼奈</a:t>
            </a:r>
            <a:r>
              <a:rPr kumimoji="1" lang="en-US" altLang="ja-JP" sz="1800" dirty="0" smtClean="0"/>
              <a:t>, </a:t>
            </a:r>
            <a:r>
              <a:rPr kumimoji="1" lang="ja-JP" altLang="en-US" sz="1800" dirty="0" smtClean="0"/>
              <a:t>辰已信平</a:t>
            </a:r>
            <a:r>
              <a:rPr kumimoji="1" lang="en-US" altLang="ja-JP" sz="1800" dirty="0" smtClean="0"/>
              <a:t>, </a:t>
            </a:r>
            <a:r>
              <a:rPr kumimoji="1" lang="ja-JP" altLang="en-US" sz="1800" dirty="0" smtClean="0"/>
              <a:t>谷伊織</a:t>
            </a:r>
            <a:r>
              <a:rPr kumimoji="1" lang="en-US" altLang="ja-JP" sz="1800" dirty="0" smtClean="0"/>
              <a:t>, </a:t>
            </a:r>
            <a:r>
              <a:rPr kumimoji="1" lang="ja-JP" altLang="en-US" sz="1800" dirty="0" smtClean="0"/>
              <a:t>加藤則行</a:t>
            </a:r>
            <a:r>
              <a:rPr kumimoji="1" lang="en-US" altLang="ja-JP" sz="1800" dirty="0" smtClean="0"/>
              <a:t>, </a:t>
            </a:r>
            <a:r>
              <a:rPr kumimoji="1" lang="ja-JP" altLang="en-US" sz="1800" dirty="0" smtClean="0"/>
              <a:t>梅本隆史</a:t>
            </a:r>
            <a:r>
              <a:rPr kumimoji="1" lang="en-US" altLang="ja-JP" sz="1800" dirty="0" smtClean="0"/>
              <a:t>, </a:t>
            </a:r>
            <a:r>
              <a:rPr kumimoji="1" lang="ja-JP" altLang="en-US" sz="1800" dirty="0" smtClean="0"/>
              <a:t>押川智美</a:t>
            </a:r>
            <a:r>
              <a:rPr kumimoji="1" lang="en-US" altLang="ja-JP" sz="1800" dirty="0" smtClean="0"/>
              <a:t>, </a:t>
            </a:r>
            <a:r>
              <a:rPr kumimoji="1" lang="ja-JP" altLang="en-US" sz="1800" dirty="0" smtClean="0"/>
              <a:t>三上峻</a:t>
            </a:r>
            <a:r>
              <a:rPr kumimoji="1" lang="en-US" altLang="ja-JP" sz="1800" dirty="0" smtClean="0"/>
              <a:t>, </a:t>
            </a:r>
            <a:r>
              <a:rPr kumimoji="1" lang="ja-JP" altLang="en-US" sz="1800" dirty="0" smtClean="0"/>
              <a:t>倉本圭</a:t>
            </a:r>
            <a:r>
              <a:rPr kumimoji="1" lang="en-US" altLang="ja-JP" sz="1800" dirty="0" smtClean="0"/>
              <a:t>, </a:t>
            </a:r>
            <a:r>
              <a:rPr kumimoji="1" lang="ja-JP" altLang="en-US" sz="1800" dirty="0" smtClean="0"/>
              <a:t>林祥介</a:t>
            </a:r>
            <a:r>
              <a:rPr kumimoji="1" lang="en-US" altLang="ja-JP" sz="1800" dirty="0" smtClean="0"/>
              <a:t>, </a:t>
            </a:r>
            <a:r>
              <a:rPr kumimoji="1" lang="ja-JP" altLang="en-US" sz="1800" dirty="0" smtClean="0"/>
              <a:t>中川義次</a:t>
            </a:r>
            <a:r>
              <a:rPr kumimoji="1" lang="en-US" altLang="ja-JP" sz="1800" dirty="0" smtClean="0"/>
              <a:t>, </a:t>
            </a:r>
            <a:r>
              <a:rPr kumimoji="1" lang="ja-JP" altLang="en-US" sz="1800" dirty="0" smtClean="0"/>
              <a:t>惑星科学研究センター</a:t>
            </a:r>
            <a:r>
              <a:rPr kumimoji="1" lang="en-US" altLang="ja-JP" sz="1800" dirty="0" smtClean="0"/>
              <a:t> (2012), </a:t>
            </a:r>
            <a:r>
              <a:rPr kumimoji="1" lang="ja-JP" altLang="en-US" sz="1800" dirty="0" smtClean="0"/>
              <a:t>惑星科学研究センター</a:t>
            </a:r>
            <a:r>
              <a:rPr kumimoji="1" lang="en-US" altLang="ja-JP" sz="1800" dirty="0" smtClean="0"/>
              <a:t> (CPS) </a:t>
            </a:r>
            <a:r>
              <a:rPr kumimoji="1" lang="ja-JP" altLang="en-US" sz="1800" dirty="0" smtClean="0"/>
              <a:t>における知見アーカイブ</a:t>
            </a:r>
            <a:r>
              <a:rPr kumimoji="1" lang="en-US" altLang="ja-JP" sz="1800" dirty="0" smtClean="0"/>
              <a:t>, </a:t>
            </a:r>
            <a:r>
              <a:rPr kumimoji="1" lang="ja-JP" altLang="en-US" sz="1800" i="1" dirty="0" smtClean="0"/>
              <a:t>遊星人</a:t>
            </a:r>
            <a:r>
              <a:rPr kumimoji="1" lang="en-US" altLang="ja-JP" sz="1800" i="1" dirty="0" smtClean="0"/>
              <a:t>(</a:t>
            </a:r>
            <a:r>
              <a:rPr kumimoji="1" lang="ja-JP" altLang="en-US" sz="1800" i="1" dirty="0" smtClean="0"/>
              <a:t>日本惑星科学会誌</a:t>
            </a:r>
            <a:r>
              <a:rPr kumimoji="1" lang="en-US" altLang="ja-JP" sz="1800" i="1" dirty="0" smtClean="0"/>
              <a:t>)</a:t>
            </a:r>
            <a:r>
              <a:rPr kumimoji="1" lang="en-US" altLang="ja-JP" sz="1800" dirty="0" smtClean="0"/>
              <a:t>, </a:t>
            </a:r>
            <a:r>
              <a:rPr kumimoji="1" lang="en-US" altLang="ja-JP" sz="1800" i="1" dirty="0" smtClean="0"/>
              <a:t>21</a:t>
            </a:r>
            <a:r>
              <a:rPr kumimoji="1" lang="en-US" altLang="ja-JP" sz="1800" dirty="0" smtClean="0"/>
              <a:t>, 368-376.</a:t>
            </a:r>
          </a:p>
          <a:p>
            <a:pPr>
              <a:buFont typeface="Arial"/>
              <a:buChar char="•"/>
            </a:pPr>
            <a:endParaRPr kumimoji="1" lang="en-US" altLang="ja-JP" sz="1800" dirty="0" smtClean="0"/>
          </a:p>
          <a:p>
            <a:pPr>
              <a:buFont typeface="Arial"/>
              <a:buChar char="•"/>
            </a:pPr>
            <a:r>
              <a:rPr kumimoji="1" lang="ja-JP" altLang="en-US" sz="1800" dirty="0" smtClean="0"/>
              <a:t>中神雄一</a:t>
            </a:r>
            <a:r>
              <a:rPr kumimoji="1" lang="en-US" altLang="ja-JP" sz="1800" dirty="0" smtClean="0"/>
              <a:t>, </a:t>
            </a:r>
            <a:r>
              <a:rPr kumimoji="1" lang="ja-JP" altLang="en-US" sz="1800" dirty="0" smtClean="0"/>
              <a:t>大島修</a:t>
            </a:r>
            <a:r>
              <a:rPr kumimoji="1" lang="en-US" altLang="ja-JP" sz="1800" dirty="0" smtClean="0"/>
              <a:t>, </a:t>
            </a:r>
            <a:r>
              <a:rPr kumimoji="1" lang="ja-JP" altLang="en-US" sz="1800" dirty="0" smtClean="0"/>
              <a:t>杉山耕一朗</a:t>
            </a:r>
            <a:r>
              <a:rPr kumimoji="1" lang="en-US" altLang="ja-JP" sz="1800" dirty="0" smtClean="0"/>
              <a:t>, </a:t>
            </a:r>
            <a:r>
              <a:rPr kumimoji="1" lang="ja-JP" altLang="en-US" sz="1800" dirty="0" smtClean="0"/>
              <a:t>川端善仁</a:t>
            </a:r>
            <a:r>
              <a:rPr kumimoji="1" lang="en-US" altLang="ja-JP" sz="1800" dirty="0" smtClean="0"/>
              <a:t>, </a:t>
            </a:r>
            <a:r>
              <a:rPr kumimoji="1" lang="ja-JP" altLang="en-US" sz="1800" dirty="0" smtClean="0"/>
              <a:t>佐藤光一郎</a:t>
            </a:r>
            <a:r>
              <a:rPr kumimoji="1" lang="en-US" altLang="ja-JP" sz="1800" dirty="0" smtClean="0"/>
              <a:t>, </a:t>
            </a:r>
            <a:r>
              <a:rPr kumimoji="1" lang="ja-JP" altLang="en-US" sz="1800" dirty="0" smtClean="0"/>
              <a:t>小林和真</a:t>
            </a:r>
            <a:r>
              <a:rPr kumimoji="1" lang="en-US" altLang="ja-JP" sz="1800" dirty="0" smtClean="0"/>
              <a:t>, </a:t>
            </a:r>
            <a:r>
              <a:rPr kumimoji="1" lang="ja-JP" altLang="en-US" sz="1800" dirty="0" smtClean="0"/>
              <a:t>笹川浩達</a:t>
            </a:r>
            <a:r>
              <a:rPr kumimoji="1" lang="en-US" altLang="ja-JP" sz="1800" dirty="0" smtClean="0"/>
              <a:t>, </a:t>
            </a:r>
            <a:r>
              <a:rPr kumimoji="1" lang="ja-JP" altLang="en-US" sz="1800" dirty="0" smtClean="0"/>
              <a:t>小高正嗣</a:t>
            </a:r>
            <a:r>
              <a:rPr kumimoji="1" lang="en-US" altLang="ja-JP" sz="1800" dirty="0" smtClean="0"/>
              <a:t>, </a:t>
            </a:r>
            <a:r>
              <a:rPr kumimoji="1" lang="ja-JP" altLang="en-US" sz="1800" dirty="0" smtClean="0"/>
              <a:t>倉本圭</a:t>
            </a:r>
            <a:r>
              <a:rPr kumimoji="1" lang="en-US" altLang="ja-JP" sz="1800" dirty="0" smtClean="0"/>
              <a:t>, </a:t>
            </a:r>
            <a:r>
              <a:rPr kumimoji="1" lang="en-US" altLang="ja-JP" sz="1800" dirty="0" err="1" smtClean="0"/>
              <a:t>Mosir</a:t>
            </a:r>
            <a:r>
              <a:rPr kumimoji="1" lang="en-US" altLang="ja-JP" sz="1800" dirty="0" smtClean="0"/>
              <a:t> </a:t>
            </a:r>
            <a:r>
              <a:rPr kumimoji="1" lang="ja-JP" altLang="en-US" sz="1800" dirty="0" smtClean="0"/>
              <a:t>プロジェクト</a:t>
            </a:r>
            <a:r>
              <a:rPr kumimoji="1" lang="en-US" altLang="ja-JP" sz="1800" dirty="0" smtClean="0"/>
              <a:t> (2003),</a:t>
            </a:r>
            <a:r>
              <a:rPr lang="en-US" altLang="ja-JP" sz="1800" dirty="0" smtClean="0"/>
              <a:t> </a:t>
            </a:r>
            <a:r>
              <a:rPr kumimoji="1" lang="ja-JP" altLang="en-US" sz="1800" dirty="0" smtClean="0"/>
              <a:t>惑星科学を題材した高大連携双方向遠隔授業の実践</a:t>
            </a:r>
            <a:r>
              <a:rPr kumimoji="1" lang="en-US" altLang="ja-JP" sz="1800" dirty="0" smtClean="0"/>
              <a:t>, </a:t>
            </a:r>
            <a:r>
              <a:rPr kumimoji="1" lang="ja-JP" altLang="en-US" sz="1800" i="1" dirty="0" smtClean="0"/>
              <a:t>遊星人</a:t>
            </a:r>
            <a:r>
              <a:rPr kumimoji="1" lang="en-US" altLang="ja-JP" sz="1800" i="1" dirty="0" smtClean="0"/>
              <a:t>(</a:t>
            </a:r>
            <a:r>
              <a:rPr kumimoji="1" lang="ja-JP" altLang="en-US" sz="1800" i="1" dirty="0" smtClean="0"/>
              <a:t>日本惑星科学会誌</a:t>
            </a:r>
            <a:r>
              <a:rPr kumimoji="1" lang="en-US" altLang="ja-JP" sz="1800" i="1" dirty="0" smtClean="0"/>
              <a:t>)</a:t>
            </a:r>
            <a:r>
              <a:rPr kumimoji="1" lang="en-US" altLang="ja-JP" sz="1800" dirty="0" smtClean="0"/>
              <a:t>, </a:t>
            </a:r>
            <a:r>
              <a:rPr kumimoji="1" lang="en-US" altLang="ja-JP" sz="1800" i="1" dirty="0" smtClean="0"/>
              <a:t>12</a:t>
            </a:r>
            <a:r>
              <a:rPr kumimoji="1" lang="en-US" altLang="ja-JP" sz="1800" dirty="0" smtClean="0"/>
              <a:t>, </a:t>
            </a:r>
            <a:r>
              <a:rPr lang="en-US" altLang="ja-JP" sz="1800" dirty="0" smtClean="0"/>
              <a:t>80-88.</a:t>
            </a:r>
          </a:p>
          <a:p>
            <a:pPr>
              <a:buFont typeface="Arial"/>
              <a:buChar char="•"/>
            </a:pPr>
            <a:endParaRPr kumimoji="1" lang="en-US" altLang="ja-JP" sz="1800" dirty="0" smtClean="0"/>
          </a:p>
          <a:p>
            <a:pPr>
              <a:buFont typeface="Arial"/>
              <a:buChar char="•"/>
            </a:pPr>
            <a:r>
              <a:rPr kumimoji="1" lang="ja-JP" altLang="en-US" sz="1800" dirty="0" smtClean="0"/>
              <a:t>北大・大垣東高校間</a:t>
            </a:r>
            <a:r>
              <a:rPr kumimoji="1" lang="en-US" altLang="ja-JP" sz="1800" dirty="0" smtClean="0"/>
              <a:t> </a:t>
            </a:r>
            <a:r>
              <a:rPr kumimoji="1" lang="ja-JP" altLang="en-US" sz="1800" dirty="0" smtClean="0"/>
              <a:t>双方向遠隔授業プロジェクトサイト</a:t>
            </a:r>
            <a:r>
              <a:rPr kumimoji="1" lang="en-US" altLang="ja-JP" sz="1800" dirty="0" smtClean="0"/>
              <a:t> </a:t>
            </a:r>
            <a:r>
              <a:rPr lang="en-US" altLang="ja-JP" sz="1800" dirty="0"/>
              <a:t>2013 </a:t>
            </a:r>
            <a:endParaRPr lang="en-US" altLang="ja-JP" sz="1800" dirty="0" smtClean="0"/>
          </a:p>
          <a:p>
            <a:pPr marL="0" indent="0"/>
            <a:r>
              <a:rPr lang="en-US" altLang="ja-JP" sz="1800" dirty="0"/>
              <a:t>	</a:t>
            </a:r>
            <a:r>
              <a:rPr lang="en-US" altLang="ja-JP" sz="1800" dirty="0" smtClean="0"/>
              <a:t>https</a:t>
            </a:r>
            <a:r>
              <a:rPr lang="en-US" altLang="ja-JP" sz="1800" dirty="0"/>
              <a:t>://www.cps-jp.org/~</a:t>
            </a:r>
            <a:r>
              <a:rPr lang="en-US" altLang="ja-JP" sz="1800" dirty="0" smtClean="0"/>
              <a:t>mosir/pub/2013/2013-11-01/web/pub/index.html</a:t>
            </a:r>
          </a:p>
          <a:p>
            <a:pPr marL="0" indent="0"/>
            <a:r>
              <a:rPr lang="en-US" altLang="ja-JP" sz="1800" dirty="0"/>
              <a:t>	</a:t>
            </a:r>
            <a:r>
              <a:rPr lang="en-US" altLang="ja-JP" sz="1800" dirty="0" smtClean="0"/>
              <a:t>http</a:t>
            </a:r>
            <a:r>
              <a:rPr lang="en-US" altLang="ja-JP" sz="1800" dirty="0"/>
              <a:t>://www.ep.sci.hokudai.ac.jp/~mosir/work/2013/ohgaki/</a:t>
            </a:r>
            <a:endParaRPr lang="en-US" altLang="ja-JP" sz="1800" dirty="0" smtClean="0"/>
          </a:p>
          <a:p>
            <a:pPr>
              <a:buFont typeface="Arial"/>
              <a:buChar char="•"/>
            </a:pPr>
            <a:endParaRPr lang="en-US" altLang="ja-JP" sz="1800" dirty="0" smtClean="0"/>
          </a:p>
          <a:p>
            <a:pPr>
              <a:buFont typeface="Arial"/>
              <a:buChar char="•"/>
            </a:pPr>
            <a:r>
              <a:rPr lang="ja-JP" altLang="en-US" sz="1800" dirty="0" smtClean="0"/>
              <a:t>堺正太朗</a:t>
            </a:r>
            <a:r>
              <a:rPr lang="en-US" altLang="ja-JP" sz="1800" dirty="0" smtClean="0"/>
              <a:t>, </a:t>
            </a:r>
            <a:r>
              <a:rPr lang="ja-JP" altLang="en-US" sz="1800" dirty="0" smtClean="0"/>
              <a:t>梅本隆史</a:t>
            </a:r>
            <a:r>
              <a:rPr lang="en-US" altLang="ja-JP" sz="1800" dirty="0" smtClean="0"/>
              <a:t>, </a:t>
            </a:r>
            <a:r>
              <a:rPr lang="ja-JP" altLang="en-US" sz="1800" dirty="0" smtClean="0"/>
              <a:t>杉山耕一朗</a:t>
            </a:r>
            <a:r>
              <a:rPr lang="en-US" altLang="ja-JP" sz="1800" dirty="0" smtClean="0"/>
              <a:t>, </a:t>
            </a:r>
            <a:r>
              <a:rPr lang="ja-JP" altLang="en-US" sz="1800" dirty="0" smtClean="0"/>
              <a:t>倉本圭</a:t>
            </a:r>
            <a:r>
              <a:rPr lang="en-US" altLang="ja-JP" sz="1800" dirty="0" smtClean="0"/>
              <a:t> (2010), </a:t>
            </a:r>
            <a:r>
              <a:rPr lang="ja-JP" altLang="en-US" sz="1800" dirty="0" smtClean="0"/>
              <a:t>大学ー高校間双方遠隔授業</a:t>
            </a:r>
            <a:r>
              <a:rPr lang="en-US" altLang="ja-JP" sz="1800" dirty="0" smtClean="0"/>
              <a:t>, </a:t>
            </a:r>
            <a:r>
              <a:rPr lang="en-US" altLang="ja-JP" sz="1800" dirty="0" err="1" smtClean="0"/>
              <a:t>EPnetFaN</a:t>
            </a:r>
            <a:r>
              <a:rPr lang="en-US" altLang="ja-JP" sz="1800" dirty="0" smtClean="0"/>
              <a:t> </a:t>
            </a:r>
            <a:r>
              <a:rPr lang="ja-JP" altLang="en-US" sz="1800" dirty="0" smtClean="0"/>
              <a:t>座学編</a:t>
            </a:r>
            <a:r>
              <a:rPr lang="en-US" altLang="ja-JP" sz="1800" dirty="0" smtClean="0"/>
              <a:t/>
            </a:r>
            <a:br>
              <a:rPr lang="en-US" altLang="ja-JP" sz="1800" dirty="0" smtClean="0"/>
            </a:br>
            <a:r>
              <a:rPr lang="en-US" altLang="ja-JP" sz="1800" dirty="0" smtClean="0"/>
              <a:t>	http://www.ep.sci.hokudai.ac.jp/~epnetfan/zagaku/2010/1105/pub</a:t>
            </a:r>
          </a:p>
          <a:p>
            <a:pPr>
              <a:buFont typeface="Arial"/>
              <a:buChar char="•"/>
            </a:pPr>
            <a:endParaRPr lang="en-US" altLang="ja-JP" sz="1800" dirty="0" smtClean="0"/>
          </a:p>
          <a:p>
            <a:pPr>
              <a:buFont typeface="Arial"/>
              <a:buChar char="•"/>
            </a:pPr>
            <a:r>
              <a:rPr lang="ja-JP" altLang="en-US" sz="1800" dirty="0" smtClean="0"/>
              <a:t>押川智美</a:t>
            </a:r>
            <a:r>
              <a:rPr lang="en-US" altLang="ja-JP" sz="1800" dirty="0" smtClean="0"/>
              <a:t> (2012),</a:t>
            </a:r>
            <a:r>
              <a:rPr lang="ja-JP" altLang="en-US" sz="1800" dirty="0" smtClean="0"/>
              <a:t>北大・高校間双方向遠隔授業について</a:t>
            </a:r>
            <a:r>
              <a:rPr lang="en-US" altLang="ja-JP" sz="1800" dirty="0" smtClean="0"/>
              <a:t>, </a:t>
            </a:r>
            <a:r>
              <a:rPr lang="en-US" altLang="ja-JP" sz="1800" dirty="0" err="1" smtClean="0"/>
              <a:t>EPnetFaN</a:t>
            </a:r>
            <a:r>
              <a:rPr lang="en-US" altLang="ja-JP" sz="1800" dirty="0" smtClean="0"/>
              <a:t> </a:t>
            </a:r>
            <a:r>
              <a:rPr lang="ja-JP" altLang="en-US" sz="1800" dirty="0" smtClean="0"/>
              <a:t>座学編</a:t>
            </a:r>
            <a:r>
              <a:rPr lang="en-US" altLang="ja-JP" sz="1800" dirty="0" smtClean="0"/>
              <a:t/>
            </a:r>
            <a:br>
              <a:rPr lang="en-US" altLang="ja-JP" sz="1800" dirty="0" smtClean="0"/>
            </a:br>
            <a:r>
              <a:rPr lang="en-US" altLang="ja-JP" sz="1800" dirty="0" smtClean="0"/>
              <a:t>	http://www.ep.sci.hokudai.ac.jp/~epnetfan/zagaku/2012/1109/pub</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参考文献</a:t>
            </a:r>
            <a:endParaRPr kumimoji="1" lang="ja-JP" altLang="en-US" dirty="0"/>
          </a:p>
        </p:txBody>
      </p:sp>
      <p:sp>
        <p:nvSpPr>
          <p:cNvPr id="3" name="コンテンツ プレースホルダー 2"/>
          <p:cNvSpPr>
            <a:spLocks noGrp="1"/>
          </p:cNvSpPr>
          <p:nvPr>
            <p:ph idx="1"/>
          </p:nvPr>
        </p:nvSpPr>
        <p:spPr/>
        <p:txBody>
          <a:bodyPr/>
          <a:lstStyle/>
          <a:p>
            <a:pPr marL="457200" indent="-457200">
              <a:buFont typeface="Arial" panose="020B0604020202020204" pitchFamily="34" charset="0"/>
              <a:buChar char="•"/>
            </a:pPr>
            <a:r>
              <a:rPr lang="ja-JP" altLang="en-US" sz="2000" dirty="0"/>
              <a:t>堺</a:t>
            </a:r>
            <a:r>
              <a:rPr lang="ja-JP" altLang="en-US" sz="2000" dirty="0" smtClean="0"/>
              <a:t>正太朗</a:t>
            </a:r>
            <a:r>
              <a:rPr lang="en-US" altLang="ja-JP" sz="2000" dirty="0" smtClean="0"/>
              <a:t>, </a:t>
            </a:r>
            <a:r>
              <a:rPr lang="ja-JP" altLang="en-US" sz="2000" dirty="0" smtClean="0"/>
              <a:t>三上 峻</a:t>
            </a:r>
            <a:r>
              <a:rPr lang="en-US" altLang="ja-JP" sz="2000" dirty="0" smtClean="0"/>
              <a:t>, </a:t>
            </a:r>
            <a:r>
              <a:rPr lang="en-US" altLang="ja-JP" sz="2000" dirty="0" err="1" smtClean="0"/>
              <a:t>mosir</a:t>
            </a:r>
            <a:r>
              <a:rPr lang="en-US" altLang="ja-JP" sz="2000" dirty="0" smtClean="0"/>
              <a:t> </a:t>
            </a:r>
            <a:r>
              <a:rPr lang="ja-JP" altLang="en-US" sz="2000" dirty="0" smtClean="0"/>
              <a:t>プロジェクト </a:t>
            </a:r>
            <a:r>
              <a:rPr lang="en-US" altLang="ja-JP" sz="2000" dirty="0" smtClean="0"/>
              <a:t>(2013),</a:t>
            </a:r>
            <a:r>
              <a:rPr lang="ja-JP" altLang="en-US" sz="2000" dirty="0"/>
              <a:t>大学</a:t>
            </a:r>
            <a:r>
              <a:rPr lang="ja-JP" altLang="en-US" sz="2000" dirty="0" err="1"/>
              <a:t>ー</a:t>
            </a:r>
            <a:r>
              <a:rPr lang="ja-JP" altLang="en-US" sz="2000" dirty="0"/>
              <a:t>高校間双方遠隔授業</a:t>
            </a:r>
            <a:r>
              <a:rPr lang="en-US" altLang="ja-JP" sz="2000" dirty="0"/>
              <a:t>, </a:t>
            </a:r>
            <a:r>
              <a:rPr lang="en-US" altLang="ja-JP" sz="2000" dirty="0" err="1"/>
              <a:t>EPnetFaN</a:t>
            </a:r>
            <a:r>
              <a:rPr lang="en-US" altLang="ja-JP" sz="2000" dirty="0"/>
              <a:t> </a:t>
            </a:r>
            <a:r>
              <a:rPr lang="ja-JP" altLang="en-US" sz="2000" dirty="0" smtClean="0"/>
              <a:t>座学編</a:t>
            </a:r>
            <a:endParaRPr lang="en-US" altLang="ja-JP" sz="2000" dirty="0" smtClean="0"/>
          </a:p>
          <a:p>
            <a:pPr marL="0" indent="0"/>
            <a:r>
              <a:rPr kumimoji="1" lang="en-US" altLang="ja-JP" sz="2000" dirty="0"/>
              <a:t>	</a:t>
            </a:r>
            <a:r>
              <a:rPr lang="en-US" altLang="ja-JP" sz="2000" dirty="0"/>
              <a:t> http://www.ep.sci.hokudai.ac.jp/~epnetfan/zagaku/2013/1004/pub/</a:t>
            </a:r>
            <a:endParaRPr kumimoji="1" lang="ja-JP" altLang="en-US" sz="2000" dirty="0"/>
          </a:p>
        </p:txBody>
      </p:sp>
    </p:spTree>
    <p:extLst>
      <p:ext uri="{BB962C8B-B14F-4D97-AF65-F5344CB8AC3E}">
        <p14:creationId xmlns:p14="http://schemas.microsoft.com/office/powerpoint/2010/main" val="57192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遠隔授業プロジェクトとは</a:t>
            </a:r>
            <a:endParaRPr kumimoji="1" lang="ja-JP" altLang="en-US" dirty="0"/>
          </a:p>
        </p:txBody>
      </p:sp>
      <p:sp>
        <p:nvSpPr>
          <p:cNvPr id="3" name="コンテンツ プレースホルダ 2"/>
          <p:cNvSpPr>
            <a:spLocks noGrp="1"/>
          </p:cNvSpPr>
          <p:nvPr>
            <p:ph idx="1"/>
          </p:nvPr>
        </p:nvSpPr>
        <p:spPr>
          <a:xfrm>
            <a:off x="179388" y="1143000"/>
            <a:ext cx="8785225" cy="4967287"/>
          </a:xfrm>
        </p:spPr>
        <p:txBody>
          <a:bodyPr/>
          <a:lstStyle/>
          <a:p>
            <a:pPr>
              <a:buFont typeface="Arial"/>
              <a:buChar char="•"/>
            </a:pPr>
            <a:r>
              <a:rPr lang="ja-JP" altLang="en-US" dirty="0" smtClean="0"/>
              <a:t>高品質な映像</a:t>
            </a:r>
            <a:r>
              <a:rPr lang="en-US" altLang="ja-JP" dirty="0" smtClean="0"/>
              <a:t>/</a:t>
            </a:r>
            <a:r>
              <a:rPr lang="ja-JP" altLang="en-US" dirty="0" smtClean="0"/>
              <a:t>音声を双方向にやり取りしながら</a:t>
            </a:r>
            <a:r>
              <a:rPr lang="en-US" altLang="ja-JP" dirty="0" smtClean="0"/>
              <a:t>, </a:t>
            </a:r>
            <a:r>
              <a:rPr lang="ja-JP" altLang="en-US" dirty="0" smtClean="0"/>
              <a:t>最先端の研究を高校生へ届けることを目的として発足</a:t>
            </a:r>
            <a:endParaRPr lang="en-US" altLang="ja-JP" dirty="0" smtClean="0"/>
          </a:p>
          <a:p>
            <a:pPr>
              <a:buFont typeface="Arial"/>
              <a:buChar char="•"/>
            </a:pPr>
            <a:r>
              <a:rPr lang="ja-JP" altLang="en-US" dirty="0" smtClean="0"/>
              <a:t>日本では初の試みだった</a:t>
            </a:r>
            <a:endParaRPr kumimoji="1" lang="en-US" altLang="ja-JP" dirty="0" smtClean="0"/>
          </a:p>
          <a:p>
            <a:pPr>
              <a:buFont typeface="Arial"/>
              <a:buChar char="•"/>
            </a:pPr>
            <a:r>
              <a:rPr lang="en-US" altLang="ja-JP" dirty="0" err="1" smtClean="0"/>
              <a:t>mosir</a:t>
            </a:r>
            <a:r>
              <a:rPr kumimoji="1" lang="en-US" altLang="ja-JP" dirty="0" smtClean="0"/>
              <a:t> </a:t>
            </a:r>
            <a:r>
              <a:rPr lang="ja-JP" altLang="en-US" dirty="0" smtClean="0"/>
              <a:t>プロジェクト</a:t>
            </a:r>
            <a:r>
              <a:rPr kumimoji="1" lang="ja-JP" altLang="en-US" dirty="0" smtClean="0"/>
              <a:t>の</a:t>
            </a:r>
            <a:r>
              <a:rPr lang="en-US" altLang="ja-JP" dirty="0" smtClean="0"/>
              <a:t> 1 </a:t>
            </a:r>
            <a:r>
              <a:rPr kumimoji="1" lang="ja-JP" altLang="en-US" dirty="0" smtClean="0"/>
              <a:t>つとしてスタート</a:t>
            </a:r>
            <a:endParaRPr kumimoji="1" lang="en-US" altLang="ja-JP" dirty="0" smtClean="0"/>
          </a:p>
          <a:p>
            <a:pPr lvl="1">
              <a:buFont typeface="Arial"/>
              <a:buChar char="•"/>
            </a:pPr>
            <a:r>
              <a:rPr lang="en-US" altLang="ja-JP" dirty="0" err="1" smtClean="0"/>
              <a:t>mosir</a:t>
            </a:r>
            <a:r>
              <a:rPr lang="en-US" altLang="ja-JP" dirty="0" smtClean="0"/>
              <a:t> </a:t>
            </a:r>
            <a:r>
              <a:rPr lang="ja-JP" altLang="en-US" dirty="0" smtClean="0"/>
              <a:t>プロジェクト</a:t>
            </a:r>
            <a:r>
              <a:rPr lang="en-US" altLang="ja-JP" dirty="0" smtClean="0"/>
              <a:t>: </a:t>
            </a:r>
            <a:r>
              <a:rPr lang="ja-JP" altLang="en-US" dirty="0" smtClean="0"/>
              <a:t>知見の流通・及び総合化，それに必要な情報技術の発展のために立ち上げられたプロジェクト</a:t>
            </a:r>
            <a:endParaRPr kumimoji="1" lang="en-US" altLang="ja-JP" dirty="0" smtClean="0"/>
          </a:p>
          <a:p>
            <a:pPr>
              <a:buFont typeface="Arial"/>
              <a:buChar char="•"/>
            </a:pPr>
            <a:endParaRPr kumimoji="1" lang="ja-JP"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遠隔授業の経緯と歴史</a:t>
            </a:r>
            <a:r>
              <a:rPr kumimoji="1" lang="en-US" altLang="ja-JP" dirty="0" smtClean="0"/>
              <a:t> (1)</a:t>
            </a:r>
            <a:endParaRPr kumimoji="1" lang="ja-JP" altLang="en-US" dirty="0"/>
          </a:p>
        </p:txBody>
      </p:sp>
      <p:sp>
        <p:nvSpPr>
          <p:cNvPr id="3" name="コンテンツ プレースホルダ 2"/>
          <p:cNvSpPr>
            <a:spLocks noGrp="1"/>
          </p:cNvSpPr>
          <p:nvPr>
            <p:ph idx="1"/>
          </p:nvPr>
        </p:nvSpPr>
        <p:spPr>
          <a:xfrm>
            <a:off x="228600" y="762000"/>
            <a:ext cx="8496944" cy="5287963"/>
          </a:xfrm>
        </p:spPr>
        <p:txBody>
          <a:bodyPr>
            <a:normAutofit lnSpcReduction="10000"/>
          </a:bodyPr>
          <a:lstStyle/>
          <a:p>
            <a:pPr marL="1517650" indent="-1517650">
              <a:buNone/>
            </a:pPr>
            <a:r>
              <a:rPr kumimoji="1" lang="en-US" altLang="ja-JP" sz="2800" dirty="0" smtClean="0"/>
              <a:t>2000 </a:t>
            </a:r>
            <a:r>
              <a:rPr kumimoji="1" lang="ja-JP" altLang="en-US" sz="2800" dirty="0" smtClean="0"/>
              <a:t>年</a:t>
            </a:r>
            <a:r>
              <a:rPr kumimoji="1" lang="en-US" altLang="ja-JP" sz="2800" dirty="0" smtClean="0"/>
              <a:t> 7 </a:t>
            </a:r>
            <a:r>
              <a:rPr kumimoji="1" lang="ja-JP" altLang="en-US" sz="2800" dirty="0" smtClean="0"/>
              <a:t>月</a:t>
            </a:r>
            <a:endParaRPr lang="en-US" altLang="ja-JP" dirty="0" smtClean="0"/>
          </a:p>
          <a:p>
            <a:pPr marL="800100" lvl="1" indent="-400050">
              <a:buFont typeface="Arial"/>
              <a:buChar char="•"/>
            </a:pPr>
            <a:r>
              <a:rPr kumimoji="1" lang="en-US" altLang="ja-JP" sz="2400" dirty="0" err="1" smtClean="0"/>
              <a:t>mosir</a:t>
            </a:r>
            <a:r>
              <a:rPr kumimoji="1" lang="en-US" altLang="ja-JP" sz="2400" dirty="0" smtClean="0"/>
              <a:t> </a:t>
            </a:r>
            <a:r>
              <a:rPr kumimoji="1" lang="ja-JP" altLang="en-US" sz="2400" dirty="0" smtClean="0"/>
              <a:t>プロジェクト発足</a:t>
            </a:r>
            <a:endParaRPr kumimoji="1" lang="en-US" altLang="ja-JP" sz="2400" dirty="0" smtClean="0"/>
          </a:p>
          <a:p>
            <a:pPr marL="1517650" indent="-1517650">
              <a:buNone/>
            </a:pPr>
            <a:r>
              <a:rPr kumimoji="1" lang="en-US" altLang="ja-JP" sz="2800" dirty="0" smtClean="0"/>
              <a:t>2001 </a:t>
            </a:r>
            <a:r>
              <a:rPr kumimoji="1" lang="ja-JP" altLang="en-US" sz="2800" dirty="0" smtClean="0"/>
              <a:t>年</a:t>
            </a:r>
            <a:r>
              <a:rPr kumimoji="1" lang="en-US" altLang="ja-JP" sz="2800" dirty="0" smtClean="0"/>
              <a:t> 10 </a:t>
            </a:r>
            <a:r>
              <a:rPr kumimoji="1" lang="ja-JP" altLang="en-US" sz="2800" dirty="0" smtClean="0"/>
              <a:t>月</a:t>
            </a:r>
            <a:endParaRPr kumimoji="1" lang="en-US" altLang="ja-JP" sz="2800" dirty="0" smtClean="0"/>
          </a:p>
          <a:p>
            <a:pPr marL="763588" lvl="1" indent="-363538">
              <a:buFont typeface="Arial"/>
              <a:buChar char="•"/>
            </a:pPr>
            <a:r>
              <a:rPr kumimoji="1" lang="ja-JP" altLang="en-US" sz="2400" dirty="0" smtClean="0"/>
              <a:t>岡山県立鴨方高校の大島教諭が高校生向け教材の開発を研究者に呼びかけ</a:t>
            </a:r>
            <a:endParaRPr lang="en-US" altLang="ja-JP" dirty="0" smtClean="0"/>
          </a:p>
          <a:p>
            <a:pPr marL="1163638" lvl="2" indent="-363538">
              <a:buFont typeface="Arial"/>
              <a:buChar char="•"/>
            </a:pPr>
            <a:r>
              <a:rPr kumimoji="1" lang="ja-JP" altLang="en-US" sz="2200" dirty="0" smtClean="0"/>
              <a:t>惑星科学会</a:t>
            </a:r>
            <a:r>
              <a:rPr lang="ja-JP" altLang="en-US" sz="2200" dirty="0" smtClean="0"/>
              <a:t>秋季講演会</a:t>
            </a:r>
            <a:endParaRPr lang="en-US" altLang="ja-JP" sz="2200" dirty="0" smtClean="0"/>
          </a:p>
          <a:p>
            <a:pPr marL="363538" indent="-363538"/>
            <a:r>
              <a:rPr kumimoji="1" lang="en-US" altLang="ja-JP" sz="2800" dirty="0" smtClean="0"/>
              <a:t>2002 </a:t>
            </a:r>
            <a:r>
              <a:rPr kumimoji="1" lang="ja-JP" altLang="en-US" sz="2800" dirty="0" smtClean="0"/>
              <a:t>年</a:t>
            </a:r>
            <a:r>
              <a:rPr kumimoji="1" lang="en-US" altLang="ja-JP" sz="2800" dirty="0" smtClean="0"/>
              <a:t> 2 </a:t>
            </a:r>
            <a:r>
              <a:rPr kumimoji="1" lang="ja-JP" altLang="en-US" sz="2800" dirty="0" smtClean="0"/>
              <a:t>月</a:t>
            </a:r>
            <a:endParaRPr kumimoji="1" lang="en-US" altLang="ja-JP" sz="2800" dirty="0" smtClean="0"/>
          </a:p>
          <a:p>
            <a:pPr marL="763588" lvl="1" indent="-363538">
              <a:buFont typeface="Arial"/>
              <a:buChar char="•"/>
            </a:pPr>
            <a:r>
              <a:rPr kumimoji="1" lang="ja-JP" altLang="en-US" sz="2400" dirty="0" smtClean="0"/>
              <a:t>北大院地球惑星科学専攻有志が遠隔授業を提案</a:t>
            </a:r>
            <a:endParaRPr kumimoji="1" lang="en-US" altLang="ja-JP" sz="2400" dirty="0" smtClean="0"/>
          </a:p>
          <a:p>
            <a:pPr marL="363538" indent="-363538"/>
            <a:r>
              <a:rPr lang="en-US" altLang="ja-JP" sz="2800" dirty="0" smtClean="0"/>
              <a:t>2002 </a:t>
            </a:r>
            <a:r>
              <a:rPr lang="ja-JP" altLang="en-US" sz="2800" dirty="0" smtClean="0"/>
              <a:t>年</a:t>
            </a:r>
            <a:r>
              <a:rPr lang="en-US" altLang="ja-JP" sz="2800" dirty="0" smtClean="0"/>
              <a:t> 5 </a:t>
            </a:r>
            <a:r>
              <a:rPr lang="ja-JP" altLang="en-US" sz="2800" dirty="0" smtClean="0"/>
              <a:t>月</a:t>
            </a:r>
            <a:endParaRPr lang="en-US" altLang="ja-JP" sz="2800" dirty="0" smtClean="0"/>
          </a:p>
          <a:p>
            <a:pPr marL="763588" lvl="1" indent="-363538">
              <a:buFont typeface="Arial"/>
              <a:buChar char="•"/>
            </a:pPr>
            <a:r>
              <a:rPr kumimoji="1" lang="en-US" altLang="ja-JP" sz="2400" dirty="0" err="1" smtClean="0"/>
              <a:t>mosir</a:t>
            </a:r>
            <a:r>
              <a:rPr kumimoji="1" lang="en-US" altLang="ja-JP" sz="2400" dirty="0" smtClean="0"/>
              <a:t> </a:t>
            </a:r>
            <a:r>
              <a:rPr kumimoji="1" lang="ja-JP" altLang="en-US" sz="2400" dirty="0" smtClean="0"/>
              <a:t>が中心となって遠隔授業プロジェクトを始動</a:t>
            </a:r>
            <a:endParaRPr kumimoji="1" lang="en-US" altLang="ja-JP" sz="2400" dirty="0" smtClean="0"/>
          </a:p>
          <a:p>
            <a:pPr marL="363538" indent="-363538"/>
            <a:r>
              <a:rPr lang="en-US" altLang="ja-JP" sz="2800" dirty="0" smtClean="0"/>
              <a:t>2002 </a:t>
            </a:r>
            <a:r>
              <a:rPr lang="ja-JP" altLang="en-US" sz="2800" dirty="0" smtClean="0"/>
              <a:t>年</a:t>
            </a:r>
            <a:r>
              <a:rPr lang="en-US" altLang="ja-JP" sz="2800" dirty="0" smtClean="0"/>
              <a:t> 9 </a:t>
            </a:r>
            <a:r>
              <a:rPr lang="ja-JP" altLang="en-US" sz="2800" dirty="0" smtClean="0"/>
              <a:t>月</a:t>
            </a:r>
            <a:endParaRPr lang="en-US" altLang="ja-JP" sz="2800" dirty="0" smtClean="0"/>
          </a:p>
          <a:p>
            <a:pPr marL="763588" lvl="1" indent="-363538">
              <a:buFont typeface="Arial"/>
              <a:buChar char="•"/>
            </a:pPr>
            <a:r>
              <a:rPr kumimoji="1" lang="ja-JP" altLang="en-US" sz="2400" dirty="0" smtClean="0"/>
              <a:t>授業システムの完成</a:t>
            </a:r>
            <a:endParaRPr kumimoji="1" lang="en-US" altLang="ja-JP" sz="24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遠隔授業の経緯と歴史</a:t>
            </a:r>
            <a:r>
              <a:rPr kumimoji="1" lang="en-US" altLang="ja-JP" dirty="0" smtClean="0"/>
              <a:t> (2)</a:t>
            </a:r>
            <a:endParaRPr kumimoji="1" lang="ja-JP" altLang="en-US" dirty="0"/>
          </a:p>
        </p:txBody>
      </p:sp>
      <p:sp>
        <p:nvSpPr>
          <p:cNvPr id="3" name="コンテンツ プレースホルダ 2"/>
          <p:cNvSpPr>
            <a:spLocks noGrp="1"/>
          </p:cNvSpPr>
          <p:nvPr>
            <p:ph idx="1"/>
          </p:nvPr>
        </p:nvSpPr>
        <p:spPr>
          <a:xfrm>
            <a:off x="130914" y="685800"/>
            <a:ext cx="6172200" cy="2438400"/>
          </a:xfrm>
        </p:spPr>
        <p:txBody>
          <a:bodyPr>
            <a:normAutofit/>
          </a:bodyPr>
          <a:lstStyle/>
          <a:p>
            <a:pPr>
              <a:buNone/>
            </a:pPr>
            <a:r>
              <a:rPr lang="en-US" altLang="ja-JP" sz="2800" dirty="0" smtClean="0"/>
              <a:t>2002</a:t>
            </a:r>
            <a:r>
              <a:rPr lang="en-US" altLang="ja-JP" dirty="0" smtClean="0"/>
              <a:t> </a:t>
            </a:r>
            <a:r>
              <a:rPr lang="ja-JP" altLang="en-US" dirty="0" smtClean="0"/>
              <a:t>年</a:t>
            </a:r>
            <a:r>
              <a:rPr lang="en-US" altLang="ja-JP" dirty="0" smtClean="0"/>
              <a:t> 10 </a:t>
            </a:r>
            <a:r>
              <a:rPr lang="ja-JP" altLang="en-US" dirty="0" smtClean="0"/>
              <a:t>月</a:t>
            </a:r>
            <a:endParaRPr lang="en-US" altLang="ja-JP" dirty="0" smtClean="0"/>
          </a:p>
          <a:p>
            <a:pPr lvl="1">
              <a:buFont typeface="Arial"/>
              <a:buChar char="•"/>
            </a:pPr>
            <a:r>
              <a:rPr lang="ja-JP" altLang="en-US" sz="2400" dirty="0" smtClean="0"/>
              <a:t>岡山県立鴨方高校との遠隔授業を実施</a:t>
            </a:r>
            <a:endParaRPr lang="en-US" altLang="ja-JP" sz="2400" dirty="0" smtClean="0"/>
          </a:p>
          <a:p>
            <a:pPr lvl="2">
              <a:buFont typeface="Arial"/>
              <a:buChar char="•"/>
            </a:pPr>
            <a:r>
              <a:rPr lang="ja-JP" altLang="en-US" sz="2200" dirty="0" smtClean="0"/>
              <a:t>高校授業の一貫で計</a:t>
            </a:r>
            <a:r>
              <a:rPr lang="en-US" altLang="ja-JP" sz="2200" dirty="0" smtClean="0"/>
              <a:t> 4 </a:t>
            </a:r>
            <a:r>
              <a:rPr lang="ja-JP" altLang="en-US" sz="2200" dirty="0" smtClean="0"/>
              <a:t>日間</a:t>
            </a:r>
            <a:r>
              <a:rPr lang="en-US" altLang="ja-JP" sz="2200" dirty="0" smtClean="0"/>
              <a:t>, 4 </a:t>
            </a:r>
            <a:r>
              <a:rPr lang="ja-JP" altLang="en-US" sz="2200" dirty="0" smtClean="0"/>
              <a:t>時限分の講義を実施</a:t>
            </a:r>
            <a:endParaRPr lang="en-US" altLang="ja-JP" sz="2200" dirty="0" smtClean="0"/>
          </a:p>
          <a:p>
            <a:pPr lvl="2">
              <a:buFont typeface="Arial"/>
              <a:buChar char="•"/>
            </a:pPr>
            <a:r>
              <a:rPr lang="ja-JP" altLang="en-US" dirty="0" smtClean="0"/>
              <a:t>全国初の試みとなる</a:t>
            </a:r>
            <a:endParaRPr lang="en-US" altLang="ja-JP" dirty="0" smtClean="0"/>
          </a:p>
        </p:txBody>
      </p:sp>
      <p:pic>
        <p:nvPicPr>
          <p:cNvPr id="4" name="図 3" descr="スクリーンショット（2010-11-04 23.56.03）.png"/>
          <p:cNvPicPr>
            <a:picLocks noChangeAspect="1"/>
          </p:cNvPicPr>
          <p:nvPr/>
        </p:nvPicPr>
        <p:blipFill>
          <a:blip r:embed="rId3"/>
          <a:srcRect l="5000" t="26000" r="5000" b="16667"/>
          <a:stretch>
            <a:fillRect/>
          </a:stretch>
        </p:blipFill>
        <p:spPr>
          <a:xfrm>
            <a:off x="228600" y="2913480"/>
            <a:ext cx="8612372" cy="3429000"/>
          </a:xfrm>
          <a:prstGeom prst="rect">
            <a:avLst/>
          </a:prstGeom>
        </p:spPr>
      </p:pic>
      <p:sp>
        <p:nvSpPr>
          <p:cNvPr id="5" name="テキスト ボックス 4"/>
          <p:cNvSpPr txBox="1"/>
          <p:nvPr/>
        </p:nvSpPr>
        <p:spPr>
          <a:xfrm>
            <a:off x="2696166" y="6174400"/>
            <a:ext cx="4724400" cy="338554"/>
          </a:xfrm>
          <a:prstGeom prst="rect">
            <a:avLst/>
          </a:prstGeom>
          <a:noFill/>
        </p:spPr>
        <p:txBody>
          <a:bodyPr wrap="square" rtlCol="0">
            <a:spAutoFit/>
          </a:bodyPr>
          <a:lstStyle/>
          <a:p>
            <a:r>
              <a:rPr lang="en-US" altLang="ja-JP" sz="1600" dirty="0" smtClean="0"/>
              <a:t>2002 </a:t>
            </a:r>
            <a:r>
              <a:rPr lang="ja-JP" altLang="en-US" sz="1600" dirty="0" smtClean="0"/>
              <a:t>年遠隔授業講義概要</a:t>
            </a:r>
            <a:r>
              <a:rPr lang="en-US" altLang="ja-JP" sz="1600" dirty="0" smtClean="0"/>
              <a:t> </a:t>
            </a:r>
            <a:r>
              <a:rPr kumimoji="1" lang="en-US" altLang="ja-JP" sz="1600" dirty="0" smtClean="0"/>
              <a:t>[</a:t>
            </a:r>
            <a:r>
              <a:rPr lang="ja-JP" altLang="en-US" sz="1600" dirty="0" smtClean="0"/>
              <a:t>中神</a:t>
            </a:r>
            <a:r>
              <a:rPr lang="en-US" altLang="ja-JP" sz="1600" dirty="0" smtClean="0"/>
              <a:t> </a:t>
            </a:r>
            <a:r>
              <a:rPr lang="ja-JP" altLang="en-US" sz="1600" dirty="0" smtClean="0"/>
              <a:t>他</a:t>
            </a:r>
            <a:r>
              <a:rPr lang="en-US" altLang="ja-JP" sz="1600" dirty="0" smtClean="0"/>
              <a:t>, 2003</a:t>
            </a:r>
            <a:r>
              <a:rPr kumimoji="1" lang="en-US" altLang="ja-JP" sz="1600" dirty="0" smtClean="0"/>
              <a:t>]</a:t>
            </a:r>
            <a:endParaRPr kumimoji="1" lang="ja-JP" altLang="en-US" sz="1600" dirty="0"/>
          </a:p>
        </p:txBody>
      </p:sp>
      <p:pic>
        <p:nvPicPr>
          <p:cNvPr id="9" name="図 8"/>
          <p:cNvPicPr>
            <a:picLocks noChangeAspect="1"/>
          </p:cNvPicPr>
          <p:nvPr/>
        </p:nvPicPr>
        <p:blipFill>
          <a:blip r:embed="rId4"/>
          <a:stretch>
            <a:fillRect/>
          </a:stretch>
        </p:blipFill>
        <p:spPr>
          <a:xfrm>
            <a:off x="6277566" y="822520"/>
            <a:ext cx="2743200" cy="20574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遠隔授業の経緯と歴史</a:t>
            </a:r>
            <a:r>
              <a:rPr kumimoji="1" lang="en-US" altLang="ja-JP" dirty="0" smtClean="0"/>
              <a:t> (3)</a:t>
            </a:r>
            <a:endParaRPr kumimoji="1" lang="ja-JP" altLang="en-US" dirty="0"/>
          </a:p>
        </p:txBody>
      </p:sp>
      <p:sp>
        <p:nvSpPr>
          <p:cNvPr id="3" name="コンテンツ プレースホルダ 2"/>
          <p:cNvSpPr>
            <a:spLocks noGrp="1"/>
          </p:cNvSpPr>
          <p:nvPr>
            <p:ph idx="1"/>
          </p:nvPr>
        </p:nvSpPr>
        <p:spPr>
          <a:xfrm>
            <a:off x="228600" y="914400"/>
            <a:ext cx="8496944" cy="5486400"/>
          </a:xfrm>
        </p:spPr>
        <p:txBody>
          <a:bodyPr>
            <a:normAutofit/>
          </a:bodyPr>
          <a:lstStyle/>
          <a:p>
            <a:r>
              <a:rPr lang="en-US" altLang="ja-JP" dirty="0" smtClean="0"/>
              <a:t>2004 </a:t>
            </a:r>
            <a:r>
              <a:rPr lang="ja-JP" altLang="en-US" dirty="0" smtClean="0"/>
              <a:t>年から現在</a:t>
            </a:r>
            <a:endParaRPr lang="en-US" altLang="ja-JP" dirty="0" smtClean="0"/>
          </a:p>
          <a:p>
            <a:pPr lvl="1">
              <a:buFont typeface="Arial"/>
              <a:buChar char="•"/>
            </a:pPr>
            <a:r>
              <a:rPr lang="ja-JP" altLang="en-US" dirty="0" smtClean="0"/>
              <a:t>岐阜県立大垣東高校との遠隔授業を実施</a:t>
            </a:r>
            <a:endParaRPr lang="en-US" altLang="ja-JP" dirty="0" smtClean="0"/>
          </a:p>
          <a:p>
            <a:r>
              <a:rPr lang="en-US" altLang="ja-JP" dirty="0" smtClean="0"/>
              <a:t>2007 </a:t>
            </a:r>
            <a:r>
              <a:rPr lang="ja-JP" altLang="en-US" dirty="0" smtClean="0"/>
              <a:t>年</a:t>
            </a:r>
            <a:endParaRPr lang="en-US" altLang="ja-JP" dirty="0" smtClean="0"/>
          </a:p>
          <a:p>
            <a:pPr lvl="1">
              <a:buFont typeface="Arial"/>
              <a:buChar char="•"/>
            </a:pPr>
            <a:r>
              <a:rPr lang="ja-JP" altLang="en-US" dirty="0" smtClean="0"/>
              <a:t>岐阜県立羽島北高校とも遠隔授業を実施</a:t>
            </a:r>
            <a:endParaRPr lang="en-US" altLang="ja-JP" dirty="0" smtClean="0"/>
          </a:p>
          <a:p>
            <a:pPr lvl="1">
              <a:buNone/>
            </a:pPr>
            <a:endParaRPr lang="en-US" altLang="ja-JP" sz="1100" dirty="0" smtClean="0"/>
          </a:p>
          <a:p>
            <a:r>
              <a:rPr lang="ja-JP" altLang="en-US" dirty="0" smtClean="0"/>
              <a:t>今年度で</a:t>
            </a:r>
            <a:r>
              <a:rPr lang="en-US" altLang="ja-JP" dirty="0" smtClean="0"/>
              <a:t> 13 </a:t>
            </a:r>
            <a:r>
              <a:rPr lang="ja-JP" altLang="en-US" dirty="0" smtClean="0"/>
              <a:t>回目の実施</a:t>
            </a:r>
            <a:endParaRPr lang="en-US" altLang="ja-JP" dirty="0" smtClean="0"/>
          </a:p>
        </p:txBody>
      </p:sp>
      <p:grpSp>
        <p:nvGrpSpPr>
          <p:cNvPr id="18" name="図形グループ 17"/>
          <p:cNvGrpSpPr/>
          <p:nvPr/>
        </p:nvGrpSpPr>
        <p:grpSpPr>
          <a:xfrm>
            <a:off x="142716" y="5029200"/>
            <a:ext cx="8871228" cy="1314450"/>
            <a:chOff x="55215" y="5029200"/>
            <a:chExt cx="8871228" cy="1314450"/>
          </a:xfrm>
        </p:grpSpPr>
        <p:grpSp>
          <p:nvGrpSpPr>
            <p:cNvPr id="17" name="図形グループ 16"/>
            <p:cNvGrpSpPr/>
            <p:nvPr/>
          </p:nvGrpSpPr>
          <p:grpSpPr>
            <a:xfrm>
              <a:off x="55215" y="5029200"/>
              <a:ext cx="7095441" cy="1314450"/>
              <a:chOff x="55215" y="5257800"/>
              <a:chExt cx="7095441" cy="1314450"/>
            </a:xfrm>
          </p:grpSpPr>
          <p:pic>
            <p:nvPicPr>
              <p:cNvPr id="10" name="図 9"/>
              <p:cNvPicPr>
                <a:picLocks noChangeAspect="1"/>
              </p:cNvPicPr>
              <p:nvPr/>
            </p:nvPicPr>
            <p:blipFill>
              <a:blip r:embed="rId3"/>
              <a:stretch>
                <a:fillRect/>
              </a:stretch>
            </p:blipFill>
            <p:spPr>
              <a:xfrm>
                <a:off x="55215" y="5257800"/>
                <a:ext cx="1752600" cy="1313793"/>
              </a:xfrm>
              <a:prstGeom prst="rect">
                <a:avLst/>
              </a:prstGeom>
            </p:spPr>
          </p:pic>
          <p:pic>
            <p:nvPicPr>
              <p:cNvPr id="11" name="図 10"/>
              <p:cNvPicPr>
                <a:picLocks noChangeAspect="1"/>
              </p:cNvPicPr>
              <p:nvPr/>
            </p:nvPicPr>
            <p:blipFill>
              <a:blip r:embed="rId4"/>
              <a:stretch>
                <a:fillRect/>
              </a:stretch>
            </p:blipFill>
            <p:spPr>
              <a:xfrm>
                <a:off x="1828801" y="5257800"/>
                <a:ext cx="1752600" cy="1313793"/>
              </a:xfrm>
              <a:prstGeom prst="rect">
                <a:avLst/>
              </a:prstGeom>
            </p:spPr>
          </p:pic>
          <p:pic>
            <p:nvPicPr>
              <p:cNvPr id="14" name="図 13" descr="004.jpg"/>
              <p:cNvPicPr>
                <a:picLocks noChangeAspect="1"/>
              </p:cNvPicPr>
              <p:nvPr/>
            </p:nvPicPr>
            <p:blipFill>
              <a:blip r:embed="rId5"/>
              <a:stretch>
                <a:fillRect/>
              </a:stretch>
            </p:blipFill>
            <p:spPr>
              <a:xfrm>
                <a:off x="5398056" y="5257800"/>
                <a:ext cx="1752600" cy="1314450"/>
              </a:xfrm>
              <a:prstGeom prst="rect">
                <a:avLst/>
              </a:prstGeom>
            </p:spPr>
          </p:pic>
          <p:pic>
            <p:nvPicPr>
              <p:cNvPr id="22530" name="Picture 2"/>
              <p:cNvPicPr>
                <a:picLocks noChangeAspect="1" noChangeArrowheads="1"/>
              </p:cNvPicPr>
              <p:nvPr/>
            </p:nvPicPr>
            <p:blipFill>
              <a:blip r:embed="rId6"/>
              <a:srcRect/>
              <a:stretch>
                <a:fillRect/>
              </a:stretch>
            </p:blipFill>
            <p:spPr bwMode="auto">
              <a:xfrm>
                <a:off x="3613428" y="5257800"/>
                <a:ext cx="1752600" cy="1314450"/>
              </a:xfrm>
              <a:prstGeom prst="rect">
                <a:avLst/>
              </a:prstGeom>
              <a:noFill/>
              <a:ln w="9525">
                <a:noFill/>
                <a:miter lim="800000"/>
                <a:headEnd/>
                <a:tailEnd/>
              </a:ln>
              <a:effectLst/>
            </p:spPr>
          </p:pic>
        </p:grpSp>
        <p:pic>
          <p:nvPicPr>
            <p:cNvPr id="22531" name="Picture 3"/>
            <p:cNvPicPr>
              <a:picLocks noChangeAspect="1" noChangeArrowheads="1"/>
            </p:cNvPicPr>
            <p:nvPr/>
          </p:nvPicPr>
          <p:blipFill>
            <a:blip r:embed="rId7"/>
            <a:srcRect/>
            <a:stretch>
              <a:fillRect/>
            </a:stretch>
          </p:blipFill>
          <p:spPr bwMode="auto">
            <a:xfrm>
              <a:off x="7173843" y="5029200"/>
              <a:ext cx="1752600" cy="1313711"/>
            </a:xfrm>
            <a:prstGeom prst="rect">
              <a:avLst/>
            </a:prstGeom>
            <a:noFill/>
            <a:ln w="9525">
              <a:noFill/>
              <a:miter lim="800000"/>
              <a:headEnd/>
              <a:tailEnd/>
            </a:ln>
            <a:effectLst/>
          </p:spPr>
        </p:pic>
      </p:grpSp>
      <p:grpSp>
        <p:nvGrpSpPr>
          <p:cNvPr id="20" name="図形グループ 19"/>
          <p:cNvGrpSpPr/>
          <p:nvPr/>
        </p:nvGrpSpPr>
        <p:grpSpPr>
          <a:xfrm>
            <a:off x="152400" y="3581400"/>
            <a:ext cx="8839200" cy="1317955"/>
            <a:chOff x="0" y="3581400"/>
            <a:chExt cx="8839200" cy="1317955"/>
          </a:xfrm>
        </p:grpSpPr>
        <p:grpSp>
          <p:nvGrpSpPr>
            <p:cNvPr id="15" name="図形グループ 14"/>
            <p:cNvGrpSpPr/>
            <p:nvPr/>
          </p:nvGrpSpPr>
          <p:grpSpPr>
            <a:xfrm>
              <a:off x="1787396" y="3581400"/>
              <a:ext cx="7051804" cy="1317955"/>
              <a:chOff x="1870482" y="3581400"/>
              <a:chExt cx="7051804" cy="1317955"/>
            </a:xfrm>
          </p:grpSpPr>
          <p:grpSp>
            <p:nvGrpSpPr>
              <p:cNvPr id="13" name="図形グループ 12"/>
              <p:cNvGrpSpPr/>
              <p:nvPr/>
            </p:nvGrpSpPr>
            <p:grpSpPr>
              <a:xfrm>
                <a:off x="1870482" y="3581400"/>
                <a:ext cx="5292318" cy="1317955"/>
                <a:chOff x="11077" y="4648200"/>
                <a:chExt cx="5292318" cy="1317955"/>
              </a:xfrm>
            </p:grpSpPr>
            <p:pic>
              <p:nvPicPr>
                <p:cNvPr id="6" name="図 5"/>
                <p:cNvPicPr>
                  <a:picLocks noChangeAspect="1"/>
                </p:cNvPicPr>
                <p:nvPr/>
              </p:nvPicPr>
              <p:blipFill>
                <a:blip r:embed="rId8"/>
                <a:stretch>
                  <a:fillRect/>
                </a:stretch>
              </p:blipFill>
              <p:spPr>
                <a:xfrm>
                  <a:off x="11077" y="4648200"/>
                  <a:ext cx="1752600" cy="1317955"/>
                </a:xfrm>
                <a:prstGeom prst="rect">
                  <a:avLst/>
                </a:prstGeom>
              </p:spPr>
            </p:pic>
            <p:pic>
              <p:nvPicPr>
                <p:cNvPr id="7" name="図 6"/>
                <p:cNvPicPr>
                  <a:picLocks noChangeAspect="1"/>
                </p:cNvPicPr>
                <p:nvPr/>
              </p:nvPicPr>
              <p:blipFill>
                <a:blip r:embed="rId9"/>
                <a:stretch>
                  <a:fillRect/>
                </a:stretch>
              </p:blipFill>
              <p:spPr>
                <a:xfrm>
                  <a:off x="1802109" y="4648200"/>
                  <a:ext cx="1727200" cy="1295400"/>
                </a:xfrm>
                <a:prstGeom prst="rect">
                  <a:avLst/>
                </a:prstGeom>
              </p:spPr>
            </p:pic>
            <p:pic>
              <p:nvPicPr>
                <p:cNvPr id="8" name="図 7"/>
                <p:cNvPicPr>
                  <a:picLocks noChangeAspect="1"/>
                </p:cNvPicPr>
                <p:nvPr/>
              </p:nvPicPr>
              <p:blipFill>
                <a:blip r:embed="rId10"/>
                <a:stretch>
                  <a:fillRect/>
                </a:stretch>
              </p:blipFill>
              <p:spPr>
                <a:xfrm>
                  <a:off x="3576195" y="4648200"/>
                  <a:ext cx="1727200" cy="1295400"/>
                </a:xfrm>
                <a:prstGeom prst="rect">
                  <a:avLst/>
                </a:prstGeom>
              </p:spPr>
            </p:pic>
          </p:grpSp>
          <p:pic>
            <p:nvPicPr>
              <p:cNvPr id="9" name="図 8"/>
              <p:cNvPicPr>
                <a:picLocks noChangeAspect="1"/>
              </p:cNvPicPr>
              <p:nvPr/>
            </p:nvPicPr>
            <p:blipFill>
              <a:blip r:embed="rId11"/>
              <a:stretch>
                <a:fillRect/>
              </a:stretch>
            </p:blipFill>
            <p:spPr>
              <a:xfrm>
                <a:off x="7195086" y="3581400"/>
                <a:ext cx="1727200" cy="1295400"/>
              </a:xfrm>
              <a:prstGeom prst="rect">
                <a:avLst/>
              </a:prstGeom>
            </p:spPr>
          </p:pic>
        </p:grpSp>
        <p:pic>
          <p:nvPicPr>
            <p:cNvPr id="22532" name="Picture 4"/>
            <p:cNvPicPr>
              <a:picLocks noChangeAspect="1" noChangeArrowheads="1"/>
            </p:cNvPicPr>
            <p:nvPr/>
          </p:nvPicPr>
          <p:blipFill>
            <a:blip r:embed="rId12"/>
            <a:srcRect/>
            <a:stretch>
              <a:fillRect/>
            </a:stretch>
          </p:blipFill>
          <p:spPr bwMode="auto">
            <a:xfrm>
              <a:off x="0" y="3581400"/>
              <a:ext cx="1752600" cy="1314450"/>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昨年度の様子</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1028" name="Picture 4" descr="https://www.cps-jp.org/~mosir/pub/2013/2013-11-01/photo/lecture_01/pub/b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695" y="1217157"/>
            <a:ext cx="2540105" cy="1904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cps-jp.org/~mosir/pub/2013/2013-11-01/photo/lecture_01/pub/b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1236208"/>
            <a:ext cx="2520280" cy="18892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cps-jp.org/~mosir/pub/2013/2013-11-01/photo/lecture_01/pub/b0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295490"/>
            <a:ext cx="2963805" cy="22217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cps-jp.org/~mosir/pub/2013/2013-11-01/photo/lecture_02/pub/b0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4641" y="1263147"/>
            <a:ext cx="2449425" cy="1836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www.cps-jp.org/~mosir/pub/2013/2013-11-01/photo/break/pub/b0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5784" y="3425459"/>
            <a:ext cx="2694368" cy="201976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www.cps-jp.org/~mosir/pub/2013/2013-11-01/photo/prepare/pub/b01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6104" y="3475799"/>
            <a:ext cx="2694368" cy="2019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9442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昨年度の様子</a:t>
            </a:r>
            <a:endParaRPr kumimoji="1" lang="ja-JP" altLang="en-US" dirty="0"/>
          </a:p>
        </p:txBody>
      </p:sp>
      <p:sp>
        <p:nvSpPr>
          <p:cNvPr id="3" name="コンテンツ プレースホルダー 2"/>
          <p:cNvSpPr>
            <a:spLocks noGrp="1"/>
          </p:cNvSpPr>
          <p:nvPr>
            <p:ph idx="1"/>
          </p:nvPr>
        </p:nvSpPr>
        <p:spPr>
          <a:xfrm>
            <a:off x="179388" y="5513040"/>
            <a:ext cx="8785225" cy="1368152"/>
          </a:xfrm>
        </p:spPr>
        <p:txBody>
          <a:bodyPr/>
          <a:lstStyle/>
          <a:p>
            <a:r>
              <a:rPr lang="ja-JP" altLang="en-US" dirty="0" smtClean="0"/>
              <a:t>今年の写真係へ</a:t>
            </a:r>
            <a:endParaRPr lang="en-US" altLang="ja-JP" dirty="0" smtClean="0"/>
          </a:p>
          <a:p>
            <a:pPr algn="ctr"/>
            <a:r>
              <a:rPr lang="ja-JP" altLang="en-US" dirty="0" smtClean="0"/>
              <a:t>集合写真と会場の全体写真を撮ってください</a:t>
            </a:r>
            <a:endParaRPr kumimoji="1" lang="ja-JP" altLang="en-US" dirty="0"/>
          </a:p>
        </p:txBody>
      </p:sp>
      <p:pic>
        <p:nvPicPr>
          <p:cNvPr id="4" name="Picture 2" descr="https://www.cps-jp.org/~mosir/pub/2013/2013-11-01/photo/alpha/pub/b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439" y="764704"/>
            <a:ext cx="6353182" cy="476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394371"/>
      </p:ext>
    </p:extLst>
  </p:cSld>
  <p:clrMapOvr>
    <a:masterClrMapping/>
  </p:clrMapOvr>
  <p:timing>
    <p:tnLst>
      <p:par>
        <p:cTn id="1" dur="indefinite" restart="never" nodeType="tmRoot"/>
      </p:par>
    </p:tnLst>
  </p:timing>
</p:sld>
</file>

<file path=ppt/theme/theme1.xml><?xml version="1.0" encoding="utf-8"?>
<a:theme xmlns:a="http://schemas.openxmlformats.org/drawingml/2006/main" name="hokudai">
  <a:themeElements>
    <a:clrScheme name="ppt1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1e">
      <a:majorFont>
        <a:latin typeface="Franklin Gothic Demi"/>
        <a:ea typeface="ＭＳ Ｐゴシック"/>
        <a:cs typeface="ＭＳ Ｐゴシック"/>
      </a:majorFont>
      <a:minorFont>
        <a:latin typeface="Franklin Gothic Dem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pt1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1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1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1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1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1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1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1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1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1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1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1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hokudai.potx</Template>
  <TotalTime>14239</TotalTime>
  <Words>1848</Words>
  <Application>Microsoft Office PowerPoint</Application>
  <PresentationFormat>画面に合わせる (4:3)</PresentationFormat>
  <Paragraphs>309</Paragraphs>
  <Slides>32</Slides>
  <Notes>18</Notes>
  <HiddenSlides>0</HiddenSlides>
  <MMClips>0</MMClips>
  <ScaleCrop>false</ScaleCrop>
  <HeadingPairs>
    <vt:vector size="4" baseType="variant">
      <vt:variant>
        <vt:lpstr>テーマ</vt:lpstr>
      </vt:variant>
      <vt:variant>
        <vt:i4>1</vt:i4>
      </vt:variant>
      <vt:variant>
        <vt:lpstr>スライド タイトル</vt:lpstr>
      </vt:variant>
      <vt:variant>
        <vt:i4>32</vt:i4>
      </vt:variant>
    </vt:vector>
  </HeadingPairs>
  <TitlesOfParts>
    <vt:vector size="33" baseType="lpstr">
      <vt:lpstr>hokudai</vt:lpstr>
      <vt:lpstr>大学-高校間双方向遠隔授業</vt:lpstr>
      <vt:lpstr>Outline</vt:lpstr>
      <vt:lpstr>PowerPoint プレゼンテーション</vt:lpstr>
      <vt:lpstr>遠隔授業プロジェクトとは</vt:lpstr>
      <vt:lpstr>遠隔授業の経緯と歴史 (1)</vt:lpstr>
      <vt:lpstr>遠隔授業の経緯と歴史 (2)</vt:lpstr>
      <vt:lpstr>遠隔授業の経緯と歴史 (3)</vt:lpstr>
      <vt:lpstr>昨年度の様子</vt:lpstr>
      <vt:lpstr>昨年度の様子</vt:lpstr>
      <vt:lpstr>教育的意義</vt:lpstr>
      <vt:lpstr>メディアの反応</vt:lpstr>
      <vt:lpstr>メディアの反応</vt:lpstr>
      <vt:lpstr>PowerPoint プレゼンテーション</vt:lpstr>
      <vt:lpstr>配線図 (2002 年度)</vt:lpstr>
      <vt:lpstr>配線図 (2007年度-2010 年度)</vt:lpstr>
      <vt:lpstr>配線図 (2011 年度-)</vt:lpstr>
      <vt:lpstr>ネットワーク経路 (2004年度-)</vt:lpstr>
      <vt:lpstr>遠隔授業のために</vt:lpstr>
      <vt:lpstr>PowerPoint プレゼンテーション</vt:lpstr>
      <vt:lpstr>授業が行われるまで (2013年度)</vt:lpstr>
      <vt:lpstr>今年度の予定 (2014年度)</vt:lpstr>
      <vt:lpstr>今年度の予定 (2014年度)</vt:lpstr>
      <vt:lpstr>各係のお仕事</vt:lpstr>
      <vt:lpstr>今年度の予定 (2014年度)</vt:lpstr>
      <vt:lpstr>今年度の予定 (2014年度)</vt:lpstr>
      <vt:lpstr>接続試験・リハーサル・会場設営</vt:lpstr>
      <vt:lpstr>今年度の予定 (2014年度)</vt:lpstr>
      <vt:lpstr>本番当日</vt:lpstr>
      <vt:lpstr>アンケート</vt:lpstr>
      <vt:lpstr>まとめ</vt:lpstr>
      <vt:lpstr>参考文献</vt:lpstr>
      <vt:lpstr>参考文献</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遠隔授業について</dc:title>
  <dc:creator>Takafumi Umemoto</dc:creator>
  <cp:lastModifiedBy>mikataka</cp:lastModifiedBy>
  <cp:revision>183</cp:revision>
  <dcterms:created xsi:type="dcterms:W3CDTF">2013-11-05T18:15:04Z</dcterms:created>
  <dcterms:modified xsi:type="dcterms:W3CDTF">2014-10-14T12:51:23Z</dcterms:modified>
</cp:coreProperties>
</file>