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Default Extension="jpeg" ContentType="image/jpeg"/>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notesSlides/notesSlide6.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Lst>
  <p:notesMasterIdLst>
    <p:notesMasterId r:id="rId34"/>
  </p:notesMasterIdLst>
  <p:sldIdLst>
    <p:sldId id="256" r:id="rId2"/>
    <p:sldId id="270" r:id="rId3"/>
    <p:sldId id="279" r:id="rId4"/>
    <p:sldId id="257" r:id="rId5"/>
    <p:sldId id="259" r:id="rId6"/>
    <p:sldId id="271" r:id="rId7"/>
    <p:sldId id="281" r:id="rId8"/>
    <p:sldId id="296" r:id="rId9"/>
    <p:sldId id="260" r:id="rId10"/>
    <p:sldId id="283" r:id="rId11"/>
    <p:sldId id="280" r:id="rId12"/>
    <p:sldId id="261" r:id="rId13"/>
    <p:sldId id="268" r:id="rId14"/>
    <p:sldId id="285" r:id="rId15"/>
    <p:sldId id="284" r:id="rId16"/>
    <p:sldId id="286" r:id="rId17"/>
    <p:sldId id="295" r:id="rId18"/>
    <p:sldId id="258" r:id="rId19"/>
    <p:sldId id="278" r:id="rId20"/>
    <p:sldId id="272" r:id="rId21"/>
    <p:sldId id="287" r:id="rId22"/>
    <p:sldId id="289" r:id="rId23"/>
    <p:sldId id="273" r:id="rId24"/>
    <p:sldId id="290" r:id="rId25"/>
    <p:sldId id="288" r:id="rId26"/>
    <p:sldId id="291" r:id="rId27"/>
    <p:sldId id="276" r:id="rId28"/>
    <p:sldId id="293" r:id="rId29"/>
    <p:sldId id="263" r:id="rId30"/>
    <p:sldId id="294" r:id="rId31"/>
    <p:sldId id="277" r:id="rId32"/>
    <p:sldId id="264" r:id="rId3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78846" autoAdjust="0"/>
  </p:normalViewPr>
  <p:slideViewPr>
    <p:cSldViewPr>
      <p:cViewPr varScale="1">
        <p:scale>
          <a:sx n="81" d="100"/>
          <a:sy n="81" d="100"/>
        </p:scale>
        <p:origin x="-904" y="-10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57B186-8080-488C-A018-B6548E22CCB3}" type="datetimeFigureOut">
              <a:rPr kumimoji="1" lang="ja-JP" altLang="en-US" smtClean="0"/>
              <a:pPr/>
              <a:t>13.11.6</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27AC19-3038-4622-9984-66216369FF21}"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www.ep.sci.hokudai.ac.jp/~mosir/work/2004/ohgaki/system/network.html"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16</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hlinkClick r:id="rId3"/>
              </a:rPr>
              <a:t>http://www.ep.sci.hokudai.ac.jp/~mosir/work/2004/ohgaki/system/network.html</a:t>
            </a:r>
            <a:r>
              <a:rPr lang="ja-JP" altLang="en-US" dirty="0" smtClean="0"/>
              <a:t>より</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17</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SINET </a:t>
            </a:r>
            <a:r>
              <a:rPr lang="ja-JP" altLang="en-US" dirty="0" smtClean="0"/>
              <a:t>とは</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18</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20</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21</a:t>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22</a:t>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25</a:t>
            </a:fld>
            <a:endParaRPr kumimoji="1"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26</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もう少し細かく</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28</a:t>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32</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5</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遊星人探す</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6</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写真更新</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7</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SINET </a:t>
            </a:r>
            <a:r>
              <a:rPr lang="ja-JP" altLang="en-US" dirty="0" smtClean="0"/>
              <a:t>とは</a:t>
            </a:r>
            <a:endParaRPr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8</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DVTS: </a:t>
            </a:r>
            <a:r>
              <a:rPr kumimoji="1" lang="ja-JP" altLang="en-US" dirty="0" smtClean="0"/>
              <a:t>デジタルビデオ転送システム</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12</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SINET: Science information </a:t>
            </a:r>
            <a:r>
              <a:rPr kumimoji="1" lang="en-US" altLang="ja-JP" dirty="0" err="1" smtClean="0"/>
              <a:t>NETwork</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13</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これは実際に写真をとって貼ったほうがよい</a:t>
            </a:r>
            <a:r>
              <a:rPr kumimoji="1" lang="en-US" altLang="ja-JP" dirty="0" smtClean="0"/>
              <a:t>?</a:t>
            </a:r>
          </a:p>
          <a:p>
            <a:r>
              <a:rPr kumimoji="1" lang="ja-JP" altLang="en-US" dirty="0" smtClean="0"/>
              <a:t>エディロールとか</a:t>
            </a:r>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14</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2027AC19-3038-4622-9984-66216369FF21}" type="slidenum">
              <a:rPr kumimoji="1" lang="ja-JP" altLang="en-US" smtClean="0"/>
              <a:pPr/>
              <a:t>15</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タイトル スライド">
    <p:spTree>
      <p:nvGrpSpPr>
        <p:cNvPr id="1" name=""/>
        <p:cNvGrpSpPr/>
        <p:nvPr/>
      </p:nvGrpSpPr>
      <p:grpSpPr>
        <a:xfrm>
          <a:off x="0" y="0"/>
          <a:ext cx="0" cy="0"/>
          <a:chOff x="0" y="0"/>
          <a:chExt cx="0" cy="0"/>
        </a:xfrm>
      </p:grpSpPr>
      <p:sp>
        <p:nvSpPr>
          <p:cNvPr id="12295" name="Rectangle 7"/>
          <p:cNvSpPr>
            <a:spLocks noChangeArrowheads="1"/>
          </p:cNvSpPr>
          <p:nvPr/>
        </p:nvSpPr>
        <p:spPr bwMode="auto">
          <a:xfrm>
            <a:off x="0" y="1917700"/>
            <a:ext cx="1763713" cy="2735263"/>
          </a:xfrm>
          <a:prstGeom prst="rect">
            <a:avLst/>
          </a:prstGeom>
          <a:solidFill>
            <a:srgbClr val="9CB66D"/>
          </a:solidFill>
          <a:ln w="9525">
            <a:noFill/>
            <a:miter lim="800000"/>
            <a:headEnd/>
            <a:tailEnd/>
          </a:ln>
          <a:effectLst/>
        </p:spPr>
        <p:txBody>
          <a:bodyPr wrap="none" anchor="ctr">
            <a:prstTxWarp prst="textNoShape">
              <a:avLst/>
            </a:prstTxWarp>
          </a:bodyPr>
          <a:lstStyle/>
          <a:p>
            <a:pPr algn="ctr"/>
            <a:endParaRPr lang="ja-JP" altLang="en-US"/>
          </a:p>
        </p:txBody>
      </p:sp>
      <p:sp>
        <p:nvSpPr>
          <p:cNvPr id="12296" name="Rectangle 8"/>
          <p:cNvSpPr>
            <a:spLocks noChangeArrowheads="1"/>
          </p:cNvSpPr>
          <p:nvPr/>
        </p:nvSpPr>
        <p:spPr bwMode="auto">
          <a:xfrm>
            <a:off x="1749425" y="1917700"/>
            <a:ext cx="7394575" cy="2735263"/>
          </a:xfrm>
          <a:prstGeom prst="rect">
            <a:avLst/>
          </a:prstGeom>
          <a:solidFill>
            <a:srgbClr val="23651C"/>
          </a:solidFill>
          <a:ln w="9525">
            <a:noFill/>
            <a:miter lim="800000"/>
            <a:headEnd/>
            <a:tailEnd/>
          </a:ln>
          <a:effectLst/>
        </p:spPr>
        <p:txBody>
          <a:bodyPr wrap="none" anchor="ctr">
            <a:prstTxWarp prst="textNoShape">
              <a:avLst/>
            </a:prstTxWarp>
          </a:bodyPr>
          <a:lstStyle/>
          <a:p>
            <a:pPr algn="ctr"/>
            <a:endParaRPr lang="ja-JP" altLang="en-US"/>
          </a:p>
        </p:txBody>
      </p:sp>
      <p:sp>
        <p:nvSpPr>
          <p:cNvPr id="12290" name="Rectangle 2"/>
          <p:cNvSpPr>
            <a:spLocks noGrp="1" noChangeArrowheads="1"/>
          </p:cNvSpPr>
          <p:nvPr>
            <p:ph type="ctrTitle"/>
          </p:nvPr>
        </p:nvSpPr>
        <p:spPr>
          <a:xfrm>
            <a:off x="1871663" y="2014538"/>
            <a:ext cx="6948487" cy="1152525"/>
          </a:xfrm>
        </p:spPr>
        <p:txBody>
          <a:bodyPr anchor="t"/>
          <a:lstStyle>
            <a:lvl1pPr>
              <a:defRPr sz="3200"/>
            </a:lvl1pPr>
          </a:lstStyle>
          <a:p>
            <a:r>
              <a:rPr lang="ja-JP" altLang="en-US" smtClean="0"/>
              <a:t>マスタ タイトルの書式設定</a:t>
            </a:r>
            <a:endParaRPr lang="ja-JP" altLang="en-US"/>
          </a:p>
        </p:txBody>
      </p:sp>
      <p:sp>
        <p:nvSpPr>
          <p:cNvPr id="12291" name="Rectangle 3"/>
          <p:cNvSpPr>
            <a:spLocks noGrp="1" noChangeArrowheads="1"/>
          </p:cNvSpPr>
          <p:nvPr>
            <p:ph type="subTitle" idx="1"/>
          </p:nvPr>
        </p:nvSpPr>
        <p:spPr>
          <a:xfrm>
            <a:off x="1873250" y="3238500"/>
            <a:ext cx="6946900" cy="576263"/>
          </a:xfrm>
        </p:spPr>
        <p:txBody>
          <a:bodyPr/>
          <a:lstStyle>
            <a:lvl1pPr marL="0" indent="0">
              <a:defRPr sz="2400">
                <a:solidFill>
                  <a:schemeClr val="bg1"/>
                </a:solidFill>
              </a:defRPr>
            </a:lvl1pPr>
          </a:lstStyle>
          <a:p>
            <a:r>
              <a:rPr lang="ja-JP" altLang="en-US" smtClean="0"/>
              <a:t>マスタ サブタイトルの書式設定</a:t>
            </a:r>
            <a:endParaRPr lang="ja-JP" altLang="en-US"/>
          </a:p>
        </p:txBody>
      </p:sp>
      <p:pic>
        <p:nvPicPr>
          <p:cNvPr id="7" name="図 6"/>
          <p:cNvPicPr>
            <a:picLocks noChangeAspect="1"/>
          </p:cNvPicPr>
          <p:nvPr/>
        </p:nvPicPr>
        <p:blipFill>
          <a:blip r:embed="rId2"/>
          <a:stretch>
            <a:fillRect/>
          </a:stretch>
        </p:blipFill>
        <p:spPr>
          <a:xfrm>
            <a:off x="228600" y="228600"/>
            <a:ext cx="1295400" cy="12954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 3"/>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69100" y="404813"/>
            <a:ext cx="2195513" cy="5688012"/>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179388" y="404813"/>
            <a:ext cx="6437312" cy="5688012"/>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 3"/>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スライド番号プレースホルダ 3"/>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スライド番号プレースホルダ 3"/>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179388" y="1125538"/>
            <a:ext cx="4316412"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25538"/>
            <a:ext cx="4316413"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スライド番号プレースホルダ 4"/>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スライド番号プレースホルダ 6"/>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スライド番号プレースホルダ 2"/>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白紙">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スライド番号プレースホルダ 4"/>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スライド番号プレースホルダ 4"/>
          <p:cNvSpPr>
            <a:spLocks noGrp="1"/>
          </p:cNvSpPr>
          <p:nvPr>
            <p:ph type="sldNum" sz="quarter" idx="10"/>
          </p:nvPr>
        </p:nvSpPr>
        <p:spPr>
          <a:xfrm>
            <a:off x="8234363" y="44450"/>
            <a:ext cx="801687" cy="484188"/>
          </a:xfrm>
          <a:prstGeom prst="rect">
            <a:avLst/>
          </a:prstGeom>
        </p:spPr>
        <p:txBody>
          <a:bodyPr/>
          <a:lstStyle>
            <a:lvl1pPr>
              <a:defRPr smtClean="0"/>
            </a:lvl1pPr>
          </a:lstStyle>
          <a:p>
            <a:fld id="{04A72B78-F6A8-40D3-A5F5-C5E442E35EF0}"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11274" name="Rectangle 10"/>
          <p:cNvSpPr>
            <a:spLocks noChangeArrowheads="1"/>
          </p:cNvSpPr>
          <p:nvPr/>
        </p:nvSpPr>
        <p:spPr bwMode="auto">
          <a:xfrm>
            <a:off x="0" y="612775"/>
            <a:ext cx="9144000" cy="73025"/>
          </a:xfrm>
          <a:prstGeom prst="rect">
            <a:avLst/>
          </a:prstGeom>
          <a:solidFill>
            <a:srgbClr val="9CB66D"/>
          </a:solidFill>
          <a:ln w="9525">
            <a:noFill/>
            <a:miter lim="800000"/>
            <a:headEnd/>
            <a:tailEnd/>
          </a:ln>
          <a:effectLst/>
        </p:spPr>
        <p:txBody>
          <a:bodyPr wrap="none" anchor="ctr">
            <a:prstTxWarp prst="textNoShape">
              <a:avLst/>
            </a:prstTxWarp>
          </a:bodyPr>
          <a:lstStyle/>
          <a:p>
            <a:pPr algn="ctr"/>
            <a:endParaRPr lang="ja-JP" altLang="en-US"/>
          </a:p>
        </p:txBody>
      </p:sp>
      <p:sp>
        <p:nvSpPr>
          <p:cNvPr id="11271" name="Rectangle 7"/>
          <p:cNvSpPr>
            <a:spLocks noChangeArrowheads="1"/>
          </p:cNvSpPr>
          <p:nvPr/>
        </p:nvSpPr>
        <p:spPr bwMode="auto">
          <a:xfrm>
            <a:off x="0" y="0"/>
            <a:ext cx="9144000" cy="609600"/>
          </a:xfrm>
          <a:prstGeom prst="rect">
            <a:avLst/>
          </a:prstGeom>
          <a:solidFill>
            <a:srgbClr val="23651C"/>
          </a:solidFill>
          <a:ln w="9525">
            <a:noFill/>
            <a:miter lim="800000"/>
            <a:headEnd/>
            <a:tailEnd/>
          </a:ln>
          <a:effectLst/>
        </p:spPr>
        <p:txBody>
          <a:bodyPr wrap="none" anchor="ctr">
            <a:prstTxWarp prst="textNoShape">
              <a:avLst/>
            </a:prstTxWarp>
          </a:bodyPr>
          <a:lstStyle/>
          <a:p>
            <a:pPr algn="ctr"/>
            <a:endParaRPr lang="ja-JP" altLang="en-US"/>
          </a:p>
        </p:txBody>
      </p:sp>
      <p:sp>
        <p:nvSpPr>
          <p:cNvPr id="11266" name="Rectangle 2"/>
          <p:cNvSpPr>
            <a:spLocks noGrp="1" noChangeArrowheads="1"/>
          </p:cNvSpPr>
          <p:nvPr>
            <p:ph type="title"/>
          </p:nvPr>
        </p:nvSpPr>
        <p:spPr bwMode="auto">
          <a:xfrm>
            <a:off x="0" y="30236"/>
            <a:ext cx="7561262" cy="5095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dirty="0"/>
              <a:t>マスタ</a:t>
            </a:r>
            <a:r>
              <a:rPr lang="en-US" altLang="ja-JP" dirty="0"/>
              <a:t> </a:t>
            </a:r>
            <a:r>
              <a:rPr lang="ja-JP" altLang="en-US" dirty="0"/>
              <a:t>タイトルの書式設定</a:t>
            </a:r>
          </a:p>
        </p:txBody>
      </p:sp>
      <p:sp>
        <p:nvSpPr>
          <p:cNvPr id="11267" name="Rectangle 3"/>
          <p:cNvSpPr>
            <a:spLocks noGrp="1" noChangeArrowheads="1"/>
          </p:cNvSpPr>
          <p:nvPr>
            <p:ph type="body" idx="1"/>
          </p:nvPr>
        </p:nvSpPr>
        <p:spPr bwMode="auto">
          <a:xfrm>
            <a:off x="179388" y="1125538"/>
            <a:ext cx="8785225" cy="4967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dirty="0"/>
              <a:t>マスタ</a:t>
            </a:r>
            <a:r>
              <a:rPr lang="en-US" altLang="ja-JP" dirty="0"/>
              <a:t> </a:t>
            </a:r>
            <a:r>
              <a:rPr lang="ja-JP" altLang="en-US" dirty="0"/>
              <a:t>テキストの書式設定</a:t>
            </a:r>
            <a:endParaRPr lang="en-US" altLang="ja-JP" dirty="0"/>
          </a:p>
          <a:p>
            <a:pPr lvl="1"/>
            <a:r>
              <a:rPr lang="ja-JP" altLang="en-US" dirty="0"/>
              <a:t>第</a:t>
            </a:r>
            <a:r>
              <a:rPr lang="en-US" altLang="ja-JP" dirty="0"/>
              <a:t> 2 </a:t>
            </a:r>
            <a:r>
              <a:rPr lang="ja-JP" altLang="en-US" dirty="0"/>
              <a:t>レベル</a:t>
            </a:r>
            <a:endParaRPr lang="en-US" altLang="ja-JP" dirty="0"/>
          </a:p>
          <a:p>
            <a:pPr lvl="2"/>
            <a:r>
              <a:rPr lang="ja-JP" altLang="en-US" dirty="0"/>
              <a:t>第</a:t>
            </a:r>
            <a:r>
              <a:rPr lang="en-US" altLang="ja-JP" dirty="0"/>
              <a:t> 3 </a:t>
            </a:r>
            <a:r>
              <a:rPr lang="ja-JP" altLang="en-US" dirty="0"/>
              <a:t>レベル</a:t>
            </a:r>
            <a:endParaRPr lang="en-US" altLang="ja-JP" dirty="0"/>
          </a:p>
          <a:p>
            <a:pPr lvl="3"/>
            <a:r>
              <a:rPr lang="ja-JP" altLang="en-US" dirty="0"/>
              <a:t>第</a:t>
            </a:r>
            <a:r>
              <a:rPr lang="en-US" altLang="ja-JP" dirty="0"/>
              <a:t> 4 </a:t>
            </a:r>
            <a:r>
              <a:rPr lang="ja-JP" altLang="en-US" dirty="0"/>
              <a:t>レベル</a:t>
            </a:r>
            <a:endParaRPr lang="en-US" altLang="ja-JP" dirty="0"/>
          </a:p>
          <a:p>
            <a:pPr lvl="4"/>
            <a:r>
              <a:rPr lang="ja-JP" altLang="en-US" dirty="0"/>
              <a:t>第</a:t>
            </a:r>
            <a:r>
              <a:rPr lang="en-US" altLang="ja-JP" dirty="0"/>
              <a:t> 5 </a:t>
            </a:r>
            <a:r>
              <a:rPr lang="ja-JP" altLang="en-US" dirty="0"/>
              <a:t>レベル</a:t>
            </a:r>
          </a:p>
        </p:txBody>
      </p:sp>
      <p:sp>
        <p:nvSpPr>
          <p:cNvPr id="11275" name="Rectangle 11"/>
          <p:cNvSpPr>
            <a:spLocks noChangeArrowheads="1"/>
          </p:cNvSpPr>
          <p:nvPr/>
        </p:nvSpPr>
        <p:spPr bwMode="auto">
          <a:xfrm>
            <a:off x="0" y="6477000"/>
            <a:ext cx="9144000" cy="384175"/>
          </a:xfrm>
          <a:prstGeom prst="rect">
            <a:avLst/>
          </a:prstGeom>
          <a:solidFill>
            <a:srgbClr val="DDDDDD"/>
          </a:solidFill>
          <a:ln w="9525">
            <a:noFill/>
            <a:miter lim="800000"/>
            <a:headEnd/>
            <a:tailEnd/>
          </a:ln>
          <a:effectLst/>
        </p:spPr>
        <p:txBody>
          <a:bodyPr wrap="none" anchor="ctr">
            <a:prstTxWarp prst="textNoShape">
              <a:avLst/>
            </a:prstTxWarp>
          </a:bodyPr>
          <a:lstStyle/>
          <a:p>
            <a:pPr algn="ctr"/>
            <a:endParaRPr lang="ja-JP" altLang="en-US"/>
          </a:p>
        </p:txBody>
      </p:sp>
      <p:sp>
        <p:nvSpPr>
          <p:cNvPr id="11278" name="Text Box 14"/>
          <p:cNvSpPr txBox="1">
            <a:spLocks noChangeArrowheads="1"/>
          </p:cNvSpPr>
          <p:nvPr/>
        </p:nvSpPr>
        <p:spPr bwMode="auto">
          <a:xfrm>
            <a:off x="4264025" y="-282575"/>
            <a:ext cx="3116263" cy="366713"/>
          </a:xfrm>
          <a:prstGeom prst="rect">
            <a:avLst/>
          </a:prstGeom>
          <a:noFill/>
          <a:ln w="9525">
            <a:noFill/>
            <a:miter lim="800000"/>
            <a:headEnd/>
            <a:tailEnd/>
          </a:ln>
          <a:effectLst/>
        </p:spPr>
        <p:txBody>
          <a:bodyPr>
            <a:prstTxWarp prst="textNoShape">
              <a:avLst/>
            </a:prstTxWarp>
            <a:spAutoFit/>
          </a:bodyPr>
          <a:lstStyle/>
          <a:p>
            <a:pPr algn="l"/>
            <a:endParaRPr lang="ja-JP" altLang="en-US"/>
          </a:p>
        </p:txBody>
      </p:sp>
      <p:pic>
        <p:nvPicPr>
          <p:cNvPr id="11281" name="Picture 17" descr="logomark8"/>
          <p:cNvPicPr>
            <a:picLocks noChangeAspect="1" noChangeArrowheads="1"/>
          </p:cNvPicPr>
          <p:nvPr/>
        </p:nvPicPr>
        <p:blipFill>
          <a:blip r:embed="rId13"/>
          <a:srcRect/>
          <a:stretch>
            <a:fillRect/>
          </a:stretch>
        </p:blipFill>
        <p:spPr bwMode="auto">
          <a:xfrm>
            <a:off x="6858000" y="6489357"/>
            <a:ext cx="2209800" cy="368643"/>
          </a:xfrm>
          <a:prstGeom prst="rect">
            <a:avLst/>
          </a:prstGeom>
          <a:noFill/>
        </p:spPr>
      </p:pic>
      <p:pic>
        <p:nvPicPr>
          <p:cNvPr id="9" name="図 8"/>
          <p:cNvPicPr>
            <a:picLocks noChangeAspect="1"/>
          </p:cNvPicPr>
          <p:nvPr userDrawn="1"/>
        </p:nvPicPr>
        <p:blipFill>
          <a:blip r:embed="rId14"/>
          <a:stretch>
            <a:fillRect/>
          </a:stretch>
        </p:blipFill>
        <p:spPr>
          <a:xfrm>
            <a:off x="93050" y="6477000"/>
            <a:ext cx="348343" cy="381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kumimoji="1" sz="3600" b="0" i="0">
          <a:solidFill>
            <a:schemeClr val="bg1"/>
          </a:solidFill>
          <a:latin typeface="+mn-lt"/>
          <a:ea typeface="ヒラギノ角ゴ Pro W3"/>
          <a:cs typeface="ヒラギノ角ゴ Pro W3"/>
        </a:defRPr>
      </a:lvl1pPr>
      <a:lvl2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2pPr>
      <a:lvl3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3pPr>
      <a:lvl4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4pPr>
      <a:lvl5pPr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5pPr>
      <a:lvl6pPr marL="457200"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6pPr>
      <a:lvl7pPr marL="914400"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7pPr>
      <a:lvl8pPr marL="1371600"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8pPr>
      <a:lvl9pPr marL="1828800" algn="l" rtl="0" eaLnBrk="1" fontAlgn="base" hangingPunct="1">
        <a:spcBef>
          <a:spcPct val="0"/>
        </a:spcBef>
        <a:spcAft>
          <a:spcPct val="0"/>
        </a:spcAft>
        <a:defRPr kumimoji="1" sz="2400">
          <a:solidFill>
            <a:schemeClr val="bg1"/>
          </a:solidFill>
          <a:latin typeface="Franklin Gothic Demi" pitchFamily="34"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defRPr kumimoji="1" sz="2800" b="0" i="0">
          <a:solidFill>
            <a:schemeClr val="tx1"/>
          </a:solidFill>
          <a:latin typeface="+mn-lt"/>
          <a:ea typeface="ヒラギノ角ゴ Pro W3"/>
          <a:cs typeface="ヒラギノ角ゴ Pro W3"/>
        </a:defRPr>
      </a:lvl1pPr>
      <a:lvl2pPr marL="742950" indent="-285750" algn="l" rtl="0" eaLnBrk="1" fontAlgn="base" hangingPunct="1">
        <a:spcBef>
          <a:spcPct val="20000"/>
        </a:spcBef>
        <a:spcAft>
          <a:spcPct val="0"/>
        </a:spcAft>
        <a:buChar char="–"/>
        <a:defRPr kumimoji="1" sz="2400" b="0" i="0">
          <a:solidFill>
            <a:schemeClr val="tx1"/>
          </a:solidFill>
          <a:latin typeface="+mn-lt"/>
          <a:ea typeface="ヒラギノ角ゴ Pro W3"/>
          <a:cs typeface="ヒラギノ角ゴ Pro W3"/>
        </a:defRPr>
      </a:lvl2pPr>
      <a:lvl3pPr marL="1143000" indent="-228600" algn="l" rtl="0" eaLnBrk="1" fontAlgn="base" hangingPunct="1">
        <a:spcBef>
          <a:spcPct val="20000"/>
        </a:spcBef>
        <a:spcAft>
          <a:spcPct val="0"/>
        </a:spcAft>
        <a:buChar char="•"/>
        <a:defRPr kumimoji="1" sz="2200" b="0" i="0">
          <a:solidFill>
            <a:schemeClr val="tx1"/>
          </a:solidFill>
          <a:latin typeface="+mn-lt"/>
          <a:ea typeface="ヒラギノ角ゴ Pro W3"/>
          <a:cs typeface="ヒラギノ角ゴ Pro W3"/>
        </a:defRPr>
      </a:lvl3pPr>
      <a:lvl4pPr marL="1600200" indent="-228600" algn="l" rtl="0" eaLnBrk="1" fontAlgn="base" hangingPunct="1">
        <a:spcBef>
          <a:spcPct val="20000"/>
        </a:spcBef>
        <a:spcAft>
          <a:spcPct val="0"/>
        </a:spcAft>
        <a:buChar char="–"/>
        <a:defRPr kumimoji="1" sz="2000" b="0" i="0">
          <a:solidFill>
            <a:schemeClr val="tx1"/>
          </a:solidFill>
          <a:latin typeface="+mn-lt"/>
          <a:ea typeface="ヒラギノ角ゴ Pro W3"/>
          <a:cs typeface="ヒラギノ角ゴ Pro W3"/>
        </a:defRPr>
      </a:lvl4pPr>
      <a:lvl5pPr marL="2057400" indent="-228600" algn="l" rtl="0" eaLnBrk="1" fontAlgn="base" hangingPunct="1">
        <a:spcBef>
          <a:spcPct val="20000"/>
        </a:spcBef>
        <a:spcAft>
          <a:spcPct val="0"/>
        </a:spcAft>
        <a:buChar char="»"/>
        <a:defRPr kumimoji="1" sz="2000" b="0" i="0">
          <a:solidFill>
            <a:schemeClr val="tx1"/>
          </a:solidFill>
          <a:latin typeface="+mn-lt"/>
          <a:ea typeface="ヒラギノ角ゴ Pro W3"/>
          <a:cs typeface="ヒラギノ角ゴ Pro W3"/>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p.sci.hokudai.ac.jp/~mosir/work/2012/ohgaki/question/index.htm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cps-jp.org/~mosir/pub/2012/2012-11-26/web/pub/index.html" TargetMode="External"/><Relationship Id="rId4" Type="http://schemas.openxmlformats.org/officeDocument/2006/relationships/hyperlink" Target="http://www.ep.sci.hokudai.ac.jp/~epnetfan/zagaku/2010/1105/pub" TargetMode="External"/><Relationship Id="rId5" Type="http://schemas.openxmlformats.org/officeDocument/2006/relationships/hyperlink" Target="http://www.ep.sci.hokudai.ac.jp/~epnetfan/zagaku/2012/1109/pub"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871663" y="1933914"/>
            <a:ext cx="6948487" cy="1152525"/>
          </a:xfrm>
        </p:spPr>
        <p:txBody>
          <a:bodyPr/>
          <a:lstStyle/>
          <a:p>
            <a:r>
              <a:rPr lang="ja-JP" altLang="en-US" dirty="0" smtClean="0"/>
              <a:t>大学</a:t>
            </a:r>
            <a:r>
              <a:rPr lang="en-US" altLang="ja-JP" dirty="0" smtClean="0"/>
              <a:t>-</a:t>
            </a:r>
            <a:r>
              <a:rPr lang="ja-JP" altLang="en-US" dirty="0" smtClean="0"/>
              <a:t>高校間双方向</a:t>
            </a:r>
            <a:r>
              <a:rPr kumimoji="1" lang="ja-JP" altLang="en-US" dirty="0" smtClean="0"/>
              <a:t>遠隔授業</a:t>
            </a:r>
            <a:endParaRPr kumimoji="1" lang="ja-JP" altLang="en-US" dirty="0"/>
          </a:p>
        </p:txBody>
      </p:sp>
      <p:sp>
        <p:nvSpPr>
          <p:cNvPr id="3" name="サブタイトル 2"/>
          <p:cNvSpPr>
            <a:spLocks noGrp="1"/>
          </p:cNvSpPr>
          <p:nvPr>
            <p:ph type="subTitle" idx="1"/>
          </p:nvPr>
        </p:nvSpPr>
        <p:spPr>
          <a:xfrm>
            <a:off x="1864684" y="2715684"/>
            <a:ext cx="7315200" cy="1981200"/>
          </a:xfrm>
        </p:spPr>
        <p:txBody>
          <a:bodyPr anchor="t"/>
          <a:lstStyle/>
          <a:p>
            <a:r>
              <a:rPr kumimoji="1" lang="ja-JP" altLang="en-US" dirty="0" smtClean="0"/>
              <a:t>堺</a:t>
            </a:r>
            <a:r>
              <a:rPr kumimoji="1" lang="en-US" altLang="ja-JP" dirty="0" smtClean="0"/>
              <a:t> </a:t>
            </a:r>
            <a:r>
              <a:rPr kumimoji="1" lang="ja-JP" altLang="en-US" dirty="0" smtClean="0"/>
              <a:t>正太朗</a:t>
            </a:r>
            <a:r>
              <a:rPr lang="en-US" altLang="ja-JP" dirty="0" smtClean="0"/>
              <a:t>, </a:t>
            </a:r>
            <a:r>
              <a:rPr lang="ja-JP" altLang="en-US" dirty="0" smtClean="0"/>
              <a:t>三上</a:t>
            </a:r>
            <a:r>
              <a:rPr lang="en-US" altLang="ja-JP" dirty="0" smtClean="0"/>
              <a:t> </a:t>
            </a:r>
            <a:r>
              <a:rPr lang="ja-JP" altLang="en-US" dirty="0" smtClean="0"/>
              <a:t>峻</a:t>
            </a:r>
            <a:r>
              <a:rPr lang="en-US" altLang="ja-JP" dirty="0" smtClean="0"/>
              <a:t>, MOSIR </a:t>
            </a:r>
            <a:r>
              <a:rPr lang="ja-JP" altLang="en-US" dirty="0" smtClean="0"/>
              <a:t>プロジェクト</a:t>
            </a:r>
            <a:endParaRPr lang="en-US" altLang="ja-JP" baseline="30000" dirty="0" smtClean="0"/>
          </a:p>
          <a:p>
            <a:endParaRPr kumimoji="1" lang="en-US" altLang="ja-JP" sz="2000" dirty="0" smtClean="0"/>
          </a:p>
          <a:p>
            <a:r>
              <a:rPr kumimoji="1" lang="ja-JP" altLang="en-US" sz="2000" dirty="0" smtClean="0"/>
              <a:t>北海道大学大学院</a:t>
            </a:r>
            <a:r>
              <a:rPr kumimoji="1" lang="en-US" altLang="ja-JP" sz="2000" dirty="0" smtClean="0"/>
              <a:t> </a:t>
            </a:r>
            <a:r>
              <a:rPr kumimoji="1" lang="ja-JP" altLang="en-US" sz="2000" dirty="0" smtClean="0"/>
              <a:t>理学院</a:t>
            </a:r>
            <a:r>
              <a:rPr kumimoji="1" lang="en-US" altLang="ja-JP" sz="2000" dirty="0" smtClean="0"/>
              <a:t> </a:t>
            </a:r>
            <a:r>
              <a:rPr kumimoji="1" lang="ja-JP" altLang="en-US" sz="2000" dirty="0" smtClean="0"/>
              <a:t>宇宙理学専攻</a:t>
            </a:r>
            <a:endParaRPr kumimoji="1" lang="en-US" altLang="ja-JP" sz="2000" dirty="0" smtClean="0"/>
          </a:p>
        </p:txBody>
      </p:sp>
      <p:pic>
        <p:nvPicPr>
          <p:cNvPr id="4" name="図 3"/>
          <p:cNvPicPr>
            <a:picLocks noChangeAspect="1"/>
          </p:cNvPicPr>
          <p:nvPr/>
        </p:nvPicPr>
        <p:blipFill>
          <a:blip r:embed="rId3"/>
          <a:stretch>
            <a:fillRect/>
          </a:stretch>
        </p:blipFill>
        <p:spPr>
          <a:xfrm>
            <a:off x="1752600" y="275640"/>
            <a:ext cx="990600" cy="108346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メディアの反応</a:t>
            </a:r>
            <a:endParaRPr kumimoji="1" lang="ja-JP" altLang="en-US" dirty="0"/>
          </a:p>
        </p:txBody>
      </p:sp>
      <p:sp>
        <p:nvSpPr>
          <p:cNvPr id="6" name="テキスト ボックス 5"/>
          <p:cNvSpPr txBox="1"/>
          <p:nvPr/>
        </p:nvSpPr>
        <p:spPr>
          <a:xfrm>
            <a:off x="3505200" y="5833646"/>
            <a:ext cx="2864082" cy="338554"/>
          </a:xfrm>
          <a:prstGeom prst="rect">
            <a:avLst/>
          </a:prstGeom>
          <a:noFill/>
        </p:spPr>
        <p:txBody>
          <a:bodyPr wrap="none" rtlCol="0">
            <a:spAutoFit/>
          </a:bodyPr>
          <a:lstStyle/>
          <a:p>
            <a:r>
              <a:rPr lang="ja-JP" altLang="en-US" sz="1600" dirty="0" smtClean="0">
                <a:ea typeface="ヒラギノ角ゴ Pro W3"/>
                <a:cs typeface="ヒラギノ角ゴ Pro W3"/>
              </a:rPr>
              <a:t>中日新聞 </a:t>
            </a:r>
            <a:r>
              <a:rPr lang="en-US" altLang="ja-JP" sz="1600" dirty="0" smtClean="0">
                <a:ea typeface="ヒラギノ角ゴ Pro W3"/>
                <a:cs typeface="ヒラギノ角ゴ Pro W3"/>
              </a:rPr>
              <a:t>2007/12/8 (</a:t>
            </a:r>
            <a:r>
              <a:rPr lang="ja-JP" altLang="en-US" sz="1600" dirty="0" smtClean="0">
                <a:ea typeface="ヒラギノ角ゴ Pro W3"/>
                <a:cs typeface="ヒラギノ角ゴ Pro W3"/>
              </a:rPr>
              <a:t>西濃版</a:t>
            </a:r>
            <a:r>
              <a:rPr lang="en-US" altLang="ja-JP" sz="1600" dirty="0">
                <a:ea typeface="ヒラギノ角ゴ Pro W3"/>
                <a:cs typeface="ヒラギノ角ゴ Pro W3"/>
              </a:rPr>
              <a:t>)</a:t>
            </a:r>
            <a:r>
              <a:rPr lang="ja-JP" altLang="en-US" sz="1600" dirty="0">
                <a:ea typeface="ヒラギノ角ゴ Pro W3"/>
                <a:cs typeface="ヒラギノ角ゴ Pro W3"/>
              </a:rPr>
              <a:t> </a:t>
            </a:r>
            <a:endParaRPr kumimoji="1" lang="ja-JP" altLang="en-US" sz="1600" dirty="0">
              <a:ea typeface="ヒラギノ角ゴ Pro W3"/>
              <a:cs typeface="ヒラギノ角ゴ Pro W3"/>
            </a:endParaRPr>
          </a:p>
        </p:txBody>
      </p:sp>
      <p:pic>
        <p:nvPicPr>
          <p:cNvPr id="8" name="図 7" descr="スクリーンショット（2010-11-05 15.15.36）.png"/>
          <p:cNvPicPr>
            <a:picLocks noChangeAspect="1"/>
          </p:cNvPicPr>
          <p:nvPr/>
        </p:nvPicPr>
        <p:blipFill>
          <a:blip r:embed="rId2"/>
          <a:srcRect l="23333" t="10000" r="23333" b="8667"/>
          <a:stretch>
            <a:fillRect/>
          </a:stretch>
        </p:blipFill>
        <p:spPr>
          <a:xfrm>
            <a:off x="2438400" y="1078414"/>
            <a:ext cx="4876800" cy="46482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lang="ja-JP" altLang="en-US" dirty="0"/>
          </a:p>
        </p:txBody>
      </p:sp>
      <p:sp>
        <p:nvSpPr>
          <p:cNvPr id="6" name="コンテンツ プレースホルダ 5"/>
          <p:cNvSpPr>
            <a:spLocks noGrp="1"/>
          </p:cNvSpPr>
          <p:nvPr>
            <p:ph idx="1"/>
          </p:nvPr>
        </p:nvSpPr>
        <p:spPr>
          <a:xfrm>
            <a:off x="914400" y="2954338"/>
            <a:ext cx="7239000" cy="931862"/>
          </a:xfrm>
        </p:spPr>
        <p:txBody>
          <a:bodyPr/>
          <a:lstStyle/>
          <a:p>
            <a:pPr algn="ctr"/>
            <a:r>
              <a:rPr lang="ja-JP" altLang="en-US" sz="3600" dirty="0" smtClean="0"/>
              <a:t>配線図・ネットワーク環境</a:t>
            </a:r>
            <a:endParaRPr lang="ja-JP" altLang="en-US" sz="3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配線図</a:t>
            </a:r>
            <a:r>
              <a:rPr kumimoji="1" lang="en-US" altLang="ja-JP" dirty="0" smtClean="0"/>
              <a:t> (2002 </a:t>
            </a:r>
            <a:r>
              <a:rPr kumimoji="1" lang="ja-JP" altLang="en-US" dirty="0" smtClean="0"/>
              <a:t>年度</a:t>
            </a:r>
            <a:r>
              <a:rPr kumimoji="1" lang="en-US" altLang="ja-JP" dirty="0" smtClean="0"/>
              <a:t>)</a:t>
            </a:r>
            <a:endParaRPr kumimoji="1" lang="ja-JP" altLang="en-US" dirty="0"/>
          </a:p>
        </p:txBody>
      </p:sp>
      <p:sp>
        <p:nvSpPr>
          <p:cNvPr id="3" name="コンテンツ プレースホルダ 2"/>
          <p:cNvSpPr>
            <a:spLocks noGrp="1"/>
          </p:cNvSpPr>
          <p:nvPr>
            <p:ph idx="1"/>
          </p:nvPr>
        </p:nvSpPr>
        <p:spPr>
          <a:xfrm>
            <a:off x="152400" y="685800"/>
            <a:ext cx="5867399" cy="1723381"/>
          </a:xfrm>
        </p:spPr>
        <p:txBody>
          <a:bodyPr/>
          <a:lstStyle/>
          <a:p>
            <a:pPr>
              <a:buFont typeface="Arial"/>
              <a:buChar char="•"/>
            </a:pPr>
            <a:r>
              <a:rPr kumimoji="1" lang="en-US" altLang="ja-JP" dirty="0" smtClean="0"/>
              <a:t>DVTS </a:t>
            </a:r>
            <a:r>
              <a:rPr kumimoji="1" lang="ja-JP" altLang="en-US" dirty="0" smtClean="0"/>
              <a:t>を利用</a:t>
            </a:r>
            <a:endParaRPr kumimoji="1" lang="en-US" altLang="ja-JP" dirty="0" smtClean="0"/>
          </a:p>
          <a:p>
            <a:pPr lvl="1">
              <a:buFont typeface="Arial"/>
              <a:buChar char="•"/>
            </a:pPr>
            <a:r>
              <a:rPr lang="ja-JP" altLang="en-US" dirty="0" smtClean="0"/>
              <a:t>テレビ会議システムは利用せず</a:t>
            </a:r>
            <a:endParaRPr lang="en-US" altLang="ja-JP" dirty="0" smtClean="0"/>
          </a:p>
          <a:p>
            <a:pPr>
              <a:buFont typeface="Arial"/>
              <a:buChar char="•"/>
            </a:pPr>
            <a:r>
              <a:rPr lang="ja-JP" altLang="en-US" dirty="0" smtClean="0"/>
              <a:t>ネットワークとして</a:t>
            </a:r>
            <a:r>
              <a:rPr lang="en-US" altLang="ja-JP" dirty="0" smtClean="0"/>
              <a:t> JGN </a:t>
            </a:r>
            <a:r>
              <a:rPr lang="ja-JP" altLang="en-US" dirty="0" smtClean="0"/>
              <a:t>を利用</a:t>
            </a:r>
            <a:endParaRPr lang="en-US" altLang="ja-JP" dirty="0" smtClean="0"/>
          </a:p>
          <a:p>
            <a:pPr>
              <a:buFont typeface="Arial"/>
              <a:buChar char="•"/>
            </a:pPr>
            <a:endParaRPr kumimoji="1" lang="en-US" altLang="ja-JP" dirty="0" smtClean="0"/>
          </a:p>
        </p:txBody>
      </p:sp>
      <p:grpSp>
        <p:nvGrpSpPr>
          <p:cNvPr id="6" name="図形グループ 5"/>
          <p:cNvGrpSpPr/>
          <p:nvPr/>
        </p:nvGrpSpPr>
        <p:grpSpPr>
          <a:xfrm>
            <a:off x="-228600" y="2530280"/>
            <a:ext cx="9347200" cy="3962400"/>
            <a:chOff x="0" y="685800"/>
            <a:chExt cx="9347200" cy="3962400"/>
          </a:xfrm>
        </p:grpSpPr>
        <p:pic>
          <p:nvPicPr>
            <p:cNvPr id="4" name="図 3"/>
            <p:cNvPicPr>
              <a:picLocks noChangeAspect="1"/>
            </p:cNvPicPr>
            <p:nvPr/>
          </p:nvPicPr>
          <p:blipFill>
            <a:blip r:embed="rId3"/>
            <a:stretch>
              <a:fillRect/>
            </a:stretch>
          </p:blipFill>
          <p:spPr>
            <a:xfrm>
              <a:off x="0" y="685800"/>
              <a:ext cx="4978400" cy="3733800"/>
            </a:xfrm>
            <a:prstGeom prst="rect">
              <a:avLst/>
            </a:prstGeom>
          </p:spPr>
        </p:pic>
        <p:pic>
          <p:nvPicPr>
            <p:cNvPr id="5" name="図 4"/>
            <p:cNvPicPr>
              <a:picLocks noChangeAspect="1"/>
            </p:cNvPicPr>
            <p:nvPr/>
          </p:nvPicPr>
          <p:blipFill>
            <a:blip r:embed="rId4"/>
            <a:stretch>
              <a:fillRect/>
            </a:stretch>
          </p:blipFill>
          <p:spPr>
            <a:xfrm>
              <a:off x="4267200" y="838200"/>
              <a:ext cx="5080000" cy="3810000"/>
            </a:xfrm>
            <a:prstGeom prst="rect">
              <a:avLst/>
            </a:prstGeom>
          </p:spPr>
        </p:pic>
      </p:grpSp>
      <p:pic>
        <p:nvPicPr>
          <p:cNvPr id="7" name="図 6"/>
          <p:cNvPicPr>
            <a:picLocks noChangeAspect="1"/>
          </p:cNvPicPr>
          <p:nvPr/>
        </p:nvPicPr>
        <p:blipFill>
          <a:blip r:embed="rId5"/>
          <a:stretch>
            <a:fillRect/>
          </a:stretch>
        </p:blipFill>
        <p:spPr>
          <a:xfrm>
            <a:off x="6096000" y="685800"/>
            <a:ext cx="2971800" cy="222885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配線図</a:t>
            </a:r>
            <a:r>
              <a:rPr lang="en-US" altLang="ja-JP" dirty="0" smtClean="0"/>
              <a:t> (2007</a:t>
            </a:r>
            <a:r>
              <a:rPr lang="ja-JP" altLang="en-US" dirty="0" smtClean="0"/>
              <a:t>年度</a:t>
            </a:r>
            <a:r>
              <a:rPr lang="en-US" altLang="ja-JP" dirty="0" smtClean="0"/>
              <a:t>-2010 </a:t>
            </a:r>
            <a:r>
              <a:rPr lang="ja-JP" altLang="en-US" dirty="0" smtClean="0"/>
              <a:t>年度</a:t>
            </a:r>
            <a:r>
              <a:rPr lang="en-US" altLang="ja-JP" dirty="0" smtClean="0"/>
              <a:t>)</a:t>
            </a:r>
            <a:endParaRPr kumimoji="1" lang="ja-JP" altLang="en-US" dirty="0"/>
          </a:p>
        </p:txBody>
      </p:sp>
      <p:sp>
        <p:nvSpPr>
          <p:cNvPr id="3" name="コンテンツ プレースホルダ 2"/>
          <p:cNvSpPr>
            <a:spLocks noGrp="1"/>
          </p:cNvSpPr>
          <p:nvPr>
            <p:ph idx="1"/>
          </p:nvPr>
        </p:nvSpPr>
        <p:spPr>
          <a:xfrm>
            <a:off x="0" y="1125538"/>
            <a:ext cx="4953000" cy="4967287"/>
          </a:xfrm>
        </p:spPr>
        <p:txBody>
          <a:bodyPr/>
          <a:lstStyle/>
          <a:p>
            <a:pPr>
              <a:buFont typeface="Arial"/>
              <a:buChar char="•"/>
            </a:pPr>
            <a:r>
              <a:rPr kumimoji="1" lang="ja-JP" altLang="en-US" dirty="0" smtClean="0"/>
              <a:t>テレビ会議システムを利用</a:t>
            </a:r>
            <a:endParaRPr kumimoji="1" lang="en-US" altLang="ja-JP" dirty="0" smtClean="0"/>
          </a:p>
          <a:p>
            <a:pPr lvl="1">
              <a:buFont typeface="Arial"/>
              <a:buChar char="•"/>
            </a:pPr>
            <a:r>
              <a:rPr lang="en-US" altLang="ja-JP" dirty="0" smtClean="0"/>
              <a:t>2004 </a:t>
            </a:r>
            <a:r>
              <a:rPr lang="ja-JP" altLang="en-US" dirty="0" smtClean="0"/>
              <a:t>年以降</a:t>
            </a:r>
            <a:endParaRPr lang="en-US" altLang="ja-JP" dirty="0" smtClean="0"/>
          </a:p>
          <a:p>
            <a:pPr lvl="1">
              <a:buFont typeface="Arial"/>
              <a:buChar char="•"/>
            </a:pPr>
            <a:r>
              <a:rPr kumimoji="1" lang="en-US" altLang="ja-JP" dirty="0" smtClean="0"/>
              <a:t>SINET </a:t>
            </a:r>
            <a:r>
              <a:rPr kumimoji="1" lang="ja-JP" altLang="en-US" dirty="0" smtClean="0"/>
              <a:t>を利用するため</a:t>
            </a:r>
            <a:endParaRPr kumimoji="1" lang="en-US" altLang="ja-JP" dirty="0" smtClean="0"/>
          </a:p>
          <a:p>
            <a:pPr lvl="2">
              <a:buFont typeface="Arial"/>
              <a:buChar char="•"/>
            </a:pPr>
            <a:r>
              <a:rPr lang="ja-JP" altLang="en-US" dirty="0" smtClean="0"/>
              <a:t>コストを最小限に押さえる</a:t>
            </a:r>
            <a:endParaRPr lang="en-US" altLang="ja-JP" dirty="0" smtClean="0"/>
          </a:p>
          <a:p>
            <a:pPr>
              <a:buFont typeface="Arial"/>
              <a:buChar char="•"/>
            </a:pPr>
            <a:r>
              <a:rPr lang="ja-JP" altLang="en-US" dirty="0" smtClean="0"/>
              <a:t>収録方法</a:t>
            </a:r>
            <a:endParaRPr lang="en-US" altLang="ja-JP" dirty="0" smtClean="0"/>
          </a:p>
          <a:p>
            <a:pPr lvl="1">
              <a:buFont typeface="Arial"/>
              <a:buChar char="•"/>
            </a:pPr>
            <a:r>
              <a:rPr kumimoji="1" lang="ja-JP" altLang="en-US" dirty="0" smtClean="0"/>
              <a:t>理学所有の</a:t>
            </a:r>
            <a:r>
              <a:rPr lang="en-US" altLang="ja-JP" dirty="0" smtClean="0"/>
              <a:t>HDD</a:t>
            </a:r>
            <a:r>
              <a:rPr lang="ja-JP" altLang="en-US" dirty="0" smtClean="0"/>
              <a:t>レコーダーを使用</a:t>
            </a:r>
            <a:endParaRPr lang="en-US" altLang="ja-JP" dirty="0" smtClean="0"/>
          </a:p>
          <a:p>
            <a:pPr lvl="2">
              <a:buFont typeface="Arial"/>
              <a:buChar char="•"/>
            </a:pPr>
            <a:r>
              <a:rPr lang="ja-JP" altLang="en-US" dirty="0" smtClean="0"/>
              <a:t>アップロード時にデータの吸い出し，コンバートが必要</a:t>
            </a:r>
            <a:endParaRPr lang="en-US" altLang="ja-JP" dirty="0" smtClean="0"/>
          </a:p>
          <a:p>
            <a:pPr lvl="1">
              <a:buNone/>
            </a:pPr>
            <a:r>
              <a:rPr lang="en-US" altLang="ja-JP" dirty="0" smtClean="0"/>
              <a:t>→ </a:t>
            </a:r>
            <a:r>
              <a:rPr lang="ja-JP" altLang="en-US" dirty="0" smtClean="0">
                <a:solidFill>
                  <a:srgbClr val="FF0000"/>
                </a:solidFill>
              </a:rPr>
              <a:t>手間がかかる！！</a:t>
            </a:r>
            <a:endParaRPr lang="en-US" altLang="ja-JP" dirty="0" smtClean="0">
              <a:solidFill>
                <a:srgbClr val="FF0000"/>
              </a:solidFill>
            </a:endParaRPr>
          </a:p>
        </p:txBody>
      </p:sp>
      <p:pic>
        <p:nvPicPr>
          <p:cNvPr id="4" name="図 3"/>
          <p:cNvPicPr>
            <a:picLocks noChangeAspect="1"/>
          </p:cNvPicPr>
          <p:nvPr/>
        </p:nvPicPr>
        <p:blipFill>
          <a:blip r:embed="rId3"/>
          <a:stretch>
            <a:fillRect/>
          </a:stretch>
        </p:blipFill>
        <p:spPr>
          <a:xfrm>
            <a:off x="4838700" y="838200"/>
            <a:ext cx="4229100" cy="56388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配線図</a:t>
            </a:r>
            <a:r>
              <a:rPr lang="en-US" altLang="ja-JP" dirty="0" smtClean="0"/>
              <a:t> (2007-2010 </a:t>
            </a:r>
            <a:r>
              <a:rPr lang="ja-JP" altLang="en-US" dirty="0" smtClean="0"/>
              <a:t>年度</a:t>
            </a:r>
            <a:r>
              <a:rPr lang="en-US" altLang="ja-JP" dirty="0" smtClean="0"/>
              <a:t>)</a:t>
            </a:r>
            <a:endParaRPr kumimoji="1" lang="ja-JP" altLang="en-US" dirty="0"/>
          </a:p>
        </p:txBody>
      </p:sp>
      <p:sp>
        <p:nvSpPr>
          <p:cNvPr id="3" name="コンテンツ プレースホルダ 2"/>
          <p:cNvSpPr>
            <a:spLocks noGrp="1"/>
          </p:cNvSpPr>
          <p:nvPr>
            <p:ph idx="1"/>
          </p:nvPr>
        </p:nvSpPr>
        <p:spPr>
          <a:xfrm>
            <a:off x="0" y="1125538"/>
            <a:ext cx="5105400" cy="4967287"/>
          </a:xfrm>
        </p:spPr>
        <p:txBody>
          <a:bodyPr/>
          <a:lstStyle/>
          <a:p>
            <a:pPr>
              <a:buFont typeface="Arial"/>
              <a:buChar char="•"/>
            </a:pPr>
            <a:r>
              <a:rPr kumimoji="1" lang="ja-JP" altLang="en-US" dirty="0" smtClean="0"/>
              <a:t>テレビ会議システムを利用</a:t>
            </a:r>
            <a:endParaRPr kumimoji="1" lang="en-US" altLang="ja-JP" dirty="0" smtClean="0"/>
          </a:p>
          <a:p>
            <a:pPr lvl="1">
              <a:buFont typeface="Arial"/>
              <a:buChar char="•"/>
            </a:pPr>
            <a:r>
              <a:rPr lang="en-US" altLang="ja-JP" dirty="0" smtClean="0"/>
              <a:t>2004 </a:t>
            </a:r>
            <a:r>
              <a:rPr lang="ja-JP" altLang="en-US" dirty="0" smtClean="0"/>
              <a:t>年以降</a:t>
            </a:r>
            <a:endParaRPr lang="en-US" altLang="ja-JP" dirty="0" smtClean="0"/>
          </a:p>
          <a:p>
            <a:pPr lvl="1">
              <a:buFont typeface="Arial"/>
              <a:buChar char="•"/>
            </a:pPr>
            <a:r>
              <a:rPr kumimoji="1" lang="en-US" altLang="ja-JP" dirty="0" smtClean="0"/>
              <a:t>SINET </a:t>
            </a:r>
            <a:r>
              <a:rPr kumimoji="1" lang="ja-JP" altLang="en-US" dirty="0" smtClean="0"/>
              <a:t>を利用するため</a:t>
            </a:r>
            <a:endParaRPr kumimoji="1" lang="en-US" altLang="ja-JP" dirty="0" smtClean="0"/>
          </a:p>
          <a:p>
            <a:pPr lvl="2">
              <a:buFont typeface="Arial"/>
              <a:buChar char="•"/>
            </a:pPr>
            <a:r>
              <a:rPr lang="ja-JP" altLang="en-US" dirty="0" smtClean="0"/>
              <a:t>コストを最小限に押さえる</a:t>
            </a:r>
            <a:endParaRPr lang="en-US" altLang="ja-JP" dirty="0" smtClean="0"/>
          </a:p>
          <a:p>
            <a:pPr>
              <a:buFont typeface="Arial"/>
              <a:buChar char="•"/>
            </a:pPr>
            <a:r>
              <a:rPr lang="ja-JP" altLang="en-US" dirty="0" smtClean="0"/>
              <a:t>収録方法</a:t>
            </a:r>
            <a:endParaRPr lang="en-US" altLang="ja-JP" dirty="0" smtClean="0"/>
          </a:p>
          <a:p>
            <a:pPr lvl="1">
              <a:buFont typeface="Arial"/>
              <a:buChar char="•"/>
            </a:pPr>
            <a:r>
              <a:rPr kumimoji="1" lang="ja-JP" altLang="en-US" dirty="0" smtClean="0"/>
              <a:t>理学所有の</a:t>
            </a:r>
            <a:r>
              <a:rPr lang="en-US" altLang="ja-JP" dirty="0" smtClean="0"/>
              <a:t>HDD</a:t>
            </a:r>
            <a:r>
              <a:rPr lang="ja-JP" altLang="en-US" dirty="0" smtClean="0"/>
              <a:t>レコーダーを使用</a:t>
            </a:r>
            <a:endParaRPr lang="en-US" altLang="ja-JP" dirty="0" smtClean="0"/>
          </a:p>
          <a:p>
            <a:pPr lvl="2">
              <a:buFont typeface="Arial"/>
              <a:buChar char="•"/>
            </a:pPr>
            <a:r>
              <a:rPr lang="ja-JP" altLang="en-US" dirty="0" smtClean="0"/>
              <a:t>アップロード時にデータの吸い出し，コンバートが必要</a:t>
            </a:r>
            <a:endParaRPr lang="en-US" altLang="ja-JP" dirty="0" smtClean="0"/>
          </a:p>
          <a:p>
            <a:pPr lvl="1">
              <a:buNone/>
            </a:pPr>
            <a:r>
              <a:rPr lang="en-US" altLang="ja-JP" dirty="0" smtClean="0"/>
              <a:t>→ </a:t>
            </a:r>
            <a:r>
              <a:rPr lang="ja-JP" altLang="en-US" dirty="0" smtClean="0">
                <a:solidFill>
                  <a:srgbClr val="FF0000"/>
                </a:solidFill>
              </a:rPr>
              <a:t>手間がかかる！！</a:t>
            </a:r>
            <a:endParaRPr lang="en-US" altLang="ja-JP" dirty="0" smtClean="0">
              <a:solidFill>
                <a:srgbClr val="FF0000"/>
              </a:solidFill>
            </a:endParaRPr>
          </a:p>
        </p:txBody>
      </p:sp>
      <p:pic>
        <p:nvPicPr>
          <p:cNvPr id="4" name="図 3"/>
          <p:cNvPicPr>
            <a:picLocks noChangeAspect="1"/>
          </p:cNvPicPr>
          <p:nvPr/>
        </p:nvPicPr>
        <p:blipFill>
          <a:blip r:embed="rId3"/>
          <a:stretch>
            <a:fillRect/>
          </a:stretch>
        </p:blipFill>
        <p:spPr>
          <a:xfrm>
            <a:off x="4838700" y="838200"/>
            <a:ext cx="4229100" cy="5638800"/>
          </a:xfrm>
          <a:prstGeom prst="rect">
            <a:avLst/>
          </a:prstGeom>
        </p:spPr>
      </p:pic>
      <p:sp>
        <p:nvSpPr>
          <p:cNvPr id="5" name="正方形/長方形 4"/>
          <p:cNvSpPr/>
          <p:nvPr/>
        </p:nvSpPr>
        <p:spPr bwMode="auto">
          <a:xfrm>
            <a:off x="6553200" y="3329710"/>
            <a:ext cx="1828800" cy="533400"/>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配線図</a:t>
            </a:r>
            <a:r>
              <a:rPr lang="en-US" altLang="ja-JP" dirty="0" smtClean="0"/>
              <a:t> (2011 </a:t>
            </a:r>
            <a:r>
              <a:rPr lang="ja-JP" altLang="en-US" dirty="0" smtClean="0"/>
              <a:t>年度</a:t>
            </a:r>
            <a:r>
              <a:rPr lang="en-US" altLang="ja-JP" dirty="0" smtClean="0"/>
              <a:t>-)</a:t>
            </a:r>
            <a:endParaRPr kumimoji="1" lang="ja-JP" altLang="en-US" dirty="0"/>
          </a:p>
        </p:txBody>
      </p:sp>
      <p:pic>
        <p:nvPicPr>
          <p:cNvPr id="48130" name="Picture 2"/>
          <p:cNvPicPr>
            <a:picLocks noChangeAspect="1" noChangeArrowheads="1"/>
          </p:cNvPicPr>
          <p:nvPr/>
        </p:nvPicPr>
        <p:blipFill>
          <a:blip r:embed="rId3"/>
          <a:srcRect/>
          <a:stretch>
            <a:fillRect/>
          </a:stretch>
        </p:blipFill>
        <p:spPr bwMode="auto">
          <a:xfrm>
            <a:off x="3757224" y="838200"/>
            <a:ext cx="5376533" cy="4876800"/>
          </a:xfrm>
          <a:prstGeom prst="rect">
            <a:avLst/>
          </a:prstGeom>
          <a:noFill/>
          <a:ln w="9525">
            <a:noFill/>
            <a:miter lim="800000"/>
            <a:headEnd/>
            <a:tailEnd/>
          </a:ln>
          <a:effectLst/>
        </p:spPr>
      </p:pic>
      <p:sp>
        <p:nvSpPr>
          <p:cNvPr id="6" name="コンテンツ プレースホルダ 2"/>
          <p:cNvSpPr>
            <a:spLocks noGrp="1"/>
          </p:cNvSpPr>
          <p:nvPr>
            <p:ph idx="1"/>
          </p:nvPr>
        </p:nvSpPr>
        <p:spPr>
          <a:xfrm>
            <a:off x="0" y="1125538"/>
            <a:ext cx="3733800" cy="4967287"/>
          </a:xfrm>
        </p:spPr>
        <p:txBody>
          <a:bodyPr/>
          <a:lstStyle/>
          <a:p>
            <a:pPr>
              <a:buFont typeface="Arial"/>
              <a:buChar char="•"/>
            </a:pPr>
            <a:r>
              <a:rPr lang="ja-JP" altLang="en-US" dirty="0" smtClean="0"/>
              <a:t>セミナー収録の延長</a:t>
            </a:r>
            <a:endParaRPr kumimoji="1" lang="en-US" altLang="ja-JP" dirty="0" smtClean="0"/>
          </a:p>
          <a:p>
            <a:pPr lvl="1">
              <a:buFont typeface="Arial"/>
              <a:buChar char="•"/>
            </a:pPr>
            <a:r>
              <a:rPr lang="ja-JP" altLang="en-US" dirty="0" smtClean="0"/>
              <a:t>コスモスタジオ備えつき機材</a:t>
            </a:r>
            <a:r>
              <a:rPr lang="en-US" altLang="ja-JP" dirty="0" smtClean="0"/>
              <a:t> + </a:t>
            </a:r>
            <a:r>
              <a:rPr lang="ja-JP" altLang="en-US" dirty="0" smtClean="0"/>
              <a:t>移動用機材で実現！</a:t>
            </a:r>
            <a:endParaRPr lang="en-US" altLang="ja-JP" dirty="0" smtClean="0"/>
          </a:p>
          <a:p>
            <a:pPr lvl="2">
              <a:buFont typeface="Arial"/>
              <a:buChar char="•"/>
            </a:pPr>
            <a:r>
              <a:rPr lang="en-US" altLang="ja-JP" dirty="0" smtClean="0"/>
              <a:t>MOSIR/CPS </a:t>
            </a:r>
            <a:r>
              <a:rPr lang="ja-JP" altLang="en-US" dirty="0" smtClean="0"/>
              <a:t>機材</a:t>
            </a:r>
            <a:r>
              <a:rPr lang="en-US" altLang="ja-JP" dirty="0" smtClean="0"/>
              <a:t> [</a:t>
            </a:r>
            <a:r>
              <a:rPr lang="ja-JP" altLang="en-US" dirty="0" smtClean="0"/>
              <a:t>杉山</a:t>
            </a:r>
            <a:r>
              <a:rPr lang="en-US" altLang="ja-JP" dirty="0" smtClean="0"/>
              <a:t> </a:t>
            </a:r>
            <a:r>
              <a:rPr lang="ja-JP" altLang="en-US" dirty="0" smtClean="0"/>
              <a:t>他</a:t>
            </a:r>
            <a:r>
              <a:rPr lang="en-US" altLang="ja-JP" dirty="0" smtClean="0"/>
              <a:t>, 2012]</a:t>
            </a:r>
          </a:p>
          <a:p>
            <a:pPr>
              <a:buFont typeface="Arial"/>
              <a:buChar char="•"/>
            </a:pPr>
            <a:r>
              <a:rPr lang="ja-JP" altLang="en-US" dirty="0" smtClean="0"/>
              <a:t>収録方法</a:t>
            </a:r>
            <a:endParaRPr lang="en-US" altLang="ja-JP" dirty="0" smtClean="0"/>
          </a:p>
          <a:p>
            <a:pPr lvl="1">
              <a:buFont typeface="Arial"/>
              <a:buChar char="•"/>
            </a:pPr>
            <a:r>
              <a:rPr lang="ja-JP" altLang="en-US" dirty="0" smtClean="0"/>
              <a:t>セミナー撮影と同様</a:t>
            </a:r>
            <a:r>
              <a:rPr lang="en-US" altLang="ja-JP" dirty="0" smtClean="0"/>
              <a:t> Mac </a:t>
            </a:r>
            <a:r>
              <a:rPr lang="ja-JP" altLang="en-US" dirty="0" smtClean="0"/>
              <a:t>の</a:t>
            </a:r>
            <a:r>
              <a:rPr lang="en-US" altLang="ja-JP" dirty="0" smtClean="0"/>
              <a:t> QuickTime </a:t>
            </a:r>
            <a:r>
              <a:rPr lang="ja-JP" altLang="en-US" dirty="0" smtClean="0"/>
              <a:t>を使用</a:t>
            </a:r>
            <a:r>
              <a:rPr lang="en-US" altLang="ja-JP" dirty="0" smtClean="0"/>
              <a:t> [</a:t>
            </a:r>
            <a:r>
              <a:rPr lang="ja-JP" altLang="en-US" dirty="0" smtClean="0"/>
              <a:t>杉山</a:t>
            </a:r>
            <a:r>
              <a:rPr lang="en-US" altLang="ja-JP" dirty="0" smtClean="0"/>
              <a:t> </a:t>
            </a:r>
            <a:r>
              <a:rPr lang="ja-JP" altLang="en-US" dirty="0" smtClean="0"/>
              <a:t>他</a:t>
            </a:r>
            <a:r>
              <a:rPr lang="en-US" altLang="ja-JP" dirty="0" smtClean="0"/>
              <a:t>, 2012]</a:t>
            </a:r>
          </a:p>
          <a:p>
            <a:pPr lvl="1">
              <a:buNone/>
            </a:pPr>
            <a:r>
              <a:rPr lang="en-US" altLang="ja-JP" dirty="0" smtClean="0"/>
              <a:t>→ </a:t>
            </a:r>
            <a:r>
              <a:rPr lang="ja-JP" altLang="en-US" dirty="0" smtClean="0">
                <a:solidFill>
                  <a:srgbClr val="FF0000"/>
                </a:solidFill>
              </a:rPr>
              <a:t>簡単にアップロード可能！！</a:t>
            </a:r>
            <a:endParaRPr lang="en-US" altLang="ja-JP" dirty="0" smtClean="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配線図</a:t>
            </a:r>
            <a:r>
              <a:rPr lang="en-US" altLang="ja-JP" dirty="0" smtClean="0"/>
              <a:t> (2011 </a:t>
            </a:r>
            <a:r>
              <a:rPr lang="ja-JP" altLang="en-US" dirty="0" smtClean="0"/>
              <a:t>年度</a:t>
            </a:r>
            <a:r>
              <a:rPr lang="en-US" altLang="ja-JP" dirty="0" smtClean="0"/>
              <a:t>-)</a:t>
            </a:r>
            <a:endParaRPr kumimoji="1" lang="ja-JP" altLang="en-US" dirty="0"/>
          </a:p>
        </p:txBody>
      </p:sp>
      <p:pic>
        <p:nvPicPr>
          <p:cNvPr id="48130" name="Picture 2"/>
          <p:cNvPicPr>
            <a:picLocks noChangeAspect="1" noChangeArrowheads="1"/>
          </p:cNvPicPr>
          <p:nvPr/>
        </p:nvPicPr>
        <p:blipFill>
          <a:blip r:embed="rId3"/>
          <a:srcRect/>
          <a:stretch>
            <a:fillRect/>
          </a:stretch>
        </p:blipFill>
        <p:spPr bwMode="auto">
          <a:xfrm>
            <a:off x="3757224" y="838200"/>
            <a:ext cx="5376533" cy="4876800"/>
          </a:xfrm>
          <a:prstGeom prst="rect">
            <a:avLst/>
          </a:prstGeom>
          <a:noFill/>
          <a:ln w="9525">
            <a:noFill/>
            <a:miter lim="800000"/>
            <a:headEnd/>
            <a:tailEnd/>
          </a:ln>
          <a:effectLst/>
        </p:spPr>
      </p:pic>
      <p:sp>
        <p:nvSpPr>
          <p:cNvPr id="5" name="正方形/長方形 4"/>
          <p:cNvSpPr/>
          <p:nvPr/>
        </p:nvSpPr>
        <p:spPr bwMode="auto">
          <a:xfrm>
            <a:off x="4419600" y="4167910"/>
            <a:ext cx="990600" cy="457200"/>
          </a:xfrm>
          <a:prstGeom prst="rect">
            <a:avLst/>
          </a:prstGeom>
          <a:noFill/>
          <a:ln w="317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コンテンツ プレースホルダ 2"/>
          <p:cNvSpPr>
            <a:spLocks noGrp="1"/>
          </p:cNvSpPr>
          <p:nvPr>
            <p:ph idx="1"/>
          </p:nvPr>
        </p:nvSpPr>
        <p:spPr>
          <a:xfrm>
            <a:off x="0" y="1125538"/>
            <a:ext cx="3733800" cy="4967287"/>
          </a:xfrm>
        </p:spPr>
        <p:txBody>
          <a:bodyPr/>
          <a:lstStyle/>
          <a:p>
            <a:pPr>
              <a:buFont typeface="Arial"/>
              <a:buChar char="•"/>
            </a:pPr>
            <a:r>
              <a:rPr lang="ja-JP" altLang="en-US" dirty="0" smtClean="0"/>
              <a:t>セミナー収録の延長</a:t>
            </a:r>
            <a:endParaRPr kumimoji="1" lang="en-US" altLang="ja-JP" dirty="0" smtClean="0"/>
          </a:p>
          <a:p>
            <a:pPr lvl="1">
              <a:buFont typeface="Arial"/>
              <a:buChar char="•"/>
            </a:pPr>
            <a:r>
              <a:rPr lang="ja-JP" altLang="en-US" dirty="0" smtClean="0"/>
              <a:t>コスモスタジオ備えつき機材</a:t>
            </a:r>
            <a:r>
              <a:rPr lang="en-US" altLang="ja-JP" dirty="0" smtClean="0"/>
              <a:t> + </a:t>
            </a:r>
            <a:r>
              <a:rPr lang="ja-JP" altLang="en-US" dirty="0" smtClean="0"/>
              <a:t>移動用機材で実現！</a:t>
            </a:r>
            <a:endParaRPr lang="en-US" altLang="ja-JP" dirty="0" smtClean="0"/>
          </a:p>
          <a:p>
            <a:pPr lvl="2">
              <a:buFont typeface="Arial"/>
              <a:buChar char="•"/>
            </a:pPr>
            <a:r>
              <a:rPr lang="en-US" altLang="ja-JP" dirty="0" smtClean="0"/>
              <a:t>MOSIR/CPS </a:t>
            </a:r>
            <a:r>
              <a:rPr lang="ja-JP" altLang="en-US" dirty="0" smtClean="0"/>
              <a:t>機材</a:t>
            </a:r>
            <a:r>
              <a:rPr lang="en-US" altLang="ja-JP" dirty="0" smtClean="0"/>
              <a:t> [</a:t>
            </a:r>
            <a:r>
              <a:rPr lang="ja-JP" altLang="en-US" dirty="0" smtClean="0"/>
              <a:t>杉山</a:t>
            </a:r>
            <a:r>
              <a:rPr lang="en-US" altLang="ja-JP" dirty="0" smtClean="0"/>
              <a:t> </a:t>
            </a:r>
            <a:r>
              <a:rPr lang="ja-JP" altLang="en-US" dirty="0" smtClean="0"/>
              <a:t>他</a:t>
            </a:r>
            <a:r>
              <a:rPr lang="en-US" altLang="ja-JP" dirty="0" smtClean="0"/>
              <a:t>, 2012]</a:t>
            </a:r>
          </a:p>
          <a:p>
            <a:pPr>
              <a:buFont typeface="Arial"/>
              <a:buChar char="•"/>
            </a:pPr>
            <a:r>
              <a:rPr lang="ja-JP" altLang="en-US" dirty="0" smtClean="0"/>
              <a:t>収録方法</a:t>
            </a:r>
            <a:endParaRPr lang="en-US" altLang="ja-JP" dirty="0" smtClean="0"/>
          </a:p>
          <a:p>
            <a:pPr lvl="1">
              <a:buFont typeface="Arial"/>
              <a:buChar char="•"/>
            </a:pPr>
            <a:r>
              <a:rPr lang="ja-JP" altLang="en-US" dirty="0" smtClean="0"/>
              <a:t>セミナー撮影と同様</a:t>
            </a:r>
            <a:r>
              <a:rPr lang="en-US" altLang="ja-JP" dirty="0" smtClean="0"/>
              <a:t> Mac </a:t>
            </a:r>
            <a:r>
              <a:rPr lang="ja-JP" altLang="en-US" dirty="0" smtClean="0"/>
              <a:t>の</a:t>
            </a:r>
            <a:r>
              <a:rPr lang="en-US" altLang="ja-JP" dirty="0" smtClean="0"/>
              <a:t> QuickTime </a:t>
            </a:r>
            <a:r>
              <a:rPr lang="ja-JP" altLang="en-US" dirty="0" smtClean="0"/>
              <a:t>を使用</a:t>
            </a:r>
            <a:r>
              <a:rPr lang="en-US" altLang="ja-JP" dirty="0" smtClean="0"/>
              <a:t> [</a:t>
            </a:r>
            <a:r>
              <a:rPr lang="ja-JP" altLang="en-US" dirty="0" smtClean="0"/>
              <a:t>杉山</a:t>
            </a:r>
            <a:r>
              <a:rPr lang="en-US" altLang="ja-JP" dirty="0" smtClean="0"/>
              <a:t> </a:t>
            </a:r>
            <a:r>
              <a:rPr lang="ja-JP" altLang="en-US" dirty="0" smtClean="0"/>
              <a:t>他</a:t>
            </a:r>
            <a:r>
              <a:rPr lang="en-US" altLang="ja-JP" dirty="0" smtClean="0"/>
              <a:t>, 2012]</a:t>
            </a:r>
          </a:p>
          <a:p>
            <a:pPr lvl="1">
              <a:buNone/>
            </a:pPr>
            <a:r>
              <a:rPr lang="en-US" altLang="ja-JP" dirty="0" smtClean="0"/>
              <a:t>→ </a:t>
            </a:r>
            <a:r>
              <a:rPr lang="ja-JP" altLang="en-US" dirty="0" smtClean="0">
                <a:solidFill>
                  <a:srgbClr val="FF0000"/>
                </a:solidFill>
              </a:rPr>
              <a:t>簡単にアップロード可能！！</a:t>
            </a:r>
            <a:endParaRPr lang="en-US" altLang="ja-JP" dirty="0" smtClean="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9" name="直線コネクタ 18"/>
          <p:cNvCxnSpPr>
            <a:stCxn id="8" idx="2"/>
            <a:endCxn id="9" idx="0"/>
          </p:cNvCxnSpPr>
          <p:nvPr/>
        </p:nvCxnSpPr>
        <p:spPr>
          <a:xfrm rot="16200000" flipH="1">
            <a:off x="6039054" y="3231958"/>
            <a:ext cx="1872208" cy="3600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直線コネクタ 13"/>
          <p:cNvCxnSpPr>
            <a:stCxn id="7" idx="3"/>
            <a:endCxn id="8" idx="1"/>
          </p:cNvCxnSpPr>
          <p:nvPr/>
        </p:nvCxnSpPr>
        <p:spPr>
          <a:xfrm flipV="1">
            <a:off x="4724400" y="1773796"/>
            <a:ext cx="396552" cy="30603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直線コネクタ 10"/>
          <p:cNvCxnSpPr>
            <a:stCxn id="5" idx="2"/>
            <a:endCxn id="7" idx="0"/>
          </p:cNvCxnSpPr>
          <p:nvPr/>
        </p:nvCxnSpPr>
        <p:spPr>
          <a:xfrm rot="16200000" flipH="1">
            <a:off x="1295400" y="3115072"/>
            <a:ext cx="2088232" cy="19776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smtClean="0"/>
              <a:t>ネットワーク</a:t>
            </a:r>
            <a:r>
              <a:rPr lang="ja-JP" altLang="en-US" dirty="0" smtClean="0"/>
              <a:t>経路</a:t>
            </a:r>
            <a:r>
              <a:rPr kumimoji="1" lang="en-US" altLang="ja-JP" dirty="0" smtClean="0"/>
              <a:t> (2004</a:t>
            </a:r>
            <a:r>
              <a:rPr kumimoji="1" lang="ja-JP" altLang="en-US" dirty="0" smtClean="0"/>
              <a:t>年度</a:t>
            </a:r>
            <a:r>
              <a:rPr kumimoji="1" lang="en-US" altLang="ja-JP" dirty="0" smtClean="0"/>
              <a:t>-)</a:t>
            </a:r>
            <a:endParaRPr kumimoji="1" lang="ja-JP" altLang="en-US" dirty="0"/>
          </a:p>
        </p:txBody>
      </p:sp>
      <p:sp>
        <p:nvSpPr>
          <p:cNvPr id="6" name="コンテンツ プレースホルダ 5"/>
          <p:cNvSpPr>
            <a:spLocks noGrp="1"/>
          </p:cNvSpPr>
          <p:nvPr>
            <p:ph idx="1"/>
          </p:nvPr>
        </p:nvSpPr>
        <p:spPr>
          <a:xfrm>
            <a:off x="1592560" y="2817912"/>
            <a:ext cx="1296144" cy="648072"/>
          </a:xfrm>
        </p:spPr>
        <p:txBody>
          <a:bodyPr/>
          <a:lstStyle/>
          <a:p>
            <a:pPr>
              <a:buNone/>
            </a:pPr>
            <a:r>
              <a:rPr kumimoji="1" lang="en-US" altLang="ja-JP" dirty="0" smtClean="0"/>
              <a:t>SINET</a:t>
            </a:r>
            <a:endParaRPr kumimoji="1" lang="ja-JP" altLang="en-US" dirty="0"/>
          </a:p>
        </p:txBody>
      </p:sp>
      <p:sp>
        <p:nvSpPr>
          <p:cNvPr id="5" name="角丸四角形 4"/>
          <p:cNvSpPr/>
          <p:nvPr/>
        </p:nvSpPr>
        <p:spPr>
          <a:xfrm>
            <a:off x="512440" y="1305744"/>
            <a:ext cx="3456384" cy="864096"/>
          </a:xfrm>
          <a:prstGeom prst="roundRect">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solidFill>
                <a:ea typeface="ヒラギノ角ゴ Pro W3"/>
                <a:cs typeface="ヒラギノ角ゴ Pro W3"/>
              </a:rPr>
              <a:t>北海道大学理学院</a:t>
            </a:r>
            <a:endParaRPr kumimoji="1" lang="ja-JP" altLang="en-US" sz="2800" dirty="0">
              <a:solidFill>
                <a:schemeClr val="tx1"/>
              </a:solidFill>
              <a:ea typeface="ヒラギノ角ゴ Pro W3"/>
              <a:cs typeface="ヒラギノ角ゴ Pro W3"/>
            </a:endParaRPr>
          </a:p>
        </p:txBody>
      </p:sp>
      <p:sp>
        <p:nvSpPr>
          <p:cNvPr id="7" name="角丸四角形 6"/>
          <p:cNvSpPr/>
          <p:nvPr/>
        </p:nvSpPr>
        <p:spPr>
          <a:xfrm>
            <a:off x="152400" y="4258072"/>
            <a:ext cx="4572000" cy="1152128"/>
          </a:xfrm>
          <a:prstGeom prst="roundRect">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solidFill>
                <a:latin typeface="ヒラギノ角ゴ Pro W3"/>
                <a:ea typeface="ヒラギノ角ゴ Pro W3"/>
                <a:cs typeface="ヒラギノ角ゴ Pro W3"/>
              </a:rPr>
              <a:t>岐阜大学</a:t>
            </a:r>
            <a:endParaRPr lang="en-US" altLang="ja-JP" sz="2800" dirty="0" smtClean="0">
              <a:solidFill>
                <a:schemeClr val="tx1"/>
              </a:solidFill>
              <a:latin typeface="ヒラギノ角ゴ Pro W3"/>
              <a:ea typeface="ヒラギノ角ゴ Pro W3"/>
              <a:cs typeface="ヒラギノ角ゴ Pro W3"/>
            </a:endParaRPr>
          </a:p>
          <a:p>
            <a:pPr algn="ctr"/>
            <a:r>
              <a:rPr lang="ja-JP" altLang="en-US" sz="2800" dirty="0" smtClean="0">
                <a:solidFill>
                  <a:schemeClr val="tx1"/>
                </a:solidFill>
                <a:latin typeface="ヒラギノ角ゴ Pro W3"/>
                <a:ea typeface="ヒラギノ角ゴ Pro W3"/>
                <a:cs typeface="ヒラギノ角ゴ Pro W3"/>
              </a:rPr>
              <a:t>総合情報メディアセンター</a:t>
            </a:r>
            <a:endParaRPr kumimoji="1" lang="ja-JP" altLang="en-US" sz="2800" dirty="0">
              <a:solidFill>
                <a:schemeClr val="tx1"/>
              </a:solidFill>
              <a:latin typeface="ヒラギノ角ゴ Pro W3"/>
              <a:ea typeface="ヒラギノ角ゴ Pro W3"/>
              <a:cs typeface="ヒラギノ角ゴ Pro W3"/>
            </a:endParaRPr>
          </a:p>
        </p:txBody>
      </p:sp>
      <p:sp>
        <p:nvSpPr>
          <p:cNvPr id="8" name="角丸四角形 7"/>
          <p:cNvSpPr/>
          <p:nvPr/>
        </p:nvSpPr>
        <p:spPr>
          <a:xfrm>
            <a:off x="5120952" y="1233736"/>
            <a:ext cx="3672408" cy="1080120"/>
          </a:xfrm>
          <a:prstGeom prst="roundRect">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solidFill>
                <a:ea typeface="ヒラギノ角ゴ Pro W3"/>
                <a:cs typeface="ヒラギノ角ゴ Pro W3"/>
              </a:rPr>
              <a:t>岐阜県教育委員会</a:t>
            </a:r>
            <a:endParaRPr lang="en-US" altLang="ja-JP" sz="2800" dirty="0" smtClean="0">
              <a:solidFill>
                <a:schemeClr val="tx1"/>
              </a:solidFill>
              <a:ea typeface="ヒラギノ角ゴ Pro W3"/>
              <a:cs typeface="ヒラギノ角ゴ Pro W3"/>
            </a:endParaRPr>
          </a:p>
          <a:p>
            <a:pPr algn="ctr"/>
            <a:r>
              <a:rPr kumimoji="1" lang="ja-JP" altLang="en-US" sz="2800" dirty="0" smtClean="0">
                <a:solidFill>
                  <a:schemeClr val="tx1"/>
                </a:solidFill>
                <a:ea typeface="ヒラギノ角ゴ Pro W3"/>
                <a:cs typeface="ヒラギノ角ゴ Pro W3"/>
              </a:rPr>
              <a:t>総合教育センター</a:t>
            </a:r>
            <a:endParaRPr kumimoji="1" lang="ja-JP" altLang="en-US" sz="2800" dirty="0">
              <a:solidFill>
                <a:schemeClr val="tx1"/>
              </a:solidFill>
              <a:ea typeface="ヒラギノ角ゴ Pro W3"/>
              <a:cs typeface="ヒラギノ角ゴ Pro W3"/>
            </a:endParaRPr>
          </a:p>
        </p:txBody>
      </p:sp>
      <p:sp>
        <p:nvSpPr>
          <p:cNvPr id="9" name="角丸四角形 8"/>
          <p:cNvSpPr/>
          <p:nvPr/>
        </p:nvSpPr>
        <p:spPr>
          <a:xfrm>
            <a:off x="5480992" y="4186064"/>
            <a:ext cx="3024336" cy="1215752"/>
          </a:xfrm>
          <a:prstGeom prst="roundRect">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solidFill>
                  <a:schemeClr val="tx1"/>
                </a:solidFill>
                <a:ea typeface="ヒラギノ角ゴ Pro W3"/>
                <a:cs typeface="ヒラギノ角ゴ Pro W3"/>
              </a:rPr>
              <a:t>岐阜県立</a:t>
            </a:r>
            <a:endParaRPr lang="en-US" altLang="ja-JP" sz="2800" dirty="0" smtClean="0">
              <a:solidFill>
                <a:schemeClr val="tx1"/>
              </a:solidFill>
              <a:ea typeface="ヒラギノ角ゴ Pro W3"/>
              <a:cs typeface="ヒラギノ角ゴ Pro W3"/>
            </a:endParaRPr>
          </a:p>
          <a:p>
            <a:pPr algn="ctr"/>
            <a:r>
              <a:rPr lang="ja-JP" altLang="en-US" sz="2800" dirty="0" smtClean="0">
                <a:solidFill>
                  <a:schemeClr val="tx1"/>
                </a:solidFill>
                <a:ea typeface="ヒラギノ角ゴ Pro W3"/>
                <a:cs typeface="ヒラギノ角ゴ Pro W3"/>
              </a:rPr>
              <a:t>大垣東高校</a:t>
            </a:r>
            <a:endParaRPr kumimoji="1" lang="ja-JP" altLang="en-US" sz="2800" dirty="0">
              <a:solidFill>
                <a:schemeClr val="tx1"/>
              </a:solidFill>
              <a:ea typeface="ヒラギノ角ゴ Pro W3"/>
              <a:cs typeface="ヒラギノ角ゴ Pro W3"/>
            </a:endParaRPr>
          </a:p>
        </p:txBody>
      </p:sp>
      <p:sp>
        <p:nvSpPr>
          <p:cNvPr id="33" name="コンテンツ プレースホルダ 5"/>
          <p:cNvSpPr txBox="1">
            <a:spLocks/>
          </p:cNvSpPr>
          <p:nvPr/>
        </p:nvSpPr>
        <p:spPr>
          <a:xfrm>
            <a:off x="3581400" y="2667000"/>
            <a:ext cx="5410200" cy="12192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ja-JP" altLang="en-US" sz="2800" dirty="0" smtClean="0">
                <a:ea typeface="ヒラギノ角ゴ Pro W3"/>
                <a:cs typeface="ヒラギノ角ゴ Pro W3"/>
              </a:rPr>
              <a:t>学校間</a:t>
            </a:r>
            <a:r>
              <a:rPr kumimoji="1" lang="ja-JP" altLang="en-US" sz="2800" u="none" strike="noStrike" kern="1200" cap="none" spc="0" normalizeH="0" baseline="0" noProof="0" dirty="0" smtClean="0">
                <a:ln>
                  <a:noFill/>
                </a:ln>
                <a:solidFill>
                  <a:schemeClr val="tx1"/>
                </a:solidFill>
                <a:effectLst/>
                <a:uLnTx/>
                <a:uFillTx/>
                <a:ea typeface="ヒラギノ角ゴ Pro W3"/>
                <a:cs typeface="ヒラギノ角ゴ Pro W3"/>
              </a:rPr>
              <a:t>ネットワーク</a:t>
            </a:r>
            <a:endParaRPr kumimoji="1" lang="en-US" altLang="ja-JP" sz="2800" u="none" strike="noStrike" kern="1200" cap="none" spc="0" normalizeH="0" baseline="0" noProof="0" dirty="0" smtClean="0">
              <a:ln>
                <a:noFill/>
              </a:ln>
              <a:solidFill>
                <a:schemeClr val="tx1"/>
              </a:solidFill>
              <a:effectLst/>
              <a:uLnTx/>
              <a:uFillTx/>
              <a:ea typeface="ヒラギノ角ゴ Pro W3"/>
              <a:cs typeface="ヒラギノ角ゴ Pro W3"/>
            </a:endParaRP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altLang="ja-JP" sz="2800" dirty="0" smtClean="0">
                <a:ea typeface="ヒラギノ角ゴ Pro W3"/>
                <a:cs typeface="ヒラギノ角ゴ Pro W3"/>
              </a:rPr>
              <a:t>(</a:t>
            </a:r>
            <a:r>
              <a:rPr lang="ja-JP" altLang="en-US" sz="2800" dirty="0" smtClean="0">
                <a:ea typeface="ヒラギノ角ゴ Pro W3"/>
                <a:cs typeface="ヒラギノ角ゴ Pro W3"/>
              </a:rPr>
              <a:t>岐阜情報スーパーハイウェイ</a:t>
            </a:r>
            <a:r>
              <a:rPr lang="en-US" altLang="ja-JP" sz="2800" dirty="0" smtClean="0">
                <a:ea typeface="ヒラギノ角ゴ Pro W3"/>
                <a:cs typeface="ヒラギノ角ゴ Pro W3"/>
              </a:rPr>
              <a:t>)</a:t>
            </a:r>
            <a:endParaRPr kumimoji="1" lang="ja-JP" altLang="en-US" sz="2800" u="none" strike="noStrike" kern="1200" cap="none" spc="0" normalizeH="0" baseline="0" noProof="0" dirty="0">
              <a:ln>
                <a:noFill/>
              </a:ln>
              <a:solidFill>
                <a:schemeClr val="tx1"/>
              </a:solidFill>
              <a:effectLst/>
              <a:uLnTx/>
              <a:uFillTx/>
              <a:ea typeface="ヒラギノ角ゴ Pro W3"/>
              <a:cs typeface="ヒラギノ角ゴ Pro W3"/>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遠隔授業のために</a:t>
            </a:r>
            <a:endParaRPr kumimoji="1" lang="ja-JP" altLang="en-US" dirty="0"/>
          </a:p>
        </p:txBody>
      </p:sp>
      <p:sp>
        <p:nvSpPr>
          <p:cNvPr id="3" name="コンテンツ プレースホルダ 2"/>
          <p:cNvSpPr>
            <a:spLocks noGrp="1"/>
          </p:cNvSpPr>
          <p:nvPr>
            <p:ph idx="1"/>
          </p:nvPr>
        </p:nvSpPr>
        <p:spPr>
          <a:xfrm>
            <a:off x="152400" y="990600"/>
            <a:ext cx="8229600" cy="5257800"/>
          </a:xfrm>
        </p:spPr>
        <p:txBody>
          <a:bodyPr>
            <a:normAutofit/>
          </a:bodyPr>
          <a:lstStyle/>
          <a:p>
            <a:pPr>
              <a:buFont typeface="Arial"/>
              <a:buChar char="•"/>
            </a:pPr>
            <a:r>
              <a:rPr lang="ja-JP" altLang="en-US" dirty="0" smtClean="0"/>
              <a:t>ネットワークとテレビ会議システム</a:t>
            </a:r>
            <a:endParaRPr kumimoji="1" lang="en-US" altLang="ja-JP" dirty="0" smtClean="0"/>
          </a:p>
          <a:p>
            <a:pPr lvl="1">
              <a:buFont typeface="Arial"/>
              <a:buChar char="•"/>
            </a:pPr>
            <a:r>
              <a:rPr lang="ja-JP" altLang="en-US" dirty="0" smtClean="0"/>
              <a:t>整備に必要なコストを最小限に抑えるために </a:t>
            </a:r>
            <a:r>
              <a:rPr lang="en-US" altLang="ja-JP" dirty="0" smtClean="0">
                <a:solidFill>
                  <a:srgbClr val="FF0000"/>
                </a:solidFill>
              </a:rPr>
              <a:t>SINET</a:t>
            </a:r>
            <a:r>
              <a:rPr lang="en-US" altLang="ja-JP" dirty="0" smtClean="0"/>
              <a:t> </a:t>
            </a:r>
            <a:r>
              <a:rPr lang="ja-JP" altLang="en-US" dirty="0" smtClean="0"/>
              <a:t>を使用</a:t>
            </a:r>
            <a:endParaRPr lang="en-US" altLang="ja-JP" dirty="0" smtClean="0"/>
          </a:p>
          <a:p>
            <a:pPr lvl="1">
              <a:buFont typeface="Arial"/>
              <a:buChar char="•"/>
            </a:pPr>
            <a:r>
              <a:rPr lang="en-US" altLang="ja-JP" dirty="0" smtClean="0"/>
              <a:t>SINET </a:t>
            </a:r>
            <a:r>
              <a:rPr lang="ja-JP" altLang="en-US" dirty="0" smtClean="0"/>
              <a:t>で確保される帯域にあわせて</a:t>
            </a:r>
            <a:r>
              <a:rPr lang="ja-JP" altLang="en-US" dirty="0" smtClean="0">
                <a:solidFill>
                  <a:srgbClr val="FF0000"/>
                </a:solidFill>
              </a:rPr>
              <a:t>市販のテレビ会議システム</a:t>
            </a:r>
            <a:r>
              <a:rPr lang="ja-JP" altLang="en-US" dirty="0" smtClean="0"/>
              <a:t>を使用</a:t>
            </a:r>
            <a:endParaRPr kumimoji="1" lang="en-US" altLang="ja-JP" dirty="0" smtClean="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endParaRPr lang="ja-JP" altLang="en-US" dirty="0"/>
          </a:p>
        </p:txBody>
      </p:sp>
      <p:sp>
        <p:nvSpPr>
          <p:cNvPr id="6" name="コンテンツ プレースホルダ 5"/>
          <p:cNvSpPr>
            <a:spLocks noGrp="1"/>
          </p:cNvSpPr>
          <p:nvPr>
            <p:ph idx="1"/>
          </p:nvPr>
        </p:nvSpPr>
        <p:spPr>
          <a:xfrm>
            <a:off x="2667000" y="2954338"/>
            <a:ext cx="3810000" cy="931862"/>
          </a:xfrm>
        </p:spPr>
        <p:txBody>
          <a:bodyPr/>
          <a:lstStyle/>
          <a:p>
            <a:r>
              <a:rPr lang="ja-JP" altLang="en-US" sz="3600" dirty="0" smtClean="0"/>
              <a:t>遠隔授業の流れ</a:t>
            </a:r>
            <a:endParaRPr lang="ja-JP" altLang="en-US" sz="3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Outline</a:t>
            </a:r>
            <a:endParaRPr lang="ja-JP" altLang="en-US" dirty="0"/>
          </a:p>
        </p:txBody>
      </p:sp>
      <p:sp>
        <p:nvSpPr>
          <p:cNvPr id="3" name="コンテンツ プレースホルダ 2"/>
          <p:cNvSpPr>
            <a:spLocks noGrp="1"/>
          </p:cNvSpPr>
          <p:nvPr>
            <p:ph idx="1"/>
          </p:nvPr>
        </p:nvSpPr>
        <p:spPr>
          <a:xfrm>
            <a:off x="407988" y="1049338"/>
            <a:ext cx="6221412" cy="2379662"/>
          </a:xfrm>
        </p:spPr>
        <p:txBody>
          <a:bodyPr/>
          <a:lstStyle/>
          <a:p>
            <a:pPr marL="514350" indent="-514350">
              <a:buFont typeface="+mj-lt"/>
              <a:buAutoNum type="arabicPeriod"/>
            </a:pPr>
            <a:r>
              <a:rPr lang="ja-JP" altLang="en-US" dirty="0" smtClean="0"/>
              <a:t>遠隔授業について</a:t>
            </a:r>
            <a:endParaRPr lang="en-US" altLang="ja-JP" dirty="0" smtClean="0"/>
          </a:p>
          <a:p>
            <a:pPr marL="514350" indent="-514350">
              <a:buFont typeface="+mj-lt"/>
              <a:buAutoNum type="arabicPeriod"/>
            </a:pPr>
            <a:r>
              <a:rPr lang="ja-JP" altLang="en-US" dirty="0" smtClean="0"/>
              <a:t>配線図</a:t>
            </a:r>
            <a:r>
              <a:rPr lang="en-US" altLang="ja-JP" dirty="0" smtClean="0"/>
              <a:t>, </a:t>
            </a:r>
            <a:r>
              <a:rPr lang="ja-JP" altLang="en-US" dirty="0" smtClean="0"/>
              <a:t>ネットワーク環境</a:t>
            </a:r>
            <a:endParaRPr lang="en-US" altLang="ja-JP" dirty="0" smtClean="0"/>
          </a:p>
          <a:p>
            <a:pPr marL="514350" indent="-514350">
              <a:buFont typeface="+mj-lt"/>
              <a:buAutoNum type="arabicPeriod"/>
            </a:pPr>
            <a:r>
              <a:rPr lang="ja-JP" altLang="en-US" dirty="0" smtClean="0"/>
              <a:t>遠隔授業の流れ</a:t>
            </a:r>
            <a:endParaRPr lang="ja-JP"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授業が行われるまで</a:t>
            </a:r>
            <a:r>
              <a:rPr lang="en-US" altLang="ja-JP" dirty="0" smtClean="0"/>
              <a:t> (2012</a:t>
            </a:r>
            <a:r>
              <a:rPr lang="ja-JP" altLang="en-US" dirty="0" smtClean="0"/>
              <a:t>年度</a:t>
            </a:r>
            <a:r>
              <a:rPr lang="en-US" altLang="ja-JP" dirty="0" smtClean="0"/>
              <a:t>)</a:t>
            </a:r>
            <a:endParaRPr lang="ja-JP" altLang="en-US" dirty="0"/>
          </a:p>
        </p:txBody>
      </p:sp>
      <p:sp>
        <p:nvSpPr>
          <p:cNvPr id="3" name="コンテンツ プレースホルダ 2"/>
          <p:cNvSpPr>
            <a:spLocks noGrp="1"/>
          </p:cNvSpPr>
          <p:nvPr>
            <p:ph sz="half" idx="1"/>
          </p:nvPr>
        </p:nvSpPr>
        <p:spPr>
          <a:xfrm>
            <a:off x="381000" y="1052513"/>
            <a:ext cx="5154612" cy="4967287"/>
          </a:xfrm>
        </p:spPr>
        <p:txBody>
          <a:bodyPr/>
          <a:lstStyle/>
          <a:p>
            <a:r>
              <a:rPr lang="en-US" altLang="ja-JP" dirty="0" smtClean="0"/>
              <a:t>1, 2 </a:t>
            </a:r>
            <a:r>
              <a:rPr lang="ja-JP" altLang="en-US" dirty="0" smtClean="0"/>
              <a:t>ヶ月程度の準備期間</a:t>
            </a:r>
            <a:endParaRPr lang="en-US" altLang="ja-JP" dirty="0" smtClean="0"/>
          </a:p>
          <a:p>
            <a:pPr>
              <a:buFont typeface="Arial"/>
              <a:buChar char="•"/>
            </a:pPr>
            <a:r>
              <a:rPr lang="en-US" altLang="ja-JP" dirty="0" smtClean="0"/>
              <a:t>10 </a:t>
            </a:r>
            <a:r>
              <a:rPr lang="ja-JP" altLang="en-US" dirty="0" smtClean="0"/>
              <a:t>月</a:t>
            </a:r>
            <a:r>
              <a:rPr lang="en-US" altLang="ja-JP" dirty="0" smtClean="0"/>
              <a:t> 22 </a:t>
            </a:r>
            <a:r>
              <a:rPr lang="ja-JP" altLang="en-US" dirty="0" smtClean="0"/>
              <a:t>日</a:t>
            </a:r>
            <a:endParaRPr lang="en-US" altLang="ja-JP" dirty="0" smtClean="0"/>
          </a:p>
          <a:p>
            <a:pPr lvl="1">
              <a:buFont typeface="Arial"/>
              <a:buChar char="•"/>
            </a:pPr>
            <a:r>
              <a:rPr lang="ja-JP" altLang="en-US" dirty="0" smtClean="0"/>
              <a:t>各係の決定</a:t>
            </a:r>
            <a:endParaRPr lang="en-US" altLang="ja-JP" dirty="0" smtClean="0"/>
          </a:p>
          <a:p>
            <a:pPr>
              <a:buFont typeface="Arial"/>
              <a:buChar char="•"/>
            </a:pPr>
            <a:r>
              <a:rPr lang="en-US" altLang="ja-JP" dirty="0" smtClean="0"/>
              <a:t>11 </a:t>
            </a:r>
            <a:r>
              <a:rPr lang="ja-JP" altLang="en-US" dirty="0" smtClean="0"/>
              <a:t>月</a:t>
            </a:r>
            <a:r>
              <a:rPr lang="en-US" altLang="ja-JP" dirty="0" smtClean="0"/>
              <a:t> 09 </a:t>
            </a:r>
            <a:r>
              <a:rPr lang="ja-JP" altLang="en-US" dirty="0" smtClean="0"/>
              <a:t>日</a:t>
            </a:r>
            <a:endParaRPr lang="en-US" altLang="ja-JP" dirty="0" smtClean="0"/>
          </a:p>
          <a:p>
            <a:pPr lvl="1">
              <a:buFont typeface="Arial"/>
              <a:buChar char="•"/>
            </a:pPr>
            <a:r>
              <a:rPr lang="ja-JP" altLang="en-US" dirty="0" smtClean="0"/>
              <a:t>機材チェック</a:t>
            </a:r>
            <a:endParaRPr lang="en-US" altLang="ja-JP" dirty="0" smtClean="0"/>
          </a:p>
          <a:p>
            <a:pPr>
              <a:buFont typeface="Arial"/>
              <a:buChar char="•"/>
            </a:pPr>
            <a:r>
              <a:rPr lang="en-US" altLang="ja-JP" dirty="0" smtClean="0"/>
              <a:t>11 </a:t>
            </a:r>
            <a:r>
              <a:rPr lang="ja-JP" altLang="en-US" dirty="0" smtClean="0"/>
              <a:t>月</a:t>
            </a:r>
            <a:r>
              <a:rPr lang="en-US" altLang="ja-JP" dirty="0" smtClean="0"/>
              <a:t> 22 </a:t>
            </a:r>
            <a:r>
              <a:rPr lang="ja-JP" altLang="en-US" dirty="0" smtClean="0"/>
              <a:t>日</a:t>
            </a:r>
            <a:endParaRPr lang="en-US" altLang="ja-JP" dirty="0" smtClean="0"/>
          </a:p>
          <a:p>
            <a:pPr lvl="1">
              <a:buFont typeface="Arial"/>
              <a:buChar char="•"/>
            </a:pPr>
            <a:r>
              <a:rPr lang="ja-JP" altLang="en-US" dirty="0" smtClean="0"/>
              <a:t>接続試験・リハーサル・会場設営</a:t>
            </a:r>
            <a:endParaRPr lang="en-US" altLang="ja-JP" dirty="0" smtClean="0"/>
          </a:p>
          <a:p>
            <a:pPr>
              <a:buFont typeface="Arial"/>
              <a:buChar char="•"/>
            </a:pPr>
            <a:r>
              <a:rPr lang="en-US" altLang="ja-JP" dirty="0" smtClean="0"/>
              <a:t>11 </a:t>
            </a:r>
            <a:r>
              <a:rPr lang="ja-JP" altLang="en-US" dirty="0" smtClean="0"/>
              <a:t>月</a:t>
            </a:r>
            <a:r>
              <a:rPr lang="en-US" altLang="ja-JP" dirty="0" smtClean="0"/>
              <a:t> 26 </a:t>
            </a:r>
            <a:r>
              <a:rPr lang="ja-JP" altLang="en-US" dirty="0" smtClean="0"/>
              <a:t>日</a:t>
            </a:r>
            <a:endParaRPr lang="en-US" altLang="ja-JP" dirty="0" smtClean="0"/>
          </a:p>
          <a:p>
            <a:pPr lvl="1">
              <a:buFont typeface="Arial"/>
              <a:buChar char="•"/>
            </a:pPr>
            <a:r>
              <a:rPr lang="ja-JP" altLang="en-US" dirty="0" smtClean="0"/>
              <a:t>遠隔授業本番</a:t>
            </a:r>
            <a:endParaRPr lang="en-US" altLang="ja-JP"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今年度の予定</a:t>
            </a:r>
            <a:r>
              <a:rPr lang="en-US" altLang="ja-JP" dirty="0" smtClean="0"/>
              <a:t> (2013</a:t>
            </a:r>
            <a:r>
              <a:rPr lang="ja-JP" altLang="en-US" dirty="0" smtClean="0"/>
              <a:t>年度</a:t>
            </a:r>
            <a:r>
              <a:rPr lang="en-US" altLang="ja-JP" dirty="0" smtClean="0"/>
              <a:t>)</a:t>
            </a:r>
            <a:endParaRPr lang="ja-JP" altLang="en-US" dirty="0"/>
          </a:p>
        </p:txBody>
      </p:sp>
      <p:sp>
        <p:nvSpPr>
          <p:cNvPr id="3" name="コンテンツ プレースホルダ 2"/>
          <p:cNvSpPr>
            <a:spLocks noGrp="1"/>
          </p:cNvSpPr>
          <p:nvPr>
            <p:ph sz="half" idx="1"/>
          </p:nvPr>
        </p:nvSpPr>
        <p:spPr>
          <a:xfrm>
            <a:off x="381000" y="1052513"/>
            <a:ext cx="5154612" cy="4967287"/>
          </a:xfrm>
        </p:spPr>
        <p:txBody>
          <a:bodyPr/>
          <a:lstStyle/>
          <a:p>
            <a:pPr>
              <a:buFont typeface="Arial"/>
              <a:buChar char="•"/>
            </a:pPr>
            <a:r>
              <a:rPr lang="en-US" altLang="ja-JP" dirty="0" smtClean="0"/>
              <a:t>10 </a:t>
            </a:r>
            <a:r>
              <a:rPr lang="ja-JP" altLang="en-US" dirty="0" smtClean="0"/>
              <a:t>月</a:t>
            </a:r>
            <a:r>
              <a:rPr lang="en-US" altLang="ja-JP" dirty="0" smtClean="0"/>
              <a:t> 04 </a:t>
            </a:r>
            <a:r>
              <a:rPr lang="ja-JP" altLang="en-US" dirty="0" smtClean="0"/>
              <a:t>日</a:t>
            </a:r>
            <a:endParaRPr lang="en-US" altLang="ja-JP" dirty="0" smtClean="0"/>
          </a:p>
          <a:p>
            <a:pPr lvl="1">
              <a:buFont typeface="Arial"/>
              <a:buChar char="•"/>
            </a:pPr>
            <a:r>
              <a:rPr lang="ja-JP" altLang="en-US" dirty="0" smtClean="0"/>
              <a:t>各係の決定</a:t>
            </a:r>
            <a:endParaRPr lang="en-US" altLang="ja-JP" dirty="0" smtClean="0"/>
          </a:p>
          <a:p>
            <a:pPr>
              <a:buFont typeface="Arial"/>
              <a:buChar char="•"/>
            </a:pPr>
            <a:r>
              <a:rPr lang="en-US" altLang="ja-JP" dirty="0" smtClean="0"/>
              <a:t>10 </a:t>
            </a:r>
            <a:r>
              <a:rPr lang="ja-JP" altLang="en-US" dirty="0" smtClean="0"/>
              <a:t>月</a:t>
            </a:r>
            <a:r>
              <a:rPr lang="en-US" altLang="ja-JP" dirty="0" smtClean="0"/>
              <a:t> ?? </a:t>
            </a:r>
            <a:r>
              <a:rPr lang="ja-JP" altLang="en-US" dirty="0" smtClean="0"/>
              <a:t>日</a:t>
            </a:r>
            <a:endParaRPr lang="en-US" altLang="ja-JP" dirty="0" smtClean="0"/>
          </a:p>
          <a:p>
            <a:pPr lvl="1">
              <a:buFont typeface="Arial"/>
              <a:buChar char="•"/>
            </a:pPr>
            <a:r>
              <a:rPr lang="ja-JP" altLang="en-US" dirty="0" smtClean="0"/>
              <a:t>機材チェック</a:t>
            </a:r>
            <a:endParaRPr lang="en-US" altLang="ja-JP" dirty="0" smtClean="0"/>
          </a:p>
          <a:p>
            <a:pPr>
              <a:buFont typeface="Arial"/>
              <a:buChar char="•"/>
            </a:pPr>
            <a:r>
              <a:rPr lang="en-US" altLang="ja-JP" dirty="0" smtClean="0"/>
              <a:t>10 </a:t>
            </a:r>
            <a:r>
              <a:rPr lang="ja-JP" altLang="en-US" dirty="0" smtClean="0"/>
              <a:t>月</a:t>
            </a:r>
            <a:r>
              <a:rPr lang="en-US" altLang="ja-JP" dirty="0" smtClean="0"/>
              <a:t> ?? </a:t>
            </a:r>
            <a:r>
              <a:rPr lang="ja-JP" altLang="en-US" dirty="0" smtClean="0"/>
              <a:t>日</a:t>
            </a:r>
            <a:endParaRPr lang="en-US" altLang="ja-JP" dirty="0" smtClean="0"/>
          </a:p>
          <a:p>
            <a:pPr lvl="1">
              <a:buFont typeface="Arial"/>
              <a:buChar char="•"/>
            </a:pPr>
            <a:r>
              <a:rPr lang="ja-JP" altLang="en-US" dirty="0" smtClean="0"/>
              <a:t>接続試験・リハーサル</a:t>
            </a:r>
            <a:endParaRPr lang="en-US" altLang="ja-JP" dirty="0" smtClean="0"/>
          </a:p>
          <a:p>
            <a:pPr>
              <a:buFont typeface="Arial"/>
              <a:buChar char="•"/>
            </a:pPr>
            <a:r>
              <a:rPr lang="en-US" altLang="ja-JP" dirty="0" smtClean="0"/>
              <a:t>10 </a:t>
            </a:r>
            <a:r>
              <a:rPr lang="ja-JP" altLang="en-US" dirty="0" smtClean="0"/>
              <a:t>月</a:t>
            </a:r>
            <a:r>
              <a:rPr lang="en-US" altLang="ja-JP" dirty="0" smtClean="0"/>
              <a:t> 31 </a:t>
            </a:r>
            <a:r>
              <a:rPr lang="ja-JP" altLang="en-US" dirty="0" smtClean="0"/>
              <a:t>日？</a:t>
            </a:r>
            <a:endParaRPr lang="en-US" altLang="ja-JP" dirty="0" smtClean="0"/>
          </a:p>
          <a:p>
            <a:pPr lvl="1">
              <a:buFont typeface="Arial"/>
              <a:buChar char="•"/>
            </a:pPr>
            <a:r>
              <a:rPr lang="ja-JP" altLang="en-US" dirty="0" smtClean="0"/>
              <a:t>会場設営</a:t>
            </a:r>
            <a:endParaRPr lang="en-US" altLang="ja-JP" dirty="0" smtClean="0"/>
          </a:p>
          <a:p>
            <a:pPr>
              <a:buFont typeface="Arial"/>
              <a:buChar char="•"/>
            </a:pPr>
            <a:r>
              <a:rPr lang="en-US" altLang="ja-JP" dirty="0" smtClean="0"/>
              <a:t>11 </a:t>
            </a:r>
            <a:r>
              <a:rPr lang="ja-JP" altLang="en-US" dirty="0" smtClean="0"/>
              <a:t>月</a:t>
            </a:r>
            <a:r>
              <a:rPr lang="en-US" altLang="ja-JP" dirty="0" smtClean="0"/>
              <a:t> 01 </a:t>
            </a:r>
            <a:r>
              <a:rPr lang="ja-JP" altLang="en-US" dirty="0" smtClean="0"/>
              <a:t>日</a:t>
            </a:r>
            <a:endParaRPr lang="en-US" altLang="ja-JP" dirty="0" smtClean="0"/>
          </a:p>
          <a:p>
            <a:pPr lvl="1">
              <a:buFont typeface="Arial"/>
              <a:buChar char="•"/>
            </a:pPr>
            <a:r>
              <a:rPr lang="ja-JP" altLang="en-US" dirty="0" smtClean="0"/>
              <a:t>遠隔授業本番</a:t>
            </a:r>
            <a:endParaRPr lang="en-US" altLang="ja-JP" dirty="0" smtClean="0"/>
          </a:p>
          <a:p>
            <a:pPr lvl="1">
              <a:buFont typeface="Arial"/>
              <a:buChar char="•"/>
            </a:pPr>
            <a:r>
              <a:rPr lang="ja-JP" altLang="en-US" dirty="0" smtClean="0"/>
              <a:t>動画アップロード？</a:t>
            </a:r>
            <a:endParaRPr lang="en-US" altLang="ja-JP" dirty="0" smtClean="0"/>
          </a:p>
        </p:txBody>
      </p:sp>
      <p:sp>
        <p:nvSpPr>
          <p:cNvPr id="4" name="コンテンツ プレースホルダ 2"/>
          <p:cNvSpPr>
            <a:spLocks noGrp="1"/>
          </p:cNvSpPr>
          <p:nvPr>
            <p:ph sz="half" idx="1"/>
          </p:nvPr>
        </p:nvSpPr>
        <p:spPr>
          <a:xfrm>
            <a:off x="4648200" y="1066801"/>
            <a:ext cx="4267200" cy="2895600"/>
          </a:xfrm>
        </p:spPr>
        <p:txBody>
          <a:bodyPr/>
          <a:lstStyle/>
          <a:p>
            <a:pPr>
              <a:buFont typeface="Arial"/>
              <a:buChar char="•"/>
            </a:pPr>
            <a:r>
              <a:rPr lang="en-US" altLang="ja-JP" dirty="0" smtClean="0"/>
              <a:t>11 </a:t>
            </a:r>
            <a:r>
              <a:rPr lang="ja-JP" altLang="en-US" dirty="0" smtClean="0"/>
              <a:t>月中？</a:t>
            </a:r>
            <a:endParaRPr lang="en-US" altLang="ja-JP" dirty="0" smtClean="0"/>
          </a:p>
          <a:p>
            <a:pPr lvl="1">
              <a:buFont typeface="Arial"/>
              <a:buChar char="•"/>
            </a:pPr>
            <a:r>
              <a:rPr lang="ja-JP" altLang="en-US" dirty="0" smtClean="0"/>
              <a:t>写真のアップロード</a:t>
            </a:r>
            <a:endParaRPr lang="en-US" altLang="ja-JP" dirty="0" smtClean="0"/>
          </a:p>
          <a:p>
            <a:pPr lvl="1">
              <a:buFont typeface="Arial"/>
              <a:buChar char="•"/>
            </a:pPr>
            <a:r>
              <a:rPr lang="ja-JP" altLang="en-US" dirty="0" smtClean="0"/>
              <a:t>動画のチェック</a:t>
            </a:r>
            <a:endParaRPr lang="en-US" altLang="ja-JP" dirty="0" smtClean="0"/>
          </a:p>
          <a:p>
            <a:pPr lvl="1">
              <a:buFont typeface="Arial"/>
              <a:buChar char="•"/>
            </a:pPr>
            <a:r>
              <a:rPr lang="ja-JP" altLang="en-US" dirty="0" smtClean="0"/>
              <a:t>アンケート集計</a:t>
            </a:r>
            <a:endParaRPr lang="en-US" altLang="ja-JP" dirty="0" smtClean="0"/>
          </a:p>
          <a:p>
            <a:pPr>
              <a:buFont typeface="Arial"/>
              <a:buChar char="•"/>
            </a:pPr>
            <a:endParaRPr lang="en-US" altLang="ja-JP" dirty="0" smtClean="0"/>
          </a:p>
          <a:p>
            <a:pPr>
              <a:buFont typeface="Arial"/>
              <a:buChar char="•"/>
            </a:pPr>
            <a:r>
              <a:rPr lang="en-US" altLang="ja-JP" dirty="0" smtClean="0">
                <a:solidFill>
                  <a:srgbClr val="FF0000"/>
                </a:solidFill>
              </a:rPr>
              <a:t>Web </a:t>
            </a:r>
            <a:r>
              <a:rPr lang="ja-JP" altLang="en-US" dirty="0" smtClean="0">
                <a:solidFill>
                  <a:srgbClr val="FF0000"/>
                </a:solidFill>
              </a:rPr>
              <a:t>の作成期限等も決めておくと良い</a:t>
            </a:r>
            <a:endParaRPr lang="en-US" altLang="ja-JP" dirty="0" smtClean="0">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遠隔授業までに</a:t>
            </a:r>
            <a:r>
              <a:rPr lang="en-US" altLang="ja-JP" dirty="0" smtClean="0"/>
              <a:t>…</a:t>
            </a:r>
            <a:endParaRPr lang="ja-JP" altLang="en-US" dirty="0"/>
          </a:p>
        </p:txBody>
      </p:sp>
      <p:sp>
        <p:nvSpPr>
          <p:cNvPr id="3" name="コンテンツ プレースホルダ 2"/>
          <p:cNvSpPr>
            <a:spLocks noGrp="1"/>
          </p:cNvSpPr>
          <p:nvPr>
            <p:ph sz="half" idx="1"/>
          </p:nvPr>
        </p:nvSpPr>
        <p:spPr>
          <a:xfrm>
            <a:off x="381000" y="1052513"/>
            <a:ext cx="5154612" cy="4967287"/>
          </a:xfrm>
        </p:spPr>
        <p:txBody>
          <a:bodyPr/>
          <a:lstStyle/>
          <a:p>
            <a:pPr>
              <a:buFont typeface="Arial"/>
              <a:buChar char="•"/>
            </a:pPr>
            <a:r>
              <a:rPr lang="en-US" altLang="ja-JP" dirty="0" smtClean="0"/>
              <a:t>10 </a:t>
            </a:r>
            <a:r>
              <a:rPr lang="ja-JP" altLang="en-US" dirty="0" smtClean="0"/>
              <a:t>月</a:t>
            </a:r>
            <a:r>
              <a:rPr lang="en-US" altLang="ja-JP" dirty="0" smtClean="0"/>
              <a:t> 04 </a:t>
            </a:r>
            <a:r>
              <a:rPr lang="ja-JP" altLang="en-US" dirty="0" smtClean="0"/>
              <a:t>日</a:t>
            </a:r>
            <a:endParaRPr lang="en-US" altLang="ja-JP" dirty="0" smtClean="0"/>
          </a:p>
          <a:p>
            <a:pPr lvl="1">
              <a:buFont typeface="Arial"/>
              <a:buChar char="•"/>
            </a:pPr>
            <a:r>
              <a:rPr lang="ja-JP" altLang="en-US" dirty="0" smtClean="0">
                <a:solidFill>
                  <a:srgbClr val="FF0000"/>
                </a:solidFill>
              </a:rPr>
              <a:t>各係の決定</a:t>
            </a:r>
            <a:endParaRPr lang="en-US" altLang="ja-JP" dirty="0" smtClean="0">
              <a:solidFill>
                <a:srgbClr val="FF0000"/>
              </a:solidFill>
            </a:endParaRPr>
          </a:p>
          <a:p>
            <a:pPr>
              <a:buFont typeface="Arial"/>
              <a:buChar char="•"/>
            </a:pPr>
            <a:r>
              <a:rPr lang="en-US" altLang="ja-JP" dirty="0" smtClean="0"/>
              <a:t>?? </a:t>
            </a:r>
            <a:r>
              <a:rPr lang="ja-JP" altLang="en-US" dirty="0" smtClean="0"/>
              <a:t>月</a:t>
            </a:r>
            <a:r>
              <a:rPr lang="en-US" altLang="ja-JP" dirty="0" smtClean="0"/>
              <a:t> ?? </a:t>
            </a:r>
            <a:r>
              <a:rPr lang="ja-JP" altLang="en-US" dirty="0" smtClean="0"/>
              <a:t>日</a:t>
            </a:r>
            <a:endParaRPr lang="en-US" altLang="ja-JP" dirty="0" smtClean="0"/>
          </a:p>
          <a:p>
            <a:pPr lvl="1">
              <a:buFont typeface="Arial"/>
              <a:buChar char="•"/>
            </a:pPr>
            <a:r>
              <a:rPr lang="ja-JP" altLang="en-US" dirty="0" smtClean="0"/>
              <a:t>機材チェック</a:t>
            </a:r>
            <a:endParaRPr lang="en-US" altLang="ja-JP" dirty="0" smtClean="0"/>
          </a:p>
          <a:p>
            <a:pPr>
              <a:buFont typeface="Arial"/>
              <a:buChar char="•"/>
            </a:pPr>
            <a:r>
              <a:rPr lang="en-US" altLang="ja-JP" dirty="0" smtClean="0"/>
              <a:t>?? </a:t>
            </a:r>
            <a:r>
              <a:rPr lang="ja-JP" altLang="en-US" dirty="0" smtClean="0"/>
              <a:t>月</a:t>
            </a:r>
            <a:r>
              <a:rPr lang="en-US" altLang="ja-JP" dirty="0" smtClean="0"/>
              <a:t> ?? </a:t>
            </a:r>
            <a:r>
              <a:rPr lang="ja-JP" altLang="en-US" dirty="0" smtClean="0"/>
              <a:t>日</a:t>
            </a:r>
            <a:endParaRPr lang="en-US" altLang="ja-JP" dirty="0" smtClean="0"/>
          </a:p>
          <a:p>
            <a:pPr lvl="1">
              <a:buFont typeface="Arial"/>
              <a:buChar char="•"/>
            </a:pPr>
            <a:r>
              <a:rPr lang="ja-JP" altLang="en-US" dirty="0" smtClean="0"/>
              <a:t>接続試験・リハーサル</a:t>
            </a:r>
            <a:endParaRPr lang="en-US" altLang="ja-JP" dirty="0" smtClean="0"/>
          </a:p>
          <a:p>
            <a:pPr>
              <a:buFont typeface="Arial"/>
              <a:buChar char="•"/>
            </a:pPr>
            <a:r>
              <a:rPr lang="en-US" altLang="ja-JP" dirty="0" smtClean="0"/>
              <a:t>10 </a:t>
            </a:r>
            <a:r>
              <a:rPr lang="ja-JP" altLang="en-US" dirty="0" smtClean="0"/>
              <a:t>月</a:t>
            </a:r>
            <a:r>
              <a:rPr lang="en-US" altLang="ja-JP" dirty="0" smtClean="0"/>
              <a:t> 31 </a:t>
            </a:r>
            <a:r>
              <a:rPr lang="ja-JP" altLang="en-US" dirty="0" smtClean="0"/>
              <a:t>日？</a:t>
            </a:r>
            <a:endParaRPr lang="en-US" altLang="ja-JP" dirty="0" smtClean="0"/>
          </a:p>
          <a:p>
            <a:pPr lvl="1">
              <a:buFont typeface="Arial"/>
              <a:buChar char="•"/>
            </a:pPr>
            <a:r>
              <a:rPr lang="ja-JP" altLang="en-US" dirty="0" smtClean="0"/>
              <a:t>会場設営</a:t>
            </a:r>
            <a:endParaRPr lang="en-US" altLang="ja-JP" dirty="0" smtClean="0"/>
          </a:p>
          <a:p>
            <a:pPr>
              <a:buFont typeface="Arial"/>
              <a:buChar char="•"/>
            </a:pPr>
            <a:r>
              <a:rPr lang="en-US" altLang="ja-JP" dirty="0" smtClean="0"/>
              <a:t>11 </a:t>
            </a:r>
            <a:r>
              <a:rPr lang="ja-JP" altLang="en-US" dirty="0" smtClean="0"/>
              <a:t>月</a:t>
            </a:r>
            <a:r>
              <a:rPr lang="en-US" altLang="ja-JP" dirty="0" smtClean="0"/>
              <a:t> 01 </a:t>
            </a:r>
            <a:r>
              <a:rPr lang="ja-JP" altLang="en-US" dirty="0" smtClean="0"/>
              <a:t>日</a:t>
            </a:r>
            <a:endParaRPr lang="en-US" altLang="ja-JP" dirty="0" smtClean="0"/>
          </a:p>
          <a:p>
            <a:pPr lvl="1">
              <a:buFont typeface="Arial"/>
              <a:buChar char="•"/>
            </a:pPr>
            <a:r>
              <a:rPr lang="ja-JP" altLang="en-US" dirty="0" smtClean="0"/>
              <a:t>遠隔授業本番</a:t>
            </a:r>
            <a:endParaRPr lang="en-US" altLang="ja-JP" dirty="0" smtClean="0"/>
          </a:p>
          <a:p>
            <a:pPr lvl="1">
              <a:buFont typeface="Arial"/>
              <a:buChar char="•"/>
            </a:pPr>
            <a:r>
              <a:rPr lang="ja-JP" altLang="en-US" dirty="0" smtClean="0"/>
              <a:t>動画アップロード？</a:t>
            </a:r>
            <a:endParaRPr lang="en-US" altLang="ja-JP" dirty="0" smtClean="0"/>
          </a:p>
        </p:txBody>
      </p:sp>
      <p:sp>
        <p:nvSpPr>
          <p:cNvPr id="4" name="コンテンツ プレースホルダ 2"/>
          <p:cNvSpPr>
            <a:spLocks noGrp="1"/>
          </p:cNvSpPr>
          <p:nvPr>
            <p:ph sz="half" idx="1"/>
          </p:nvPr>
        </p:nvSpPr>
        <p:spPr>
          <a:xfrm>
            <a:off x="4648200" y="1066800"/>
            <a:ext cx="4267200" cy="5500687"/>
          </a:xfrm>
        </p:spPr>
        <p:txBody>
          <a:bodyPr/>
          <a:lstStyle/>
          <a:p>
            <a:pPr>
              <a:buFont typeface="Arial"/>
              <a:buChar char="•"/>
            </a:pPr>
            <a:r>
              <a:rPr lang="en-US" altLang="ja-JP" dirty="0" smtClean="0"/>
              <a:t>11 </a:t>
            </a:r>
            <a:r>
              <a:rPr lang="ja-JP" altLang="en-US" dirty="0" smtClean="0"/>
              <a:t>月中？</a:t>
            </a:r>
            <a:endParaRPr lang="en-US" altLang="ja-JP" dirty="0" smtClean="0"/>
          </a:p>
          <a:p>
            <a:pPr lvl="1">
              <a:buFont typeface="Arial"/>
              <a:buChar char="•"/>
            </a:pPr>
            <a:r>
              <a:rPr lang="ja-JP" altLang="en-US" dirty="0" smtClean="0"/>
              <a:t>写真のアップロード</a:t>
            </a:r>
            <a:endParaRPr lang="en-US" altLang="ja-JP" dirty="0" smtClean="0"/>
          </a:p>
          <a:p>
            <a:pPr lvl="1">
              <a:buFont typeface="Arial"/>
              <a:buChar char="•"/>
            </a:pPr>
            <a:r>
              <a:rPr lang="ja-JP" altLang="en-US" dirty="0" smtClean="0"/>
              <a:t>動画のチェック</a:t>
            </a:r>
            <a:endParaRPr lang="en-US" altLang="ja-JP" dirty="0" smtClean="0"/>
          </a:p>
          <a:p>
            <a:pPr lvl="1">
              <a:buFont typeface="Arial"/>
              <a:buChar char="•"/>
            </a:pPr>
            <a:r>
              <a:rPr lang="ja-JP" altLang="en-US" dirty="0" smtClean="0"/>
              <a:t>アンケート集計</a:t>
            </a:r>
            <a:endParaRPr lang="en-US" altLang="ja-JP"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各係のお仕事</a:t>
            </a:r>
            <a:endParaRPr lang="ja-JP" altLang="en-US" dirty="0"/>
          </a:p>
        </p:txBody>
      </p:sp>
      <p:sp>
        <p:nvSpPr>
          <p:cNvPr id="6" name="コンテンツ プレースホルダ 5"/>
          <p:cNvSpPr>
            <a:spLocks noGrp="1"/>
          </p:cNvSpPr>
          <p:nvPr>
            <p:ph idx="1"/>
          </p:nvPr>
        </p:nvSpPr>
        <p:spPr>
          <a:xfrm>
            <a:off x="4050145" y="896938"/>
            <a:ext cx="5078412" cy="5427662"/>
          </a:xfrm>
        </p:spPr>
        <p:txBody>
          <a:bodyPr/>
          <a:lstStyle/>
          <a:p>
            <a:pPr>
              <a:buFont typeface="Arial"/>
              <a:buChar char="•"/>
            </a:pPr>
            <a:r>
              <a:rPr lang="en-US" altLang="ja-JP" dirty="0" smtClean="0"/>
              <a:t>Web </a:t>
            </a:r>
            <a:r>
              <a:rPr lang="ja-JP" altLang="en-US" dirty="0" smtClean="0"/>
              <a:t>班</a:t>
            </a:r>
            <a:endParaRPr lang="en-US" altLang="ja-JP" dirty="0" smtClean="0"/>
          </a:p>
          <a:p>
            <a:pPr lvl="1">
              <a:buFont typeface="Arial"/>
              <a:buChar char="•"/>
            </a:pPr>
            <a:r>
              <a:rPr lang="ja-JP" altLang="en-US" dirty="0" smtClean="0"/>
              <a:t>遠隔授業ホームページの作成</a:t>
            </a:r>
            <a:endParaRPr lang="en-US" altLang="ja-JP" dirty="0" smtClean="0"/>
          </a:p>
          <a:p>
            <a:pPr lvl="1">
              <a:buFont typeface="Arial"/>
              <a:buChar char="•"/>
            </a:pPr>
            <a:r>
              <a:rPr lang="ja-JP" altLang="en-US" dirty="0" smtClean="0"/>
              <a:t>リハ・準備・当日の写真撮影</a:t>
            </a:r>
            <a:endParaRPr lang="en-US" altLang="ja-JP" dirty="0" smtClean="0"/>
          </a:p>
          <a:p>
            <a:pPr lvl="1">
              <a:buFont typeface="Arial"/>
              <a:buChar char="•"/>
            </a:pPr>
            <a:r>
              <a:rPr lang="ja-JP" altLang="en-US" dirty="0" smtClean="0"/>
              <a:t>スライド</a:t>
            </a:r>
            <a:r>
              <a:rPr lang="en-US" altLang="ja-JP" dirty="0" smtClean="0"/>
              <a:t>, </a:t>
            </a:r>
            <a:r>
              <a:rPr lang="ja-JP" altLang="en-US" dirty="0" smtClean="0"/>
              <a:t>講演ビデオのアップ</a:t>
            </a:r>
            <a:endParaRPr lang="en-US" altLang="ja-JP" dirty="0" smtClean="0"/>
          </a:p>
          <a:p>
            <a:pPr lvl="1">
              <a:buFont typeface="Arial"/>
              <a:buChar char="•"/>
            </a:pPr>
            <a:r>
              <a:rPr lang="ja-JP" altLang="en-US" dirty="0" smtClean="0"/>
              <a:t>アンケート作成・集計</a:t>
            </a:r>
            <a:endParaRPr lang="en-US" altLang="ja-JP" dirty="0" smtClean="0"/>
          </a:p>
          <a:p>
            <a:pPr>
              <a:buFont typeface="Arial"/>
              <a:buChar char="•"/>
            </a:pPr>
            <a:r>
              <a:rPr lang="ja-JP" altLang="en-US" dirty="0" smtClean="0"/>
              <a:t>レクチャ班</a:t>
            </a:r>
            <a:endParaRPr lang="en-US" altLang="ja-JP" dirty="0" smtClean="0"/>
          </a:p>
          <a:p>
            <a:pPr lvl="1">
              <a:buFont typeface="Arial"/>
              <a:buChar char="•"/>
            </a:pPr>
            <a:r>
              <a:rPr lang="ja-JP" altLang="en-US" dirty="0" smtClean="0"/>
              <a:t>講義資料の作成</a:t>
            </a:r>
            <a:endParaRPr lang="en-US" altLang="ja-JP" dirty="0" smtClean="0"/>
          </a:p>
          <a:p>
            <a:pPr lvl="1">
              <a:buFont typeface="Arial"/>
              <a:buChar char="•"/>
            </a:pPr>
            <a:r>
              <a:rPr lang="ja-JP" altLang="en-US" dirty="0" smtClean="0"/>
              <a:t>当日の講義担当</a:t>
            </a:r>
            <a:endParaRPr lang="en-US" altLang="ja-JP" dirty="0" smtClean="0"/>
          </a:p>
        </p:txBody>
      </p:sp>
      <p:sp>
        <p:nvSpPr>
          <p:cNvPr id="7" name="コンテンツ プレースホルダ 5"/>
          <p:cNvSpPr txBox="1">
            <a:spLocks/>
          </p:cNvSpPr>
          <p:nvPr/>
        </p:nvSpPr>
        <p:spPr bwMode="auto">
          <a:xfrm>
            <a:off x="152400" y="914400"/>
            <a:ext cx="4114800" cy="54276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a:buChar char="•"/>
              <a:tabLst/>
              <a:defRPr/>
            </a:pPr>
            <a:r>
              <a:rPr lang="ja-JP" altLang="en-US" sz="2800" kern="0" dirty="0" smtClean="0">
                <a:ea typeface="ヒラギノ角ゴ Pro W3"/>
                <a:cs typeface="ヒラギノ角ゴ Pro W3"/>
              </a:rPr>
              <a:t>総括</a:t>
            </a:r>
            <a:endParaRPr lang="en-US" altLang="ja-JP" sz="2800" kern="0" dirty="0" smtClean="0">
              <a:ea typeface="ヒラギノ角ゴ Pro W3"/>
              <a:cs typeface="ヒラギノ角ゴ Pro W3"/>
            </a:endParaRPr>
          </a:p>
          <a:p>
            <a:pPr marL="800100" lvl="1" indent="-342900" fontAlgn="base">
              <a:spcBef>
                <a:spcPct val="20000"/>
              </a:spcBef>
              <a:spcAft>
                <a:spcPct val="0"/>
              </a:spcAft>
              <a:buFont typeface="Arial"/>
              <a:buChar char="•"/>
            </a:pPr>
            <a:r>
              <a:rPr lang="ja-JP" altLang="en-US" sz="2400" kern="0" dirty="0" smtClean="0">
                <a:ea typeface="ヒラギノ角ゴ Pro W3"/>
                <a:cs typeface="ヒラギノ角ゴ Pro W3"/>
              </a:rPr>
              <a:t>全体の指揮</a:t>
            </a:r>
            <a:endParaRPr lang="en-US" altLang="ja-JP" sz="2400" kern="0" dirty="0" smtClean="0">
              <a:ea typeface="ヒラギノ角ゴ Pro W3"/>
              <a:cs typeface="ヒラギノ角ゴ Pro W3"/>
            </a:endParaRPr>
          </a:p>
          <a:p>
            <a:pPr marL="342900" indent="-342900" fontAlgn="base">
              <a:spcBef>
                <a:spcPct val="20000"/>
              </a:spcBef>
              <a:spcAft>
                <a:spcPct val="0"/>
              </a:spcAft>
              <a:buFont typeface="Arial"/>
              <a:buChar char="•"/>
            </a:pPr>
            <a:r>
              <a:rPr lang="ja-JP" altLang="en-US" sz="2800" kern="0" dirty="0" smtClean="0">
                <a:ea typeface="ヒラギノ角ゴ Pro W3"/>
                <a:cs typeface="ヒラギノ角ゴ Pro W3"/>
              </a:rPr>
              <a:t>総括補佐</a:t>
            </a:r>
            <a:endParaRPr lang="en-US" altLang="ja-JP" sz="2800" kern="0" dirty="0" smtClean="0">
              <a:ea typeface="ヒラギノ角ゴ Pro W3"/>
              <a:cs typeface="ヒラギノ角ゴ Pro W3"/>
            </a:endParaRPr>
          </a:p>
          <a:p>
            <a:pPr marL="800100" lvl="1" indent="-342900" fontAlgn="base">
              <a:spcBef>
                <a:spcPct val="20000"/>
              </a:spcBef>
              <a:spcAft>
                <a:spcPct val="0"/>
              </a:spcAft>
              <a:buFont typeface="Arial"/>
              <a:buChar char="•"/>
            </a:pPr>
            <a:r>
              <a:rPr lang="ja-JP" altLang="en-US" sz="2400" kern="0" dirty="0" smtClean="0">
                <a:ea typeface="ヒラギノ角ゴ Pro W3"/>
                <a:cs typeface="ヒラギノ角ゴ Pro W3"/>
              </a:rPr>
              <a:t>総括を補佐する</a:t>
            </a:r>
            <a:endParaRPr lang="en-US" altLang="ja-JP" sz="2400" kern="0" dirty="0" smtClean="0">
              <a:ea typeface="ヒラギノ角ゴ Pro W3"/>
              <a:cs typeface="ヒラギノ角ゴ Pro W3"/>
            </a:endParaRPr>
          </a:p>
          <a:p>
            <a:pPr marL="800100" lvl="1" indent="-342900" fontAlgn="base">
              <a:spcBef>
                <a:spcPct val="20000"/>
              </a:spcBef>
              <a:spcAft>
                <a:spcPct val="0"/>
              </a:spcAft>
              <a:buFont typeface="Arial"/>
              <a:buChar char="•"/>
            </a:pPr>
            <a:r>
              <a:rPr lang="ja-JP" altLang="en-US" sz="2400" kern="0" dirty="0" smtClean="0">
                <a:ea typeface="ヒラギノ角ゴ Pro W3"/>
                <a:cs typeface="ヒラギノ角ゴ Pro W3"/>
              </a:rPr>
              <a:t>総括の代理をする場合あり</a:t>
            </a:r>
            <a:endParaRPr lang="en-US" altLang="ja-JP" sz="2400" kern="0" dirty="0" smtClean="0">
              <a:ea typeface="ヒラギノ角ゴ Pro W3"/>
              <a:cs typeface="ヒラギノ角ゴ Pro W3"/>
            </a:endParaRPr>
          </a:p>
          <a:p>
            <a:pPr marL="360363" indent="-360363">
              <a:buFont typeface="Arial"/>
              <a:buChar char="•"/>
            </a:pPr>
            <a:r>
              <a:rPr lang="ja-JP" altLang="en-US" sz="2800" dirty="0" smtClean="0">
                <a:ea typeface="ヒラギノ角ゴ Pro W3"/>
                <a:cs typeface="ヒラギノ角ゴ Pro W3"/>
              </a:rPr>
              <a:t>機材班</a:t>
            </a:r>
            <a:endParaRPr lang="en-US" altLang="ja-JP" sz="2800" dirty="0" smtClean="0">
              <a:ea typeface="ヒラギノ角ゴ Pro W3"/>
              <a:cs typeface="ヒラギノ角ゴ Pro W3"/>
            </a:endParaRPr>
          </a:p>
          <a:p>
            <a:pPr marL="817563" lvl="1" indent="-360363">
              <a:buFont typeface="Arial"/>
              <a:buChar char="•"/>
            </a:pPr>
            <a:r>
              <a:rPr lang="ja-JP" altLang="en-US" sz="2400" dirty="0" smtClean="0">
                <a:ea typeface="ヒラギノ角ゴ Pro W3"/>
                <a:cs typeface="ヒラギノ角ゴ Pro W3"/>
              </a:rPr>
              <a:t>使用する機材の選定</a:t>
            </a:r>
            <a:endParaRPr lang="en-US" altLang="ja-JP" sz="2400" dirty="0" smtClean="0">
              <a:ea typeface="ヒラギノ角ゴ Pro W3"/>
              <a:cs typeface="ヒラギノ角ゴ Pro W3"/>
            </a:endParaRPr>
          </a:p>
          <a:p>
            <a:pPr marL="817563" lvl="1" indent="-360363">
              <a:buFont typeface="Arial"/>
              <a:buChar char="•"/>
            </a:pPr>
            <a:r>
              <a:rPr lang="ja-JP" altLang="en-US" sz="2400" dirty="0" smtClean="0">
                <a:ea typeface="ヒラギノ角ゴ Pro W3"/>
                <a:cs typeface="ヒラギノ角ゴ Pro W3"/>
              </a:rPr>
              <a:t>機材の動作チェック</a:t>
            </a:r>
            <a:endParaRPr lang="en-US" altLang="ja-JP" sz="2400" dirty="0" smtClean="0">
              <a:ea typeface="ヒラギノ角ゴ Pro W3"/>
              <a:cs typeface="ヒラギノ角ゴ Pro W3"/>
            </a:endParaRPr>
          </a:p>
          <a:p>
            <a:pPr marL="1274763" lvl="2" indent="-360363">
              <a:buFont typeface="Arial"/>
              <a:buChar char="•"/>
            </a:pPr>
            <a:r>
              <a:rPr lang="ja-JP" altLang="en-US" sz="2200" dirty="0" smtClean="0">
                <a:ea typeface="ヒラギノ角ゴ Pro W3"/>
                <a:cs typeface="ヒラギノ角ゴ Pro W3"/>
              </a:rPr>
              <a:t>写真撮ってアップしてくれると嬉しい</a:t>
            </a:r>
            <a:endParaRPr lang="en-US" altLang="ja-JP" sz="2200" dirty="0" smtClean="0">
              <a:ea typeface="ヒラギノ角ゴ Pro W3"/>
              <a:cs typeface="ヒラギノ角ゴ Pro W3"/>
            </a:endParaRPr>
          </a:p>
          <a:p>
            <a:pPr marL="817563" lvl="1" indent="-360363">
              <a:buFont typeface="Arial"/>
              <a:buChar char="•"/>
            </a:pPr>
            <a:r>
              <a:rPr lang="ja-JP" altLang="en-US" sz="2400" dirty="0" smtClean="0">
                <a:ea typeface="ヒラギノ角ゴ Pro W3"/>
                <a:cs typeface="ヒラギノ角ゴ Pro W3"/>
              </a:rPr>
              <a:t>配線の確認</a:t>
            </a:r>
            <a:endParaRPr lang="en-US" altLang="ja-JP" sz="2400" dirty="0" smtClean="0">
              <a:ea typeface="ヒラギノ角ゴ Pro W3"/>
              <a:cs typeface="ヒラギノ角ゴ Pro W3"/>
            </a:endParaRPr>
          </a:p>
          <a:p>
            <a:pPr marL="817563" lvl="1" indent="-360363">
              <a:buFont typeface="Arial"/>
              <a:buChar char="•"/>
            </a:pPr>
            <a:r>
              <a:rPr lang="ja-JP" altLang="en-US" sz="2400" dirty="0" smtClean="0">
                <a:ea typeface="ヒラギノ角ゴ Pro W3"/>
                <a:cs typeface="ヒラギノ角ゴ Pro W3"/>
              </a:rPr>
              <a:t>当日の撮影・収録</a:t>
            </a:r>
            <a:endParaRPr lang="en-US" altLang="ja-JP" sz="2400" dirty="0" smtClean="0">
              <a:ea typeface="ヒラギノ角ゴ Pro W3"/>
              <a:cs typeface="ヒラギノ角ゴ Pro W3"/>
            </a:endParaRPr>
          </a:p>
          <a:p>
            <a:pPr marL="342900" indent="-342900" fontAlgn="base">
              <a:spcBef>
                <a:spcPct val="20000"/>
              </a:spcBef>
              <a:spcAft>
                <a:spcPct val="0"/>
              </a:spcAft>
            </a:pPr>
            <a:endParaRPr lang="ja-JP" altLang="en-US" sz="2400" kern="0" dirty="0" smtClean="0">
              <a:ea typeface="ヒラギノ角ゴ Pro W3"/>
              <a:cs typeface="ヒラギノ角ゴ Pro W3"/>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各係</a:t>
            </a:r>
            <a:r>
              <a:rPr lang="en-US" altLang="ja-JP" dirty="0" smtClean="0"/>
              <a:t> (2013</a:t>
            </a:r>
            <a:r>
              <a:rPr lang="ja-JP" altLang="en-US" dirty="0" smtClean="0"/>
              <a:t>年度</a:t>
            </a:r>
            <a:r>
              <a:rPr lang="en-US" altLang="ja-JP" dirty="0" smtClean="0"/>
              <a:t>)</a:t>
            </a:r>
            <a:endParaRPr lang="ja-JP" altLang="en-US" dirty="0"/>
          </a:p>
        </p:txBody>
      </p:sp>
      <p:sp>
        <p:nvSpPr>
          <p:cNvPr id="3" name="コンテンツ プレースホルダ 2"/>
          <p:cNvSpPr>
            <a:spLocks noGrp="1"/>
          </p:cNvSpPr>
          <p:nvPr>
            <p:ph sz="half" idx="1"/>
          </p:nvPr>
        </p:nvSpPr>
        <p:spPr>
          <a:xfrm>
            <a:off x="381000" y="1128713"/>
            <a:ext cx="4114800" cy="4967287"/>
          </a:xfrm>
        </p:spPr>
        <p:txBody>
          <a:bodyPr/>
          <a:lstStyle/>
          <a:p>
            <a:pPr>
              <a:buFont typeface="Arial"/>
              <a:buChar char="•"/>
            </a:pPr>
            <a:r>
              <a:rPr lang="ja-JP" altLang="en-US" dirty="0" smtClean="0"/>
              <a:t>学生担当</a:t>
            </a:r>
            <a:endParaRPr lang="en-US" altLang="ja-JP" dirty="0" smtClean="0"/>
          </a:p>
          <a:p>
            <a:pPr lvl="1">
              <a:buFont typeface="Arial"/>
              <a:buChar char="•"/>
            </a:pPr>
            <a:r>
              <a:rPr lang="ja-JP" altLang="en-US" dirty="0" smtClean="0"/>
              <a:t>統括</a:t>
            </a:r>
            <a:endParaRPr lang="en-US" altLang="ja-JP" dirty="0" smtClean="0"/>
          </a:p>
          <a:p>
            <a:pPr lvl="2">
              <a:buFont typeface="Arial"/>
              <a:buChar char="•"/>
            </a:pPr>
            <a:r>
              <a:rPr lang="ja-JP" altLang="en-US" sz="2200" dirty="0" smtClean="0"/>
              <a:t>三上</a:t>
            </a:r>
            <a:endParaRPr lang="en-US" altLang="ja-JP" sz="2200" dirty="0" smtClean="0"/>
          </a:p>
          <a:p>
            <a:pPr lvl="1">
              <a:buFont typeface="Arial"/>
              <a:buChar char="•"/>
            </a:pPr>
            <a:r>
              <a:rPr lang="ja-JP" altLang="en-US" dirty="0" smtClean="0"/>
              <a:t>統括補佐</a:t>
            </a:r>
            <a:endParaRPr lang="en-US" altLang="ja-JP" dirty="0" smtClean="0"/>
          </a:p>
          <a:p>
            <a:pPr lvl="2">
              <a:buFont typeface="Arial"/>
              <a:buChar char="•"/>
            </a:pPr>
            <a:r>
              <a:rPr lang="ja-JP" altLang="en-US" sz="2200" dirty="0" smtClean="0"/>
              <a:t>笹森</a:t>
            </a:r>
            <a:endParaRPr lang="en-US" altLang="ja-JP" sz="2200" dirty="0" smtClean="0"/>
          </a:p>
          <a:p>
            <a:pPr lvl="1">
              <a:buFont typeface="Arial"/>
              <a:buChar char="•"/>
            </a:pPr>
            <a:r>
              <a:rPr lang="ja-JP" altLang="en-US" dirty="0" smtClean="0"/>
              <a:t>機材班</a:t>
            </a:r>
            <a:endParaRPr lang="en-US" altLang="ja-JP" dirty="0" smtClean="0"/>
          </a:p>
          <a:p>
            <a:pPr lvl="2">
              <a:buFont typeface="Arial"/>
              <a:buChar char="•"/>
            </a:pPr>
            <a:r>
              <a:rPr lang="en-US" altLang="ja-JP" sz="2200" dirty="0" smtClean="0"/>
              <a:t>??</a:t>
            </a:r>
          </a:p>
          <a:p>
            <a:pPr lvl="1">
              <a:buFont typeface="Arial"/>
              <a:buChar char="•"/>
            </a:pPr>
            <a:r>
              <a:rPr lang="en-US" altLang="ja-JP" dirty="0" smtClean="0"/>
              <a:t>Web </a:t>
            </a:r>
            <a:r>
              <a:rPr lang="ja-JP" altLang="en-US" dirty="0" smtClean="0"/>
              <a:t>班</a:t>
            </a:r>
            <a:endParaRPr lang="en-US" altLang="ja-JP" dirty="0" smtClean="0"/>
          </a:p>
          <a:p>
            <a:pPr lvl="2">
              <a:buFont typeface="Arial"/>
              <a:buChar char="•"/>
            </a:pPr>
            <a:r>
              <a:rPr lang="en-US" altLang="ja-JP" sz="2200" dirty="0" smtClean="0"/>
              <a:t>??</a:t>
            </a:r>
          </a:p>
          <a:p>
            <a:pPr lvl="1">
              <a:buFont typeface="Arial"/>
              <a:buChar char="•"/>
            </a:pPr>
            <a:r>
              <a:rPr lang="ja-JP" altLang="en-US" dirty="0" smtClean="0"/>
              <a:t>レクチャ班</a:t>
            </a:r>
            <a:endParaRPr lang="en-US" altLang="ja-JP" dirty="0" smtClean="0"/>
          </a:p>
          <a:p>
            <a:pPr lvl="2">
              <a:buFont typeface="Arial"/>
              <a:buChar char="•"/>
            </a:pPr>
            <a:r>
              <a:rPr lang="ja-JP" altLang="en-US" sz="2200" dirty="0" smtClean="0"/>
              <a:t>川原</a:t>
            </a:r>
            <a:r>
              <a:rPr lang="en-US" altLang="ja-JP" sz="2200" dirty="0" smtClean="0"/>
              <a:t>, </a:t>
            </a:r>
            <a:r>
              <a:rPr lang="ja-JP" altLang="en-US" sz="2200" dirty="0" smtClean="0"/>
              <a:t>村橋 </a:t>
            </a:r>
            <a:endParaRPr lang="en-US" altLang="ja-JP" sz="2200" dirty="0" smtClean="0"/>
          </a:p>
          <a:p>
            <a:endParaRPr lang="en-US" altLang="ja-JP" dirty="0" smtClean="0"/>
          </a:p>
        </p:txBody>
      </p:sp>
      <p:sp>
        <p:nvSpPr>
          <p:cNvPr id="5" name="コンテンツ プレースホルダ 4"/>
          <p:cNvSpPr>
            <a:spLocks noGrp="1"/>
          </p:cNvSpPr>
          <p:nvPr>
            <p:ph sz="half" idx="2"/>
          </p:nvPr>
        </p:nvSpPr>
        <p:spPr/>
        <p:txBody>
          <a:bodyPr/>
          <a:lstStyle/>
          <a:p>
            <a:pPr>
              <a:buFont typeface="Arial"/>
              <a:buChar char="•"/>
            </a:pPr>
            <a:r>
              <a:rPr lang="ja-JP" altLang="en-US" dirty="0" smtClean="0"/>
              <a:t>当日の役割</a:t>
            </a:r>
            <a:endParaRPr lang="en-US" altLang="ja-JP" dirty="0" smtClean="0"/>
          </a:p>
          <a:p>
            <a:pPr lvl="1">
              <a:buFont typeface="Arial"/>
              <a:buChar char="•"/>
            </a:pPr>
            <a:r>
              <a:rPr lang="ja-JP" altLang="en-US" dirty="0" smtClean="0"/>
              <a:t>司会</a:t>
            </a:r>
            <a:endParaRPr lang="en-US" altLang="ja-JP" dirty="0" smtClean="0"/>
          </a:p>
          <a:p>
            <a:pPr lvl="2">
              <a:buFont typeface="Arial"/>
              <a:buChar char="•"/>
            </a:pPr>
            <a:r>
              <a:rPr lang="ja-JP" altLang="en-US" sz="2200" dirty="0" smtClean="0"/>
              <a:t>三上</a:t>
            </a:r>
            <a:r>
              <a:rPr lang="en-US" altLang="ja-JP" sz="2200" dirty="0" smtClean="0"/>
              <a:t>, </a:t>
            </a:r>
            <a:r>
              <a:rPr lang="ja-JP" altLang="en-US" sz="2200" dirty="0" smtClean="0"/>
              <a:t>倉本</a:t>
            </a:r>
            <a:endParaRPr lang="en-US" altLang="ja-JP" sz="2200" dirty="0" smtClean="0"/>
          </a:p>
          <a:p>
            <a:pPr lvl="1">
              <a:buFont typeface="Arial"/>
              <a:buChar char="•"/>
            </a:pPr>
            <a:r>
              <a:rPr lang="ja-JP" altLang="en-US" dirty="0" smtClean="0"/>
              <a:t>講義</a:t>
            </a:r>
            <a:endParaRPr lang="en-US" altLang="ja-JP" dirty="0" smtClean="0"/>
          </a:p>
          <a:p>
            <a:pPr lvl="2">
              <a:buFont typeface="Arial"/>
              <a:buChar char="•"/>
            </a:pPr>
            <a:r>
              <a:rPr lang="ja-JP" altLang="en-US" sz="2200" dirty="0" smtClean="0"/>
              <a:t>講師</a:t>
            </a:r>
            <a:r>
              <a:rPr lang="en-US" altLang="ja-JP" sz="2200" dirty="0" smtClean="0"/>
              <a:t>: </a:t>
            </a:r>
            <a:r>
              <a:rPr lang="ja-JP" altLang="en-US" sz="2200" dirty="0" smtClean="0"/>
              <a:t>鎌田</a:t>
            </a:r>
            <a:r>
              <a:rPr lang="en-US" altLang="ja-JP" sz="2200" dirty="0" smtClean="0"/>
              <a:t>??</a:t>
            </a:r>
          </a:p>
          <a:p>
            <a:pPr lvl="2">
              <a:buFont typeface="Arial"/>
              <a:buChar char="•"/>
            </a:pPr>
            <a:r>
              <a:rPr lang="ja-JP" altLang="en-US" sz="2200" dirty="0" smtClean="0"/>
              <a:t>学生講師</a:t>
            </a:r>
            <a:r>
              <a:rPr lang="en-US" altLang="ja-JP" sz="2200" dirty="0" smtClean="0"/>
              <a:t>: </a:t>
            </a:r>
            <a:r>
              <a:rPr lang="ja-JP" altLang="en-US" sz="2200" dirty="0" smtClean="0"/>
              <a:t>川原</a:t>
            </a:r>
            <a:r>
              <a:rPr lang="en-US" altLang="ja-JP" sz="2200" dirty="0" smtClean="0"/>
              <a:t>, </a:t>
            </a:r>
            <a:r>
              <a:rPr lang="ja-JP" altLang="en-US" sz="2200" dirty="0" smtClean="0"/>
              <a:t>村橋</a:t>
            </a:r>
            <a:endParaRPr lang="en-US" altLang="ja-JP" sz="2200" dirty="0" smtClean="0"/>
          </a:p>
          <a:p>
            <a:pPr lvl="1">
              <a:buFont typeface="Arial"/>
              <a:buChar char="•"/>
            </a:pPr>
            <a:r>
              <a:rPr lang="ja-JP" altLang="en-US" dirty="0" smtClean="0"/>
              <a:t>撮影・収録</a:t>
            </a:r>
            <a:endParaRPr lang="en-US" altLang="ja-JP" dirty="0" smtClean="0"/>
          </a:p>
          <a:p>
            <a:pPr lvl="2">
              <a:buFont typeface="Arial"/>
              <a:buChar char="•"/>
            </a:pPr>
            <a:r>
              <a:rPr lang="ja-JP" altLang="en-US" sz="2200" dirty="0" smtClean="0"/>
              <a:t>機材班</a:t>
            </a:r>
            <a:endParaRPr lang="en-US" altLang="ja-JP" sz="2200" dirty="0" smtClean="0"/>
          </a:p>
          <a:p>
            <a:pPr lvl="1">
              <a:buFont typeface="Arial"/>
              <a:buChar char="•"/>
            </a:pPr>
            <a:r>
              <a:rPr lang="ja-JP" altLang="en-US" dirty="0" smtClean="0"/>
              <a:t>写真撮影</a:t>
            </a:r>
            <a:endParaRPr lang="en-US" altLang="ja-JP" dirty="0" smtClean="0"/>
          </a:p>
          <a:p>
            <a:pPr lvl="2">
              <a:buFont typeface="Arial"/>
              <a:buChar char="•"/>
            </a:pPr>
            <a:r>
              <a:rPr lang="en-US" altLang="ja-JP" sz="2200" dirty="0" smtClean="0"/>
              <a:t>Web </a:t>
            </a:r>
            <a:r>
              <a:rPr lang="ja-JP" altLang="en-US" sz="2200" dirty="0" smtClean="0"/>
              <a:t>班</a:t>
            </a:r>
            <a:endParaRPr lang="ja-JP" altLang="en-US" sz="2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遠隔授業までに</a:t>
            </a:r>
            <a:r>
              <a:rPr lang="en-US" altLang="ja-JP" dirty="0" smtClean="0"/>
              <a:t>…</a:t>
            </a:r>
            <a:endParaRPr lang="ja-JP" altLang="en-US" dirty="0"/>
          </a:p>
        </p:txBody>
      </p:sp>
      <p:sp>
        <p:nvSpPr>
          <p:cNvPr id="3" name="コンテンツ プレースホルダ 2"/>
          <p:cNvSpPr>
            <a:spLocks noGrp="1"/>
          </p:cNvSpPr>
          <p:nvPr>
            <p:ph sz="half" idx="1"/>
          </p:nvPr>
        </p:nvSpPr>
        <p:spPr>
          <a:xfrm>
            <a:off x="381000" y="1052513"/>
            <a:ext cx="5154612" cy="4967287"/>
          </a:xfrm>
        </p:spPr>
        <p:txBody>
          <a:bodyPr/>
          <a:lstStyle/>
          <a:p>
            <a:pPr>
              <a:buFont typeface="Arial"/>
              <a:buChar char="•"/>
            </a:pPr>
            <a:r>
              <a:rPr lang="en-US" altLang="ja-JP" dirty="0" smtClean="0"/>
              <a:t>10 </a:t>
            </a:r>
            <a:r>
              <a:rPr lang="ja-JP" altLang="en-US" dirty="0" smtClean="0"/>
              <a:t>月</a:t>
            </a:r>
            <a:r>
              <a:rPr lang="en-US" altLang="ja-JP" dirty="0" smtClean="0"/>
              <a:t> 04 </a:t>
            </a:r>
            <a:r>
              <a:rPr lang="ja-JP" altLang="en-US" dirty="0" smtClean="0"/>
              <a:t>日</a:t>
            </a:r>
            <a:endParaRPr lang="en-US" altLang="ja-JP" dirty="0" smtClean="0"/>
          </a:p>
          <a:p>
            <a:pPr lvl="1">
              <a:buFont typeface="Arial"/>
              <a:buChar char="•"/>
            </a:pPr>
            <a:r>
              <a:rPr lang="ja-JP" altLang="en-US" dirty="0" smtClean="0"/>
              <a:t>各係の決定</a:t>
            </a:r>
            <a:endParaRPr lang="en-US" altLang="ja-JP" dirty="0" smtClean="0"/>
          </a:p>
          <a:p>
            <a:pPr>
              <a:buFont typeface="Arial"/>
              <a:buChar char="•"/>
            </a:pPr>
            <a:r>
              <a:rPr lang="en-US" altLang="ja-JP" dirty="0" smtClean="0"/>
              <a:t>10 </a:t>
            </a:r>
            <a:r>
              <a:rPr lang="ja-JP" altLang="en-US" dirty="0" smtClean="0"/>
              <a:t>月</a:t>
            </a:r>
            <a:r>
              <a:rPr lang="en-US" altLang="ja-JP" dirty="0" smtClean="0"/>
              <a:t> ?? </a:t>
            </a:r>
            <a:r>
              <a:rPr lang="ja-JP" altLang="en-US" dirty="0" smtClean="0"/>
              <a:t>日</a:t>
            </a:r>
            <a:endParaRPr lang="en-US" altLang="ja-JP" dirty="0" smtClean="0"/>
          </a:p>
          <a:p>
            <a:pPr lvl="1">
              <a:buFont typeface="Arial"/>
              <a:buChar char="•"/>
            </a:pPr>
            <a:r>
              <a:rPr lang="ja-JP" altLang="en-US" dirty="0" smtClean="0">
                <a:solidFill>
                  <a:srgbClr val="FF0000"/>
                </a:solidFill>
              </a:rPr>
              <a:t>機材チェック</a:t>
            </a:r>
            <a:endParaRPr lang="en-US" altLang="ja-JP" dirty="0" smtClean="0">
              <a:solidFill>
                <a:srgbClr val="FF0000"/>
              </a:solidFill>
            </a:endParaRPr>
          </a:p>
          <a:p>
            <a:pPr>
              <a:buFont typeface="Arial"/>
              <a:buChar char="•"/>
            </a:pPr>
            <a:r>
              <a:rPr lang="en-US" altLang="ja-JP" dirty="0" smtClean="0"/>
              <a:t>10 </a:t>
            </a:r>
            <a:r>
              <a:rPr lang="ja-JP" altLang="en-US" dirty="0" smtClean="0"/>
              <a:t>月</a:t>
            </a:r>
            <a:r>
              <a:rPr lang="en-US" altLang="ja-JP" dirty="0" smtClean="0"/>
              <a:t> ?? </a:t>
            </a:r>
            <a:r>
              <a:rPr lang="ja-JP" altLang="en-US" dirty="0" smtClean="0"/>
              <a:t>日</a:t>
            </a:r>
            <a:endParaRPr lang="en-US" altLang="ja-JP" dirty="0" smtClean="0"/>
          </a:p>
          <a:p>
            <a:pPr lvl="1">
              <a:buFont typeface="Arial"/>
              <a:buChar char="•"/>
            </a:pPr>
            <a:r>
              <a:rPr lang="ja-JP" altLang="en-US" dirty="0" smtClean="0">
                <a:solidFill>
                  <a:srgbClr val="000000"/>
                </a:solidFill>
              </a:rPr>
              <a:t>接続試験・リハーサル</a:t>
            </a:r>
            <a:endParaRPr lang="en-US" altLang="ja-JP" dirty="0" smtClean="0">
              <a:solidFill>
                <a:srgbClr val="000000"/>
              </a:solidFill>
            </a:endParaRPr>
          </a:p>
          <a:p>
            <a:pPr>
              <a:buFont typeface="Arial"/>
              <a:buChar char="•"/>
            </a:pPr>
            <a:r>
              <a:rPr lang="en-US" altLang="ja-JP" dirty="0" smtClean="0"/>
              <a:t>10 </a:t>
            </a:r>
            <a:r>
              <a:rPr lang="ja-JP" altLang="en-US" dirty="0" smtClean="0"/>
              <a:t>月</a:t>
            </a:r>
            <a:r>
              <a:rPr lang="en-US" altLang="ja-JP" dirty="0" smtClean="0"/>
              <a:t> 31 </a:t>
            </a:r>
            <a:r>
              <a:rPr lang="ja-JP" altLang="en-US" dirty="0" smtClean="0"/>
              <a:t>日？</a:t>
            </a:r>
            <a:endParaRPr lang="en-US" altLang="ja-JP" dirty="0" smtClean="0"/>
          </a:p>
          <a:p>
            <a:pPr lvl="1">
              <a:buFont typeface="Arial"/>
              <a:buChar char="•"/>
            </a:pPr>
            <a:r>
              <a:rPr lang="ja-JP" altLang="en-US" dirty="0" smtClean="0">
                <a:solidFill>
                  <a:srgbClr val="000000"/>
                </a:solidFill>
              </a:rPr>
              <a:t>会場設営</a:t>
            </a:r>
            <a:endParaRPr lang="en-US" altLang="ja-JP" dirty="0" smtClean="0">
              <a:solidFill>
                <a:srgbClr val="000000"/>
              </a:solidFill>
            </a:endParaRPr>
          </a:p>
          <a:p>
            <a:pPr>
              <a:buFont typeface="Arial"/>
              <a:buChar char="•"/>
            </a:pPr>
            <a:r>
              <a:rPr lang="en-US" altLang="ja-JP" dirty="0" smtClean="0"/>
              <a:t>11 </a:t>
            </a:r>
            <a:r>
              <a:rPr lang="ja-JP" altLang="en-US" dirty="0" smtClean="0"/>
              <a:t>月</a:t>
            </a:r>
            <a:r>
              <a:rPr lang="en-US" altLang="ja-JP" dirty="0" smtClean="0"/>
              <a:t> 01 </a:t>
            </a:r>
            <a:r>
              <a:rPr lang="ja-JP" altLang="en-US" dirty="0" smtClean="0"/>
              <a:t>日</a:t>
            </a:r>
            <a:endParaRPr lang="en-US" altLang="ja-JP" dirty="0" smtClean="0"/>
          </a:p>
          <a:p>
            <a:pPr lvl="1">
              <a:buFont typeface="Arial"/>
              <a:buChar char="•"/>
            </a:pPr>
            <a:r>
              <a:rPr lang="ja-JP" altLang="en-US" dirty="0" smtClean="0"/>
              <a:t>遠隔授業本番</a:t>
            </a:r>
            <a:endParaRPr lang="en-US" altLang="ja-JP" dirty="0" smtClean="0"/>
          </a:p>
          <a:p>
            <a:pPr lvl="1">
              <a:buFont typeface="Arial"/>
              <a:buChar char="•"/>
            </a:pPr>
            <a:r>
              <a:rPr lang="ja-JP" altLang="en-US" dirty="0" smtClean="0"/>
              <a:t>動画アップロード？</a:t>
            </a:r>
            <a:endParaRPr lang="en-US" altLang="ja-JP" dirty="0" smtClean="0"/>
          </a:p>
        </p:txBody>
      </p:sp>
      <p:sp>
        <p:nvSpPr>
          <p:cNvPr id="4" name="コンテンツ プレースホルダ 2"/>
          <p:cNvSpPr>
            <a:spLocks noGrp="1"/>
          </p:cNvSpPr>
          <p:nvPr>
            <p:ph sz="half" idx="1"/>
          </p:nvPr>
        </p:nvSpPr>
        <p:spPr>
          <a:xfrm>
            <a:off x="4648200" y="1066800"/>
            <a:ext cx="4267200" cy="5500687"/>
          </a:xfrm>
        </p:spPr>
        <p:txBody>
          <a:bodyPr/>
          <a:lstStyle/>
          <a:p>
            <a:pPr>
              <a:buFont typeface="Arial"/>
              <a:buChar char="•"/>
            </a:pPr>
            <a:r>
              <a:rPr lang="en-US" altLang="ja-JP" dirty="0" smtClean="0"/>
              <a:t>11 </a:t>
            </a:r>
            <a:r>
              <a:rPr lang="ja-JP" altLang="en-US" dirty="0" smtClean="0"/>
              <a:t>月中？</a:t>
            </a:r>
            <a:endParaRPr lang="en-US" altLang="ja-JP" dirty="0" smtClean="0"/>
          </a:p>
          <a:p>
            <a:pPr lvl="1">
              <a:buFont typeface="Arial"/>
              <a:buChar char="•"/>
            </a:pPr>
            <a:r>
              <a:rPr lang="ja-JP" altLang="en-US" dirty="0" smtClean="0"/>
              <a:t>写真のアップロード</a:t>
            </a:r>
            <a:endParaRPr lang="en-US" altLang="ja-JP" dirty="0" smtClean="0"/>
          </a:p>
          <a:p>
            <a:pPr lvl="1">
              <a:buFont typeface="Arial"/>
              <a:buChar char="•"/>
            </a:pPr>
            <a:r>
              <a:rPr lang="ja-JP" altLang="en-US" dirty="0" smtClean="0"/>
              <a:t>動画のチェック</a:t>
            </a:r>
            <a:endParaRPr lang="en-US" altLang="ja-JP" dirty="0" smtClean="0"/>
          </a:p>
          <a:p>
            <a:pPr lvl="1">
              <a:buFont typeface="Arial"/>
              <a:buChar char="•"/>
            </a:pPr>
            <a:r>
              <a:rPr lang="ja-JP" altLang="en-US" dirty="0" smtClean="0"/>
              <a:t>アンケート集計</a:t>
            </a:r>
            <a:endParaRPr lang="en-US" altLang="ja-JP"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遠隔授業までに</a:t>
            </a:r>
            <a:r>
              <a:rPr lang="en-US" altLang="ja-JP" dirty="0" smtClean="0"/>
              <a:t>…</a:t>
            </a:r>
            <a:endParaRPr lang="ja-JP" altLang="en-US" dirty="0"/>
          </a:p>
        </p:txBody>
      </p:sp>
      <p:sp>
        <p:nvSpPr>
          <p:cNvPr id="3" name="コンテンツ プレースホルダ 2"/>
          <p:cNvSpPr>
            <a:spLocks noGrp="1"/>
          </p:cNvSpPr>
          <p:nvPr>
            <p:ph sz="half" idx="1"/>
          </p:nvPr>
        </p:nvSpPr>
        <p:spPr>
          <a:xfrm>
            <a:off x="381000" y="1052513"/>
            <a:ext cx="4267200" cy="5500687"/>
          </a:xfrm>
        </p:spPr>
        <p:txBody>
          <a:bodyPr/>
          <a:lstStyle/>
          <a:p>
            <a:pPr>
              <a:buFont typeface="Arial"/>
              <a:buChar char="•"/>
            </a:pPr>
            <a:r>
              <a:rPr lang="en-US" altLang="ja-JP" dirty="0" smtClean="0"/>
              <a:t>10 </a:t>
            </a:r>
            <a:r>
              <a:rPr lang="ja-JP" altLang="en-US" dirty="0" smtClean="0"/>
              <a:t>月</a:t>
            </a:r>
            <a:r>
              <a:rPr lang="en-US" altLang="ja-JP" dirty="0" smtClean="0"/>
              <a:t> 04 </a:t>
            </a:r>
            <a:r>
              <a:rPr lang="ja-JP" altLang="en-US" dirty="0" smtClean="0"/>
              <a:t>日</a:t>
            </a:r>
            <a:endParaRPr lang="en-US" altLang="ja-JP" dirty="0" smtClean="0"/>
          </a:p>
          <a:p>
            <a:pPr lvl="1">
              <a:buFont typeface="Arial"/>
              <a:buChar char="•"/>
            </a:pPr>
            <a:r>
              <a:rPr lang="ja-JP" altLang="en-US" dirty="0" smtClean="0"/>
              <a:t>各係の決定</a:t>
            </a:r>
            <a:endParaRPr lang="en-US" altLang="ja-JP" dirty="0" smtClean="0"/>
          </a:p>
          <a:p>
            <a:pPr>
              <a:buFont typeface="Arial"/>
              <a:buChar char="•"/>
            </a:pPr>
            <a:r>
              <a:rPr lang="en-US" altLang="ja-JP" dirty="0" smtClean="0"/>
              <a:t>10 </a:t>
            </a:r>
            <a:r>
              <a:rPr lang="ja-JP" altLang="en-US" dirty="0" smtClean="0"/>
              <a:t>月</a:t>
            </a:r>
            <a:r>
              <a:rPr lang="en-US" altLang="ja-JP" dirty="0" smtClean="0"/>
              <a:t> ?? </a:t>
            </a:r>
            <a:r>
              <a:rPr lang="ja-JP" altLang="en-US" dirty="0" smtClean="0"/>
              <a:t>日</a:t>
            </a:r>
            <a:endParaRPr lang="en-US" altLang="ja-JP" dirty="0" smtClean="0"/>
          </a:p>
          <a:p>
            <a:pPr lvl="1">
              <a:buFont typeface="Arial"/>
              <a:buChar char="•"/>
            </a:pPr>
            <a:r>
              <a:rPr lang="ja-JP" altLang="en-US" dirty="0" smtClean="0"/>
              <a:t>機材チェック</a:t>
            </a:r>
            <a:endParaRPr lang="en-US" altLang="ja-JP" dirty="0" smtClean="0"/>
          </a:p>
          <a:p>
            <a:pPr>
              <a:buFont typeface="Arial"/>
              <a:buChar char="•"/>
            </a:pPr>
            <a:r>
              <a:rPr lang="en-US" altLang="ja-JP" dirty="0" smtClean="0"/>
              <a:t>10 </a:t>
            </a:r>
            <a:r>
              <a:rPr lang="ja-JP" altLang="en-US" dirty="0" smtClean="0"/>
              <a:t>月</a:t>
            </a:r>
            <a:r>
              <a:rPr lang="en-US" altLang="ja-JP" dirty="0" smtClean="0"/>
              <a:t> ?? </a:t>
            </a:r>
            <a:r>
              <a:rPr lang="ja-JP" altLang="en-US" dirty="0" smtClean="0"/>
              <a:t>日</a:t>
            </a:r>
            <a:endParaRPr lang="en-US" altLang="ja-JP" dirty="0" smtClean="0"/>
          </a:p>
          <a:p>
            <a:pPr lvl="1">
              <a:buFont typeface="Arial"/>
              <a:buChar char="•"/>
            </a:pPr>
            <a:r>
              <a:rPr lang="ja-JP" altLang="en-US" dirty="0" smtClean="0">
                <a:solidFill>
                  <a:srgbClr val="FF0000"/>
                </a:solidFill>
              </a:rPr>
              <a:t>接続試験・リハーサル</a:t>
            </a:r>
            <a:endParaRPr lang="en-US" altLang="ja-JP" dirty="0" smtClean="0">
              <a:solidFill>
                <a:srgbClr val="FF0000"/>
              </a:solidFill>
            </a:endParaRPr>
          </a:p>
          <a:p>
            <a:pPr>
              <a:buFont typeface="Arial"/>
              <a:buChar char="•"/>
            </a:pPr>
            <a:r>
              <a:rPr lang="en-US" altLang="ja-JP" dirty="0" smtClean="0"/>
              <a:t>10 </a:t>
            </a:r>
            <a:r>
              <a:rPr lang="ja-JP" altLang="en-US" dirty="0" smtClean="0"/>
              <a:t>月</a:t>
            </a:r>
            <a:r>
              <a:rPr lang="en-US" altLang="ja-JP" dirty="0" smtClean="0"/>
              <a:t> 31 </a:t>
            </a:r>
            <a:r>
              <a:rPr lang="ja-JP" altLang="en-US" dirty="0" smtClean="0"/>
              <a:t>日？</a:t>
            </a:r>
            <a:endParaRPr lang="en-US" altLang="ja-JP" dirty="0" smtClean="0"/>
          </a:p>
          <a:p>
            <a:pPr lvl="1">
              <a:buFont typeface="Arial"/>
              <a:buChar char="•"/>
            </a:pPr>
            <a:r>
              <a:rPr lang="ja-JP" altLang="en-US" dirty="0" smtClean="0">
                <a:solidFill>
                  <a:srgbClr val="FF0000"/>
                </a:solidFill>
              </a:rPr>
              <a:t>会場設営</a:t>
            </a:r>
            <a:endParaRPr lang="en-US" altLang="ja-JP" dirty="0" smtClean="0">
              <a:solidFill>
                <a:srgbClr val="FF0000"/>
              </a:solidFill>
            </a:endParaRPr>
          </a:p>
          <a:p>
            <a:pPr>
              <a:buFont typeface="Arial"/>
              <a:buChar char="•"/>
            </a:pPr>
            <a:r>
              <a:rPr lang="en-US" altLang="ja-JP" dirty="0" smtClean="0"/>
              <a:t>11 </a:t>
            </a:r>
            <a:r>
              <a:rPr lang="ja-JP" altLang="en-US" dirty="0" smtClean="0"/>
              <a:t>月</a:t>
            </a:r>
            <a:r>
              <a:rPr lang="en-US" altLang="ja-JP" dirty="0" smtClean="0"/>
              <a:t> 01 </a:t>
            </a:r>
            <a:r>
              <a:rPr lang="ja-JP" altLang="en-US" dirty="0" smtClean="0"/>
              <a:t>日</a:t>
            </a:r>
            <a:endParaRPr lang="en-US" altLang="ja-JP" dirty="0" smtClean="0"/>
          </a:p>
          <a:p>
            <a:pPr lvl="1">
              <a:buFont typeface="Arial"/>
              <a:buChar char="•"/>
            </a:pPr>
            <a:r>
              <a:rPr lang="ja-JP" altLang="en-US" dirty="0" smtClean="0"/>
              <a:t>遠隔授業本番</a:t>
            </a:r>
            <a:endParaRPr lang="en-US" altLang="ja-JP" dirty="0" smtClean="0"/>
          </a:p>
          <a:p>
            <a:pPr lvl="1">
              <a:buFont typeface="Arial"/>
              <a:buChar char="•"/>
            </a:pPr>
            <a:r>
              <a:rPr lang="ja-JP" altLang="en-US" dirty="0" smtClean="0"/>
              <a:t>動画アップロード？</a:t>
            </a:r>
            <a:endParaRPr lang="en-US" altLang="ja-JP" dirty="0" smtClean="0"/>
          </a:p>
        </p:txBody>
      </p:sp>
      <p:sp>
        <p:nvSpPr>
          <p:cNvPr id="4" name="コンテンツ プレースホルダ 2"/>
          <p:cNvSpPr>
            <a:spLocks noGrp="1"/>
          </p:cNvSpPr>
          <p:nvPr>
            <p:ph sz="half" idx="1"/>
          </p:nvPr>
        </p:nvSpPr>
        <p:spPr>
          <a:xfrm>
            <a:off x="4648200" y="1066800"/>
            <a:ext cx="4267200" cy="5500687"/>
          </a:xfrm>
        </p:spPr>
        <p:txBody>
          <a:bodyPr/>
          <a:lstStyle/>
          <a:p>
            <a:pPr>
              <a:buFont typeface="Arial"/>
              <a:buChar char="•"/>
            </a:pPr>
            <a:r>
              <a:rPr lang="en-US" altLang="ja-JP" dirty="0" smtClean="0"/>
              <a:t>11 </a:t>
            </a:r>
            <a:r>
              <a:rPr lang="ja-JP" altLang="en-US" dirty="0" smtClean="0"/>
              <a:t>月中？</a:t>
            </a:r>
            <a:endParaRPr lang="en-US" altLang="ja-JP" dirty="0" smtClean="0"/>
          </a:p>
          <a:p>
            <a:pPr lvl="1">
              <a:buFont typeface="Arial"/>
              <a:buChar char="•"/>
            </a:pPr>
            <a:r>
              <a:rPr lang="ja-JP" altLang="en-US" dirty="0" smtClean="0"/>
              <a:t>写真のアップロード</a:t>
            </a:r>
            <a:endParaRPr lang="en-US" altLang="ja-JP" dirty="0" smtClean="0"/>
          </a:p>
          <a:p>
            <a:pPr lvl="1">
              <a:buFont typeface="Arial"/>
              <a:buChar char="•"/>
            </a:pPr>
            <a:r>
              <a:rPr lang="ja-JP" altLang="en-US" dirty="0" smtClean="0"/>
              <a:t>動画のチェック</a:t>
            </a:r>
            <a:endParaRPr lang="en-US" altLang="ja-JP" dirty="0" smtClean="0"/>
          </a:p>
          <a:p>
            <a:pPr lvl="1">
              <a:buFont typeface="Arial"/>
              <a:buChar char="•"/>
            </a:pPr>
            <a:r>
              <a:rPr lang="ja-JP" altLang="en-US" dirty="0" smtClean="0"/>
              <a:t>アンケート集計</a:t>
            </a:r>
            <a:endParaRPr lang="en-US" altLang="ja-JP"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接続試験・リハーサル・会場設営</a:t>
            </a:r>
            <a:endParaRPr lang="ja-JP" altLang="en-US" dirty="0"/>
          </a:p>
        </p:txBody>
      </p:sp>
      <p:sp>
        <p:nvSpPr>
          <p:cNvPr id="6" name="コンテンツ プレースホルダ 5"/>
          <p:cNvSpPr>
            <a:spLocks noGrp="1"/>
          </p:cNvSpPr>
          <p:nvPr>
            <p:ph idx="1"/>
          </p:nvPr>
        </p:nvSpPr>
        <p:spPr>
          <a:xfrm>
            <a:off x="47034" y="1125538"/>
            <a:ext cx="5210766" cy="4967287"/>
          </a:xfrm>
        </p:spPr>
        <p:txBody>
          <a:bodyPr/>
          <a:lstStyle/>
          <a:p>
            <a:pPr>
              <a:buFont typeface="Arial"/>
              <a:buChar char="•"/>
            </a:pPr>
            <a:r>
              <a:rPr lang="ja-JP" altLang="en-US" dirty="0" smtClean="0"/>
              <a:t>接続試験</a:t>
            </a:r>
            <a:endParaRPr lang="en-US" altLang="ja-JP" dirty="0" smtClean="0"/>
          </a:p>
          <a:p>
            <a:pPr lvl="1">
              <a:buFont typeface="Arial"/>
              <a:buChar char="•"/>
            </a:pPr>
            <a:r>
              <a:rPr lang="ja-JP" altLang="en-US" dirty="0" smtClean="0"/>
              <a:t>実際に高校とテレビ会議を接続</a:t>
            </a:r>
            <a:endParaRPr lang="en-US" altLang="ja-JP" dirty="0" smtClean="0"/>
          </a:p>
          <a:p>
            <a:pPr lvl="2">
              <a:buFont typeface="Arial"/>
              <a:buChar char="•"/>
            </a:pPr>
            <a:r>
              <a:rPr lang="ja-JP" altLang="en-US" dirty="0" smtClean="0"/>
              <a:t>顔合わせ</a:t>
            </a:r>
            <a:endParaRPr lang="en-US" altLang="ja-JP" dirty="0" smtClean="0"/>
          </a:p>
          <a:p>
            <a:pPr lvl="1">
              <a:buFont typeface="Arial"/>
              <a:buChar char="•"/>
            </a:pPr>
            <a:r>
              <a:rPr lang="ja-JP" altLang="en-US" dirty="0" smtClean="0"/>
              <a:t>スライドの内容・動作チェック</a:t>
            </a:r>
            <a:endParaRPr lang="en-US" altLang="ja-JP" dirty="0" smtClean="0"/>
          </a:p>
          <a:p>
            <a:pPr lvl="2">
              <a:buFont typeface="Arial"/>
              <a:buChar char="•"/>
            </a:pPr>
            <a:r>
              <a:rPr lang="ja-JP" altLang="en-US" dirty="0" smtClean="0"/>
              <a:t>特にアニメーションの動作</a:t>
            </a:r>
            <a:endParaRPr lang="en-US" altLang="ja-JP" dirty="0" smtClean="0"/>
          </a:p>
          <a:p>
            <a:pPr>
              <a:buFont typeface="Arial"/>
              <a:buChar char="•"/>
            </a:pPr>
            <a:r>
              <a:rPr lang="ja-JP" altLang="en-US" dirty="0" smtClean="0"/>
              <a:t>リハーサル</a:t>
            </a:r>
            <a:endParaRPr lang="en-US" altLang="ja-JP" dirty="0" smtClean="0"/>
          </a:p>
          <a:p>
            <a:pPr lvl="1">
              <a:buFont typeface="Arial"/>
              <a:buChar char="•"/>
            </a:pPr>
            <a:r>
              <a:rPr lang="ja-JP" altLang="en-US" dirty="0" smtClean="0"/>
              <a:t>学生講師のスライドチェック</a:t>
            </a:r>
            <a:endParaRPr lang="en-US" altLang="ja-JP" dirty="0" smtClean="0"/>
          </a:p>
          <a:p>
            <a:pPr>
              <a:buFont typeface="Arial"/>
              <a:buChar char="•"/>
            </a:pPr>
            <a:r>
              <a:rPr lang="ja-JP" altLang="en-US" dirty="0" smtClean="0"/>
              <a:t>会場設営</a:t>
            </a:r>
            <a:endParaRPr lang="en-US" altLang="ja-JP" dirty="0" smtClean="0"/>
          </a:p>
          <a:p>
            <a:pPr lvl="1">
              <a:buFont typeface="Arial"/>
              <a:buChar char="•"/>
            </a:pPr>
            <a:r>
              <a:rPr lang="ja-JP" altLang="en-US" dirty="0" smtClean="0"/>
              <a:t>全てのセッティングを当日までに行う</a:t>
            </a:r>
            <a:endParaRPr lang="en-US" altLang="ja-JP" dirty="0" smtClean="0"/>
          </a:p>
        </p:txBody>
      </p:sp>
      <p:pic>
        <p:nvPicPr>
          <p:cNvPr id="8" name="図 7" descr="P1070762.JPG"/>
          <p:cNvPicPr>
            <a:picLocks noChangeAspect="1"/>
          </p:cNvPicPr>
          <p:nvPr/>
        </p:nvPicPr>
        <p:blipFill>
          <a:blip r:embed="rId2"/>
          <a:stretch>
            <a:fillRect/>
          </a:stretch>
        </p:blipFill>
        <p:spPr>
          <a:xfrm>
            <a:off x="5315525" y="3676075"/>
            <a:ext cx="3657600" cy="2743199"/>
          </a:xfrm>
          <a:prstGeom prst="rect">
            <a:avLst/>
          </a:prstGeom>
        </p:spPr>
      </p:pic>
      <p:pic>
        <p:nvPicPr>
          <p:cNvPr id="9" name="図 8" descr="P1070761.JPG"/>
          <p:cNvPicPr>
            <a:picLocks noChangeAspect="1"/>
          </p:cNvPicPr>
          <p:nvPr/>
        </p:nvPicPr>
        <p:blipFill>
          <a:blip r:embed="rId3"/>
          <a:stretch>
            <a:fillRect/>
          </a:stretch>
        </p:blipFill>
        <p:spPr>
          <a:xfrm>
            <a:off x="5315525" y="838201"/>
            <a:ext cx="3657600" cy="27432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いよいよ</a:t>
            </a:r>
            <a:r>
              <a:rPr lang="en-US" altLang="ja-JP" dirty="0" smtClean="0"/>
              <a:t>…</a:t>
            </a:r>
            <a:endParaRPr lang="ja-JP" altLang="en-US" dirty="0"/>
          </a:p>
        </p:txBody>
      </p:sp>
      <p:sp>
        <p:nvSpPr>
          <p:cNvPr id="3" name="コンテンツ プレースホルダ 2"/>
          <p:cNvSpPr>
            <a:spLocks noGrp="1"/>
          </p:cNvSpPr>
          <p:nvPr>
            <p:ph sz="half" idx="1"/>
          </p:nvPr>
        </p:nvSpPr>
        <p:spPr>
          <a:xfrm>
            <a:off x="381000" y="1052513"/>
            <a:ext cx="4267200" cy="5500687"/>
          </a:xfrm>
        </p:spPr>
        <p:txBody>
          <a:bodyPr/>
          <a:lstStyle/>
          <a:p>
            <a:pPr>
              <a:buFont typeface="Arial"/>
              <a:buChar char="•"/>
            </a:pPr>
            <a:r>
              <a:rPr lang="en-US" altLang="ja-JP" dirty="0" smtClean="0"/>
              <a:t>10 </a:t>
            </a:r>
            <a:r>
              <a:rPr lang="ja-JP" altLang="en-US" dirty="0" smtClean="0"/>
              <a:t>月</a:t>
            </a:r>
            <a:r>
              <a:rPr lang="en-US" altLang="ja-JP" dirty="0" smtClean="0"/>
              <a:t> 04 </a:t>
            </a:r>
            <a:r>
              <a:rPr lang="ja-JP" altLang="en-US" dirty="0" smtClean="0"/>
              <a:t>日</a:t>
            </a:r>
            <a:endParaRPr lang="en-US" altLang="ja-JP" dirty="0" smtClean="0"/>
          </a:p>
          <a:p>
            <a:pPr lvl="1">
              <a:buFont typeface="Arial"/>
              <a:buChar char="•"/>
            </a:pPr>
            <a:r>
              <a:rPr lang="ja-JP" altLang="en-US" dirty="0" smtClean="0"/>
              <a:t>各係の決定</a:t>
            </a:r>
            <a:endParaRPr lang="en-US" altLang="ja-JP" dirty="0" smtClean="0"/>
          </a:p>
          <a:p>
            <a:pPr>
              <a:buFont typeface="Arial"/>
              <a:buChar char="•"/>
            </a:pPr>
            <a:r>
              <a:rPr lang="en-US" altLang="ja-JP" dirty="0" smtClean="0"/>
              <a:t>10 </a:t>
            </a:r>
            <a:r>
              <a:rPr lang="ja-JP" altLang="en-US" dirty="0" smtClean="0"/>
              <a:t>月</a:t>
            </a:r>
            <a:r>
              <a:rPr lang="en-US" altLang="ja-JP" dirty="0" smtClean="0"/>
              <a:t> ?? </a:t>
            </a:r>
            <a:r>
              <a:rPr lang="ja-JP" altLang="en-US" dirty="0" smtClean="0"/>
              <a:t>日</a:t>
            </a:r>
            <a:endParaRPr lang="en-US" altLang="ja-JP" dirty="0" smtClean="0"/>
          </a:p>
          <a:p>
            <a:pPr lvl="1">
              <a:buFont typeface="Arial"/>
              <a:buChar char="•"/>
            </a:pPr>
            <a:r>
              <a:rPr lang="ja-JP" altLang="en-US" dirty="0" smtClean="0"/>
              <a:t>機材チェック</a:t>
            </a:r>
            <a:endParaRPr lang="en-US" altLang="ja-JP" dirty="0" smtClean="0"/>
          </a:p>
          <a:p>
            <a:pPr>
              <a:buFont typeface="Arial"/>
              <a:buChar char="•"/>
            </a:pPr>
            <a:r>
              <a:rPr lang="en-US" altLang="ja-JP" dirty="0" smtClean="0"/>
              <a:t>10 </a:t>
            </a:r>
            <a:r>
              <a:rPr lang="ja-JP" altLang="en-US" dirty="0" smtClean="0"/>
              <a:t>月</a:t>
            </a:r>
            <a:r>
              <a:rPr lang="en-US" altLang="ja-JP" dirty="0" smtClean="0"/>
              <a:t> ?? </a:t>
            </a:r>
            <a:r>
              <a:rPr lang="ja-JP" altLang="en-US" dirty="0" smtClean="0"/>
              <a:t>日</a:t>
            </a:r>
            <a:endParaRPr lang="en-US" altLang="ja-JP" dirty="0" smtClean="0"/>
          </a:p>
          <a:p>
            <a:pPr lvl="1">
              <a:buFont typeface="Arial"/>
              <a:buChar char="•"/>
            </a:pPr>
            <a:r>
              <a:rPr lang="ja-JP" altLang="en-US" dirty="0" smtClean="0"/>
              <a:t>接続試験・リハーサル</a:t>
            </a:r>
            <a:endParaRPr lang="en-US" altLang="ja-JP" dirty="0" smtClean="0"/>
          </a:p>
          <a:p>
            <a:pPr>
              <a:buFont typeface="Arial"/>
              <a:buChar char="•"/>
            </a:pPr>
            <a:r>
              <a:rPr lang="en-US" altLang="ja-JP" dirty="0" smtClean="0"/>
              <a:t>10 </a:t>
            </a:r>
            <a:r>
              <a:rPr lang="ja-JP" altLang="en-US" dirty="0" smtClean="0"/>
              <a:t>月</a:t>
            </a:r>
            <a:r>
              <a:rPr lang="en-US" altLang="ja-JP" dirty="0" smtClean="0"/>
              <a:t> 31 </a:t>
            </a:r>
            <a:r>
              <a:rPr lang="ja-JP" altLang="en-US" dirty="0" smtClean="0"/>
              <a:t>日？</a:t>
            </a:r>
            <a:endParaRPr lang="en-US" altLang="ja-JP" dirty="0" smtClean="0"/>
          </a:p>
          <a:p>
            <a:pPr lvl="1">
              <a:buFont typeface="Arial"/>
              <a:buChar char="•"/>
            </a:pPr>
            <a:r>
              <a:rPr lang="ja-JP" altLang="en-US" dirty="0" smtClean="0"/>
              <a:t>会場設営</a:t>
            </a:r>
            <a:endParaRPr lang="en-US" altLang="ja-JP" dirty="0" smtClean="0"/>
          </a:p>
          <a:p>
            <a:pPr>
              <a:buFont typeface="Arial"/>
              <a:buChar char="•"/>
            </a:pPr>
            <a:r>
              <a:rPr lang="en-US" altLang="ja-JP" dirty="0" smtClean="0"/>
              <a:t>11 </a:t>
            </a:r>
            <a:r>
              <a:rPr lang="ja-JP" altLang="en-US" dirty="0" smtClean="0"/>
              <a:t>月</a:t>
            </a:r>
            <a:r>
              <a:rPr lang="en-US" altLang="ja-JP" dirty="0" smtClean="0"/>
              <a:t> 01 </a:t>
            </a:r>
            <a:r>
              <a:rPr lang="ja-JP" altLang="en-US" dirty="0" smtClean="0"/>
              <a:t>日</a:t>
            </a:r>
            <a:endParaRPr lang="en-US" altLang="ja-JP" dirty="0" smtClean="0"/>
          </a:p>
          <a:p>
            <a:pPr lvl="1">
              <a:buFont typeface="Arial"/>
              <a:buChar char="•"/>
            </a:pPr>
            <a:r>
              <a:rPr lang="ja-JP" altLang="en-US" dirty="0" smtClean="0">
                <a:solidFill>
                  <a:srgbClr val="FF0000"/>
                </a:solidFill>
              </a:rPr>
              <a:t>遠隔授業本番</a:t>
            </a:r>
            <a:endParaRPr lang="en-US" altLang="ja-JP" dirty="0" smtClean="0">
              <a:solidFill>
                <a:srgbClr val="FF0000"/>
              </a:solidFill>
            </a:endParaRPr>
          </a:p>
          <a:p>
            <a:pPr lvl="1">
              <a:buFont typeface="Arial"/>
              <a:buChar char="•"/>
            </a:pPr>
            <a:r>
              <a:rPr lang="ja-JP" altLang="en-US" dirty="0" smtClean="0">
                <a:solidFill>
                  <a:srgbClr val="FF0000"/>
                </a:solidFill>
              </a:rPr>
              <a:t>動画アップロード？</a:t>
            </a:r>
            <a:endParaRPr lang="en-US" altLang="ja-JP" dirty="0" smtClean="0">
              <a:solidFill>
                <a:srgbClr val="FF0000"/>
              </a:solidFill>
            </a:endParaRPr>
          </a:p>
        </p:txBody>
      </p:sp>
      <p:sp>
        <p:nvSpPr>
          <p:cNvPr id="4" name="コンテンツ プレースホルダ 2"/>
          <p:cNvSpPr>
            <a:spLocks noGrp="1"/>
          </p:cNvSpPr>
          <p:nvPr>
            <p:ph sz="half" idx="1"/>
          </p:nvPr>
        </p:nvSpPr>
        <p:spPr>
          <a:xfrm>
            <a:off x="4648200" y="1066800"/>
            <a:ext cx="4267200" cy="5500687"/>
          </a:xfrm>
        </p:spPr>
        <p:txBody>
          <a:bodyPr/>
          <a:lstStyle/>
          <a:p>
            <a:pPr>
              <a:buFont typeface="Arial"/>
              <a:buChar char="•"/>
            </a:pPr>
            <a:r>
              <a:rPr lang="en-US" altLang="ja-JP" dirty="0" smtClean="0"/>
              <a:t>11 </a:t>
            </a:r>
            <a:r>
              <a:rPr lang="ja-JP" altLang="en-US" dirty="0" smtClean="0"/>
              <a:t>月中？</a:t>
            </a:r>
            <a:endParaRPr lang="en-US" altLang="ja-JP" dirty="0" smtClean="0"/>
          </a:p>
          <a:p>
            <a:pPr lvl="1">
              <a:buFont typeface="Arial"/>
              <a:buChar char="•"/>
            </a:pPr>
            <a:r>
              <a:rPr lang="ja-JP" altLang="en-US" dirty="0" smtClean="0"/>
              <a:t>写真のアップロード</a:t>
            </a:r>
            <a:endParaRPr lang="en-US" altLang="ja-JP" dirty="0" smtClean="0"/>
          </a:p>
          <a:p>
            <a:pPr lvl="1">
              <a:buFont typeface="Arial"/>
              <a:buChar char="•"/>
            </a:pPr>
            <a:r>
              <a:rPr lang="ja-JP" altLang="en-US" dirty="0" smtClean="0"/>
              <a:t>動画のチェック</a:t>
            </a:r>
            <a:endParaRPr lang="en-US" altLang="ja-JP" dirty="0" smtClean="0"/>
          </a:p>
          <a:p>
            <a:pPr lvl="1">
              <a:buFont typeface="Arial"/>
              <a:buChar char="•"/>
            </a:pPr>
            <a:r>
              <a:rPr lang="ja-JP" altLang="en-US" dirty="0" smtClean="0"/>
              <a:t>アンケート集計</a:t>
            </a:r>
            <a:endParaRPr lang="en-US" altLang="ja-JP"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本番当日</a:t>
            </a:r>
            <a:endParaRPr kumimoji="1" lang="ja-JP" altLang="en-US" dirty="0"/>
          </a:p>
        </p:txBody>
      </p:sp>
      <p:sp>
        <p:nvSpPr>
          <p:cNvPr id="3" name="コンテンツ プレースホルダ 2"/>
          <p:cNvSpPr>
            <a:spLocks noGrp="1"/>
          </p:cNvSpPr>
          <p:nvPr>
            <p:ph idx="1"/>
          </p:nvPr>
        </p:nvSpPr>
        <p:spPr>
          <a:xfrm>
            <a:off x="179388" y="914400"/>
            <a:ext cx="5230812" cy="5503862"/>
          </a:xfrm>
        </p:spPr>
        <p:txBody>
          <a:bodyPr/>
          <a:lstStyle/>
          <a:p>
            <a:pPr>
              <a:buFont typeface="Arial"/>
              <a:buChar char="•"/>
            </a:pPr>
            <a:r>
              <a:rPr kumimoji="1" lang="ja-JP" altLang="en-US" dirty="0" smtClean="0"/>
              <a:t>直前準備</a:t>
            </a:r>
            <a:endParaRPr kumimoji="1" lang="en-US" altLang="ja-JP" dirty="0" smtClean="0"/>
          </a:p>
          <a:p>
            <a:pPr lvl="1">
              <a:buFont typeface="Arial"/>
              <a:buChar char="•"/>
            </a:pPr>
            <a:r>
              <a:rPr lang="ja-JP" altLang="en-US" dirty="0" smtClean="0"/>
              <a:t>最終確認</a:t>
            </a:r>
            <a:endParaRPr lang="en-US" altLang="ja-JP" dirty="0" smtClean="0"/>
          </a:p>
          <a:p>
            <a:pPr lvl="2">
              <a:buFont typeface="Arial"/>
              <a:buChar char="•"/>
            </a:pPr>
            <a:r>
              <a:rPr kumimoji="1" lang="ja-JP" altLang="en-US" dirty="0" smtClean="0"/>
              <a:t>各係の役割分担等</a:t>
            </a:r>
            <a:endParaRPr lang="en-US" altLang="ja-JP" dirty="0" smtClean="0"/>
          </a:p>
          <a:p>
            <a:pPr>
              <a:buFont typeface="Arial"/>
              <a:buChar char="•"/>
            </a:pPr>
            <a:r>
              <a:rPr lang="ja-JP" altLang="en-US" dirty="0" smtClean="0"/>
              <a:t>当日スケジュール</a:t>
            </a:r>
            <a:r>
              <a:rPr lang="en-US" altLang="ja-JP" dirty="0" smtClean="0"/>
              <a:t> (2012</a:t>
            </a:r>
            <a:r>
              <a:rPr lang="ja-JP" altLang="en-US" dirty="0" smtClean="0"/>
              <a:t>年度</a:t>
            </a:r>
            <a:r>
              <a:rPr lang="en-US" altLang="ja-JP" dirty="0" smtClean="0"/>
              <a:t>)</a:t>
            </a:r>
          </a:p>
          <a:p>
            <a:pPr lvl="1">
              <a:buNone/>
            </a:pPr>
            <a:r>
              <a:rPr lang="en-US" altLang="ja-JP" dirty="0" smtClean="0"/>
              <a:t>12:30           </a:t>
            </a:r>
            <a:r>
              <a:rPr lang="ja-JP" altLang="en-US" dirty="0" smtClean="0"/>
              <a:t>北大スタッフ集合</a:t>
            </a:r>
            <a:endParaRPr lang="en-US" altLang="ja-JP" dirty="0" smtClean="0"/>
          </a:p>
          <a:p>
            <a:pPr lvl="1">
              <a:buNone/>
            </a:pPr>
            <a:r>
              <a:rPr lang="en-US" altLang="ja-JP" dirty="0" smtClean="0"/>
              <a:t>13:00           </a:t>
            </a:r>
            <a:r>
              <a:rPr lang="ja-JP" altLang="en-US" dirty="0" smtClean="0"/>
              <a:t>接続開始</a:t>
            </a:r>
            <a:endParaRPr lang="en-US" altLang="ja-JP" dirty="0" smtClean="0"/>
          </a:p>
          <a:p>
            <a:pPr lvl="1">
              <a:buNone/>
            </a:pPr>
            <a:r>
              <a:rPr lang="en-US" altLang="ja-JP" dirty="0" smtClean="0"/>
              <a:t>13:10-13:20 </a:t>
            </a:r>
            <a:r>
              <a:rPr lang="ja-JP" altLang="en-US" dirty="0" smtClean="0"/>
              <a:t>挨拶・</a:t>
            </a:r>
            <a:r>
              <a:rPr lang="en-US" altLang="ja-JP" dirty="0" smtClean="0"/>
              <a:t>Introduction</a:t>
            </a:r>
          </a:p>
          <a:p>
            <a:pPr lvl="1">
              <a:buNone/>
            </a:pPr>
            <a:r>
              <a:rPr lang="en-US" altLang="ja-JP" dirty="0" smtClean="0"/>
              <a:t>13:20-14:00 </a:t>
            </a:r>
            <a:r>
              <a:rPr lang="ja-JP" altLang="en-US" dirty="0" smtClean="0"/>
              <a:t>講義</a:t>
            </a:r>
            <a:r>
              <a:rPr lang="en-US" altLang="ja-JP" dirty="0" smtClean="0"/>
              <a:t> 1 (</a:t>
            </a:r>
            <a:r>
              <a:rPr lang="ja-JP" altLang="en-US" dirty="0" smtClean="0"/>
              <a:t>学生</a:t>
            </a:r>
            <a:r>
              <a:rPr lang="en-US" altLang="ja-JP" dirty="0" smtClean="0"/>
              <a:t> 2 </a:t>
            </a:r>
            <a:r>
              <a:rPr lang="ja-JP" altLang="en-US" dirty="0" smtClean="0"/>
              <a:t>名</a:t>
            </a:r>
            <a:r>
              <a:rPr lang="en-US" altLang="ja-JP" dirty="0" smtClean="0"/>
              <a:t>)</a:t>
            </a:r>
          </a:p>
          <a:p>
            <a:pPr lvl="1">
              <a:buNone/>
            </a:pPr>
            <a:r>
              <a:rPr lang="en-US" altLang="ja-JP" dirty="0" smtClean="0"/>
              <a:t>14:00-14:10 </a:t>
            </a:r>
            <a:r>
              <a:rPr lang="ja-JP" altLang="en-US" dirty="0" smtClean="0"/>
              <a:t>休憩</a:t>
            </a:r>
            <a:endParaRPr lang="en-US" altLang="ja-JP" dirty="0" smtClean="0"/>
          </a:p>
          <a:p>
            <a:pPr lvl="1">
              <a:buNone/>
            </a:pPr>
            <a:r>
              <a:rPr lang="en-US" altLang="ja-JP" dirty="0" smtClean="0"/>
              <a:t>14:10-14:50 </a:t>
            </a:r>
            <a:r>
              <a:rPr lang="ja-JP" altLang="en-US" dirty="0" smtClean="0"/>
              <a:t>講義</a:t>
            </a:r>
            <a:r>
              <a:rPr lang="en-US" altLang="ja-JP" dirty="0" smtClean="0"/>
              <a:t> 2 (</a:t>
            </a:r>
            <a:r>
              <a:rPr lang="ja-JP" altLang="en-US" dirty="0" smtClean="0"/>
              <a:t>講師</a:t>
            </a:r>
            <a:r>
              <a:rPr lang="en-US" altLang="ja-JP" dirty="0" smtClean="0"/>
              <a:t>)</a:t>
            </a:r>
          </a:p>
          <a:p>
            <a:pPr lvl="1">
              <a:buNone/>
            </a:pPr>
            <a:r>
              <a:rPr lang="en-US" altLang="ja-JP" dirty="0" smtClean="0"/>
              <a:t>15:50-16:00 </a:t>
            </a:r>
            <a:r>
              <a:rPr lang="ja-JP" altLang="en-US" dirty="0" smtClean="0"/>
              <a:t>アンケート記入</a:t>
            </a:r>
            <a:endParaRPr lang="en-US" altLang="ja-JP" dirty="0" smtClean="0"/>
          </a:p>
          <a:p>
            <a:pPr lvl="1">
              <a:buNone/>
            </a:pPr>
            <a:r>
              <a:rPr lang="en-US" altLang="ja-JP" dirty="0" smtClean="0"/>
              <a:t>16:00           </a:t>
            </a:r>
            <a:r>
              <a:rPr lang="ja-JP" altLang="en-US" dirty="0" smtClean="0"/>
              <a:t>終了</a:t>
            </a:r>
            <a:endParaRPr lang="en-US" altLang="ja-JP" dirty="0" smtClean="0"/>
          </a:p>
        </p:txBody>
      </p:sp>
      <p:pic>
        <p:nvPicPr>
          <p:cNvPr id="7" name="図 6" descr="P1070780.JPG"/>
          <p:cNvPicPr>
            <a:picLocks noChangeAspect="1"/>
          </p:cNvPicPr>
          <p:nvPr/>
        </p:nvPicPr>
        <p:blipFill>
          <a:blip r:embed="rId2"/>
          <a:stretch>
            <a:fillRect/>
          </a:stretch>
        </p:blipFill>
        <p:spPr>
          <a:xfrm>
            <a:off x="5308595" y="695470"/>
            <a:ext cx="3784600" cy="2838450"/>
          </a:xfrm>
          <a:prstGeom prst="rect">
            <a:avLst/>
          </a:prstGeom>
        </p:spPr>
      </p:pic>
      <p:pic>
        <p:nvPicPr>
          <p:cNvPr id="8" name="図 7" descr="P1070778.JPG"/>
          <p:cNvPicPr>
            <a:picLocks noChangeAspect="1"/>
          </p:cNvPicPr>
          <p:nvPr/>
        </p:nvPicPr>
        <p:blipFill>
          <a:blip r:embed="rId3"/>
          <a:stretch>
            <a:fillRect/>
          </a:stretch>
        </p:blipFill>
        <p:spPr>
          <a:xfrm>
            <a:off x="5308595" y="3569530"/>
            <a:ext cx="3810000" cy="285750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コンテンツ プレースホルダ 5"/>
          <p:cNvSpPr>
            <a:spLocks noGrp="1"/>
          </p:cNvSpPr>
          <p:nvPr>
            <p:ph idx="1"/>
          </p:nvPr>
        </p:nvSpPr>
        <p:spPr>
          <a:xfrm>
            <a:off x="2590800" y="2954338"/>
            <a:ext cx="4191000" cy="931862"/>
          </a:xfrm>
        </p:spPr>
        <p:txBody>
          <a:bodyPr/>
          <a:lstStyle/>
          <a:p>
            <a:r>
              <a:rPr lang="ja-JP" altLang="en-US" sz="3600" dirty="0" smtClean="0"/>
              <a:t>遠隔授業について</a:t>
            </a:r>
            <a:endParaRPr lang="ja-JP" altLang="en-US" sz="3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アンケート</a:t>
            </a:r>
            <a:endParaRPr kumimoji="1" lang="ja-JP" altLang="en-US" dirty="0"/>
          </a:p>
        </p:txBody>
      </p:sp>
      <p:sp>
        <p:nvSpPr>
          <p:cNvPr id="3" name="コンテンツ プレースホルダ 2"/>
          <p:cNvSpPr>
            <a:spLocks noGrp="1"/>
          </p:cNvSpPr>
          <p:nvPr>
            <p:ph idx="1"/>
          </p:nvPr>
        </p:nvSpPr>
        <p:spPr>
          <a:xfrm>
            <a:off x="179388" y="914400"/>
            <a:ext cx="8736012" cy="3505200"/>
          </a:xfrm>
        </p:spPr>
        <p:txBody>
          <a:bodyPr/>
          <a:lstStyle/>
          <a:p>
            <a:pPr>
              <a:buFont typeface="Arial"/>
              <a:buChar char="•"/>
            </a:pPr>
            <a:r>
              <a:rPr lang="ja-JP" altLang="en-US" dirty="0" smtClean="0"/>
              <a:t>授業環境・内容等について生徒にアンケート</a:t>
            </a:r>
            <a:endParaRPr lang="en-US" altLang="ja-JP" dirty="0" smtClean="0"/>
          </a:p>
          <a:p>
            <a:pPr>
              <a:buFont typeface="Arial"/>
              <a:buChar char="•"/>
            </a:pPr>
            <a:endParaRPr lang="en-US" altLang="ja-JP" dirty="0" smtClean="0"/>
          </a:p>
          <a:p>
            <a:pPr>
              <a:buFont typeface="Arial"/>
              <a:buChar char="•"/>
            </a:pPr>
            <a:r>
              <a:rPr lang="ja-JP" altLang="en-US" dirty="0" smtClean="0"/>
              <a:t>アンケート集計結果</a:t>
            </a:r>
            <a:r>
              <a:rPr lang="en-US" altLang="ja-JP" dirty="0" smtClean="0"/>
              <a:t> (2012</a:t>
            </a:r>
            <a:r>
              <a:rPr lang="ja-JP" altLang="en-US" dirty="0" smtClean="0"/>
              <a:t>年度</a:t>
            </a:r>
            <a:r>
              <a:rPr lang="en-US" altLang="ja-JP" dirty="0" smtClean="0"/>
              <a:t>)</a:t>
            </a:r>
            <a:endParaRPr lang="en-US" altLang="ja-JP" dirty="0" smtClean="0">
              <a:hlinkClick r:id="rId2"/>
            </a:endParaRPr>
          </a:p>
          <a:p>
            <a:pPr lvl="1">
              <a:buFont typeface="Arial"/>
              <a:buChar char="•"/>
            </a:pPr>
            <a:r>
              <a:rPr lang="en-US" altLang="ja-JP" dirty="0" smtClean="0">
                <a:hlinkClick r:id="rId2"/>
              </a:rPr>
              <a:t>http://www.ep.sci.hokudai.ac.jp/~mosir/work/2012/ohgaki/question/index.html</a:t>
            </a:r>
            <a:endParaRPr lang="en-US" altLang="ja-JP"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まとめ</a:t>
            </a:r>
            <a:endParaRPr lang="ja-JP" altLang="en-US" dirty="0"/>
          </a:p>
        </p:txBody>
      </p:sp>
      <p:sp>
        <p:nvSpPr>
          <p:cNvPr id="3" name="コンテンツ プレースホルダ 2"/>
          <p:cNvSpPr>
            <a:spLocks noGrp="1"/>
          </p:cNvSpPr>
          <p:nvPr>
            <p:ph idx="1"/>
          </p:nvPr>
        </p:nvSpPr>
        <p:spPr>
          <a:xfrm>
            <a:off x="179388" y="625280"/>
            <a:ext cx="8785225" cy="5562600"/>
          </a:xfrm>
        </p:spPr>
        <p:txBody>
          <a:bodyPr/>
          <a:lstStyle/>
          <a:p>
            <a:pPr>
              <a:buFont typeface="Arial"/>
              <a:buChar char="•"/>
            </a:pPr>
            <a:r>
              <a:rPr lang="ja-JP" altLang="en-US" dirty="0" smtClean="0"/>
              <a:t>遠隔授業の意義</a:t>
            </a:r>
            <a:endParaRPr lang="en-US" altLang="ja-JP" dirty="0" smtClean="0"/>
          </a:p>
          <a:p>
            <a:pPr lvl="1">
              <a:buFont typeface="Arial"/>
              <a:buChar char="•"/>
            </a:pPr>
            <a:r>
              <a:rPr lang="ja-JP" altLang="en-US" dirty="0" smtClean="0"/>
              <a:t>高校側</a:t>
            </a:r>
            <a:r>
              <a:rPr lang="en-US" altLang="ja-JP" dirty="0" smtClean="0"/>
              <a:t>: </a:t>
            </a:r>
            <a:r>
              <a:rPr lang="ja-JP" altLang="en-US" dirty="0" smtClean="0"/>
              <a:t>最先端の研究を身近に感じてもらう</a:t>
            </a:r>
            <a:endParaRPr lang="en-US" altLang="ja-JP" dirty="0" smtClean="0"/>
          </a:p>
          <a:p>
            <a:pPr lvl="1">
              <a:buFont typeface="Arial"/>
              <a:buChar char="•"/>
            </a:pPr>
            <a:r>
              <a:rPr lang="ja-JP" altLang="en-US" dirty="0" smtClean="0"/>
              <a:t>大学側</a:t>
            </a:r>
            <a:r>
              <a:rPr lang="en-US" altLang="ja-JP" dirty="0" smtClean="0"/>
              <a:t>: </a:t>
            </a:r>
            <a:r>
              <a:rPr lang="ja-JP" altLang="en-US" dirty="0" smtClean="0"/>
              <a:t>配信方法や授業の作り方を学ぶ</a:t>
            </a:r>
            <a:endParaRPr lang="en-US" altLang="ja-JP" dirty="0" smtClean="0"/>
          </a:p>
          <a:p>
            <a:pPr>
              <a:buFont typeface="Arial"/>
              <a:buChar char="•"/>
            </a:pPr>
            <a:r>
              <a:rPr lang="ja-JP" altLang="en-US" dirty="0" smtClean="0"/>
              <a:t>システム</a:t>
            </a:r>
            <a:endParaRPr lang="en-US" altLang="ja-JP" dirty="0" smtClean="0"/>
          </a:p>
          <a:p>
            <a:pPr lvl="1">
              <a:buFont typeface="Arial"/>
              <a:buChar char="•"/>
            </a:pPr>
            <a:r>
              <a:rPr lang="en-US" altLang="ja-JP" dirty="0" smtClean="0"/>
              <a:t>1 </a:t>
            </a:r>
            <a:r>
              <a:rPr lang="ja-JP" altLang="en-US" dirty="0" smtClean="0"/>
              <a:t>回目は</a:t>
            </a:r>
            <a:r>
              <a:rPr lang="en-US" altLang="ja-JP" dirty="0" smtClean="0"/>
              <a:t> DVTS, JGN </a:t>
            </a:r>
            <a:r>
              <a:rPr lang="ja-JP" altLang="en-US" dirty="0" smtClean="0"/>
              <a:t>を利用</a:t>
            </a:r>
            <a:endParaRPr lang="en-US" altLang="ja-JP" dirty="0" smtClean="0"/>
          </a:p>
          <a:p>
            <a:pPr lvl="1">
              <a:buFont typeface="Arial"/>
              <a:buChar char="•"/>
            </a:pPr>
            <a:r>
              <a:rPr lang="en-US" altLang="ja-JP" dirty="0" smtClean="0"/>
              <a:t>2 </a:t>
            </a:r>
            <a:r>
              <a:rPr lang="ja-JP" altLang="en-US" dirty="0" smtClean="0"/>
              <a:t>回目以降はテレビ会議システム</a:t>
            </a:r>
            <a:r>
              <a:rPr lang="en-US" altLang="ja-JP" dirty="0" smtClean="0"/>
              <a:t>, SINET </a:t>
            </a:r>
            <a:r>
              <a:rPr lang="ja-JP" altLang="en-US" dirty="0" smtClean="0"/>
              <a:t>を利用</a:t>
            </a:r>
            <a:endParaRPr lang="en-US" altLang="ja-JP" dirty="0" smtClean="0"/>
          </a:p>
          <a:p>
            <a:pPr lvl="1">
              <a:buFont typeface="Arial"/>
              <a:buChar char="•"/>
            </a:pPr>
            <a:r>
              <a:rPr lang="ja-JP" altLang="en-US" dirty="0" smtClean="0"/>
              <a:t>近年は</a:t>
            </a:r>
            <a:r>
              <a:rPr lang="en-US" altLang="ja-JP" dirty="0" smtClean="0"/>
              <a:t> Mac </a:t>
            </a:r>
            <a:r>
              <a:rPr lang="ja-JP" altLang="en-US" dirty="0" smtClean="0"/>
              <a:t>を用いて収録</a:t>
            </a:r>
            <a:r>
              <a:rPr lang="en-US" altLang="ja-JP" dirty="0" smtClean="0"/>
              <a:t> → </a:t>
            </a:r>
            <a:r>
              <a:rPr lang="ja-JP" altLang="en-US" dirty="0" smtClean="0"/>
              <a:t>アップロード等が簡略化</a:t>
            </a:r>
            <a:endParaRPr lang="en-US" altLang="ja-JP" dirty="0" smtClean="0"/>
          </a:p>
          <a:p>
            <a:pPr>
              <a:buFont typeface="Arial"/>
              <a:buChar char="•"/>
            </a:pPr>
            <a:r>
              <a:rPr lang="ja-JP" altLang="en-US" dirty="0" smtClean="0"/>
              <a:t>遠隔授業の流れ</a:t>
            </a:r>
            <a:endParaRPr lang="en-US" altLang="ja-JP" dirty="0" smtClean="0"/>
          </a:p>
          <a:p>
            <a:pPr lvl="1">
              <a:buFont typeface="Arial"/>
              <a:buChar char="•"/>
            </a:pPr>
            <a:r>
              <a:rPr lang="ja-JP" altLang="en-US" dirty="0" smtClean="0"/>
              <a:t>始動は</a:t>
            </a:r>
            <a:r>
              <a:rPr lang="en-US" altLang="ja-JP" dirty="0" smtClean="0"/>
              <a:t> 1, 2</a:t>
            </a:r>
            <a:r>
              <a:rPr lang="ja-JP" altLang="en-US" dirty="0" smtClean="0"/>
              <a:t>ヶ月前</a:t>
            </a:r>
            <a:endParaRPr lang="en-US" altLang="ja-JP" dirty="0" smtClean="0"/>
          </a:p>
          <a:p>
            <a:pPr lvl="2">
              <a:buFont typeface="Arial"/>
              <a:buChar char="•"/>
            </a:pPr>
            <a:r>
              <a:rPr lang="ja-JP" altLang="en-US" dirty="0" smtClean="0"/>
              <a:t>開始当初は</a:t>
            </a:r>
            <a:r>
              <a:rPr lang="en-US" altLang="ja-JP" dirty="0" smtClean="0"/>
              <a:t> 5 </a:t>
            </a:r>
            <a:r>
              <a:rPr lang="ja-JP" altLang="en-US" dirty="0" smtClean="0"/>
              <a:t>ヶ月前</a:t>
            </a:r>
            <a:endParaRPr lang="en-US" altLang="ja-JP" dirty="0" smtClean="0"/>
          </a:p>
          <a:p>
            <a:pPr lvl="2">
              <a:buFont typeface="Arial"/>
              <a:buChar char="•"/>
            </a:pPr>
            <a:r>
              <a:rPr lang="ja-JP" altLang="en-US" dirty="0" smtClean="0"/>
              <a:t>ノウハウが蓄積されてきている証拠</a:t>
            </a:r>
            <a:endParaRPr lang="en-US" altLang="ja-JP" dirty="0" smtClean="0"/>
          </a:p>
          <a:p>
            <a:pPr lvl="1">
              <a:buFont typeface="Arial"/>
              <a:buChar char="•"/>
            </a:pPr>
            <a:r>
              <a:rPr lang="ja-JP" altLang="en-US" dirty="0" smtClean="0"/>
              <a:t>期日までにちゃんと仕事をしましょう</a:t>
            </a:r>
            <a:endParaRPr lang="en-US" altLang="ja-JP" dirty="0" smtClean="0"/>
          </a:p>
          <a:p>
            <a:r>
              <a:rPr lang="ja-JP" altLang="en-US" i="1" dirty="0" smtClean="0">
                <a:solidFill>
                  <a:srgbClr val="FF0000"/>
                </a:solidFill>
              </a:rPr>
              <a:t>これまで満足度の高い授業を提供してきた！</a:t>
            </a:r>
            <a:endParaRPr lang="en-US" altLang="ja-JP" i="1" dirty="0" smtClean="0">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参考文献</a:t>
            </a:r>
            <a:endParaRPr kumimoji="1" lang="ja-JP" altLang="en-US" dirty="0"/>
          </a:p>
        </p:txBody>
      </p:sp>
      <p:sp>
        <p:nvSpPr>
          <p:cNvPr id="3" name="コンテンツ プレースホルダ 2"/>
          <p:cNvSpPr>
            <a:spLocks noGrp="1"/>
          </p:cNvSpPr>
          <p:nvPr>
            <p:ph idx="1"/>
          </p:nvPr>
        </p:nvSpPr>
        <p:spPr>
          <a:xfrm>
            <a:off x="76200" y="685800"/>
            <a:ext cx="8964612" cy="4967287"/>
          </a:xfrm>
        </p:spPr>
        <p:txBody>
          <a:bodyPr/>
          <a:lstStyle/>
          <a:p>
            <a:pPr>
              <a:buFont typeface="Arial"/>
              <a:buChar char="•"/>
            </a:pPr>
            <a:r>
              <a:rPr kumimoji="1" lang="ja-JP" altLang="en-US" sz="1800" dirty="0" smtClean="0"/>
              <a:t>杉山耕一朗</a:t>
            </a:r>
            <a:r>
              <a:rPr kumimoji="1" lang="en-US" altLang="ja-JP" sz="1800" dirty="0" smtClean="0"/>
              <a:t>, </a:t>
            </a:r>
            <a:r>
              <a:rPr kumimoji="1" lang="ja-JP" altLang="en-US" sz="1800" dirty="0" smtClean="0"/>
              <a:t>鈴木絢子</a:t>
            </a:r>
            <a:r>
              <a:rPr kumimoji="1" lang="en-US" altLang="ja-JP" sz="1800" dirty="0" smtClean="0"/>
              <a:t>, </a:t>
            </a:r>
            <a:r>
              <a:rPr kumimoji="1" lang="ja-JP" altLang="en-US" sz="1800" dirty="0" smtClean="0"/>
              <a:t>高橋隼</a:t>
            </a:r>
            <a:r>
              <a:rPr kumimoji="1" lang="en-US" altLang="ja-JP" sz="1800" dirty="0" smtClean="0"/>
              <a:t>, </a:t>
            </a:r>
            <a:r>
              <a:rPr kumimoji="1" lang="ja-JP" altLang="en-US" sz="1800" dirty="0" smtClean="0"/>
              <a:t>中村友昭</a:t>
            </a:r>
            <a:r>
              <a:rPr kumimoji="1" lang="en-US" altLang="ja-JP" sz="1800" dirty="0" smtClean="0"/>
              <a:t>, </a:t>
            </a:r>
            <a:r>
              <a:rPr kumimoji="1" lang="ja-JP" altLang="en-US" sz="1800" dirty="0" smtClean="0"/>
              <a:t>真鍋翔</a:t>
            </a:r>
            <a:r>
              <a:rPr kumimoji="1" lang="en-US" altLang="ja-JP" sz="1800" dirty="0" smtClean="0"/>
              <a:t>, </a:t>
            </a:r>
            <a:r>
              <a:rPr kumimoji="1" lang="ja-JP" altLang="en-US" sz="1800" dirty="0" smtClean="0"/>
              <a:t>堺正太朗</a:t>
            </a:r>
            <a:r>
              <a:rPr kumimoji="1" lang="en-US" altLang="ja-JP" sz="1800" dirty="0" smtClean="0"/>
              <a:t>, </a:t>
            </a:r>
            <a:r>
              <a:rPr kumimoji="1" lang="ja-JP" altLang="en-US" sz="1800" dirty="0" smtClean="0"/>
              <a:t>鶴巻亮一</a:t>
            </a:r>
            <a:r>
              <a:rPr kumimoji="1" lang="en-US" altLang="ja-JP" sz="1800" dirty="0" smtClean="0"/>
              <a:t>, </a:t>
            </a:r>
            <a:r>
              <a:rPr kumimoji="1" lang="ja-JP" altLang="en-US" sz="1800" dirty="0" smtClean="0"/>
              <a:t>中岡礼奈</a:t>
            </a:r>
            <a:r>
              <a:rPr kumimoji="1" lang="en-US" altLang="ja-JP" sz="1800" dirty="0" smtClean="0"/>
              <a:t>, </a:t>
            </a:r>
            <a:r>
              <a:rPr kumimoji="1" lang="ja-JP" altLang="en-US" sz="1800" dirty="0" smtClean="0"/>
              <a:t>辰已信平</a:t>
            </a:r>
            <a:r>
              <a:rPr kumimoji="1" lang="en-US" altLang="ja-JP" sz="1800" dirty="0" smtClean="0"/>
              <a:t>, </a:t>
            </a:r>
            <a:r>
              <a:rPr kumimoji="1" lang="ja-JP" altLang="en-US" sz="1800" dirty="0" smtClean="0"/>
              <a:t>谷伊織</a:t>
            </a:r>
            <a:r>
              <a:rPr kumimoji="1" lang="en-US" altLang="ja-JP" sz="1800" dirty="0" smtClean="0"/>
              <a:t>, </a:t>
            </a:r>
            <a:r>
              <a:rPr kumimoji="1" lang="ja-JP" altLang="en-US" sz="1800" dirty="0" smtClean="0"/>
              <a:t>加藤則行</a:t>
            </a:r>
            <a:r>
              <a:rPr kumimoji="1" lang="en-US" altLang="ja-JP" sz="1800" dirty="0" smtClean="0"/>
              <a:t>, </a:t>
            </a:r>
            <a:r>
              <a:rPr kumimoji="1" lang="ja-JP" altLang="en-US" sz="1800" dirty="0" smtClean="0"/>
              <a:t>梅本隆史</a:t>
            </a:r>
            <a:r>
              <a:rPr kumimoji="1" lang="en-US" altLang="ja-JP" sz="1800" dirty="0" smtClean="0"/>
              <a:t>, </a:t>
            </a:r>
            <a:r>
              <a:rPr kumimoji="1" lang="ja-JP" altLang="en-US" sz="1800" dirty="0" smtClean="0"/>
              <a:t>押川智美</a:t>
            </a:r>
            <a:r>
              <a:rPr kumimoji="1" lang="en-US" altLang="ja-JP" sz="1800" dirty="0" smtClean="0"/>
              <a:t>, </a:t>
            </a:r>
            <a:r>
              <a:rPr kumimoji="1" lang="ja-JP" altLang="en-US" sz="1800" dirty="0" smtClean="0"/>
              <a:t>三上峻</a:t>
            </a:r>
            <a:r>
              <a:rPr kumimoji="1" lang="en-US" altLang="ja-JP" sz="1800" dirty="0" smtClean="0"/>
              <a:t>, </a:t>
            </a:r>
            <a:r>
              <a:rPr kumimoji="1" lang="ja-JP" altLang="en-US" sz="1800" dirty="0" smtClean="0"/>
              <a:t>倉本圭</a:t>
            </a:r>
            <a:r>
              <a:rPr kumimoji="1" lang="en-US" altLang="ja-JP" sz="1800" dirty="0" smtClean="0"/>
              <a:t>, </a:t>
            </a:r>
            <a:r>
              <a:rPr kumimoji="1" lang="ja-JP" altLang="en-US" sz="1800" dirty="0" smtClean="0"/>
              <a:t>林祥介</a:t>
            </a:r>
            <a:r>
              <a:rPr kumimoji="1" lang="en-US" altLang="ja-JP" sz="1800" dirty="0" smtClean="0"/>
              <a:t>, </a:t>
            </a:r>
            <a:r>
              <a:rPr kumimoji="1" lang="ja-JP" altLang="en-US" sz="1800" dirty="0" smtClean="0"/>
              <a:t>中川義次</a:t>
            </a:r>
            <a:r>
              <a:rPr kumimoji="1" lang="en-US" altLang="ja-JP" sz="1800" dirty="0" smtClean="0"/>
              <a:t>, </a:t>
            </a:r>
            <a:r>
              <a:rPr kumimoji="1" lang="ja-JP" altLang="en-US" sz="1800" dirty="0" smtClean="0"/>
              <a:t>惑星科学研究センター</a:t>
            </a:r>
            <a:r>
              <a:rPr kumimoji="1" lang="en-US" altLang="ja-JP" sz="1800" dirty="0" smtClean="0"/>
              <a:t> (2012), </a:t>
            </a:r>
            <a:r>
              <a:rPr kumimoji="1" lang="ja-JP" altLang="en-US" sz="1800" dirty="0" smtClean="0"/>
              <a:t>惑星科学研究センター</a:t>
            </a:r>
            <a:r>
              <a:rPr kumimoji="1" lang="en-US" altLang="ja-JP" sz="1800" dirty="0" smtClean="0"/>
              <a:t> (CPS) </a:t>
            </a:r>
            <a:r>
              <a:rPr kumimoji="1" lang="ja-JP" altLang="en-US" sz="1800" dirty="0" smtClean="0"/>
              <a:t>における知見アーカイブ</a:t>
            </a:r>
            <a:r>
              <a:rPr kumimoji="1" lang="en-US" altLang="ja-JP" sz="1800" dirty="0" smtClean="0"/>
              <a:t>, </a:t>
            </a:r>
            <a:r>
              <a:rPr kumimoji="1" lang="ja-JP" altLang="en-US" sz="1800" i="1" dirty="0" smtClean="0"/>
              <a:t>遊星人</a:t>
            </a:r>
            <a:r>
              <a:rPr kumimoji="1" lang="en-US" altLang="ja-JP" sz="1800" i="1" dirty="0" smtClean="0"/>
              <a:t>(</a:t>
            </a:r>
            <a:r>
              <a:rPr kumimoji="1" lang="ja-JP" altLang="en-US" sz="1800" i="1" dirty="0" smtClean="0"/>
              <a:t>日本惑星科学会誌</a:t>
            </a:r>
            <a:r>
              <a:rPr kumimoji="1" lang="en-US" altLang="ja-JP" sz="1800" i="1" dirty="0" smtClean="0"/>
              <a:t>)</a:t>
            </a:r>
            <a:r>
              <a:rPr kumimoji="1" lang="en-US" altLang="ja-JP" sz="1800" dirty="0" smtClean="0"/>
              <a:t>, </a:t>
            </a:r>
            <a:r>
              <a:rPr kumimoji="1" lang="en-US" altLang="ja-JP" sz="1800" i="1" dirty="0" smtClean="0"/>
              <a:t>21</a:t>
            </a:r>
            <a:r>
              <a:rPr kumimoji="1" lang="en-US" altLang="ja-JP" sz="1800" dirty="0" smtClean="0"/>
              <a:t>, 368-376.</a:t>
            </a:r>
          </a:p>
          <a:p>
            <a:pPr>
              <a:buFont typeface="Arial"/>
              <a:buChar char="•"/>
            </a:pPr>
            <a:endParaRPr kumimoji="1" lang="en-US" altLang="ja-JP" sz="1800" dirty="0" smtClean="0"/>
          </a:p>
          <a:p>
            <a:pPr>
              <a:buFont typeface="Arial"/>
              <a:buChar char="•"/>
            </a:pPr>
            <a:r>
              <a:rPr kumimoji="1" lang="ja-JP" altLang="en-US" sz="1800" dirty="0" smtClean="0"/>
              <a:t>中神雄一</a:t>
            </a:r>
            <a:r>
              <a:rPr kumimoji="1" lang="en-US" altLang="ja-JP" sz="1800" dirty="0" smtClean="0"/>
              <a:t>, </a:t>
            </a:r>
            <a:r>
              <a:rPr kumimoji="1" lang="ja-JP" altLang="en-US" sz="1800" dirty="0" smtClean="0"/>
              <a:t>大島修</a:t>
            </a:r>
            <a:r>
              <a:rPr kumimoji="1" lang="en-US" altLang="ja-JP" sz="1800" dirty="0" smtClean="0"/>
              <a:t>, </a:t>
            </a:r>
            <a:r>
              <a:rPr kumimoji="1" lang="ja-JP" altLang="en-US" sz="1800" dirty="0" smtClean="0"/>
              <a:t>杉山耕一朗</a:t>
            </a:r>
            <a:r>
              <a:rPr kumimoji="1" lang="en-US" altLang="ja-JP" sz="1800" dirty="0" smtClean="0"/>
              <a:t>, </a:t>
            </a:r>
            <a:r>
              <a:rPr kumimoji="1" lang="ja-JP" altLang="en-US" sz="1800" dirty="0" smtClean="0"/>
              <a:t>川端善仁</a:t>
            </a:r>
            <a:r>
              <a:rPr kumimoji="1" lang="en-US" altLang="ja-JP" sz="1800" dirty="0" smtClean="0"/>
              <a:t>, </a:t>
            </a:r>
            <a:r>
              <a:rPr kumimoji="1" lang="ja-JP" altLang="en-US" sz="1800" dirty="0" smtClean="0"/>
              <a:t>佐藤光一郎</a:t>
            </a:r>
            <a:r>
              <a:rPr kumimoji="1" lang="en-US" altLang="ja-JP" sz="1800" dirty="0" smtClean="0"/>
              <a:t>, </a:t>
            </a:r>
            <a:r>
              <a:rPr kumimoji="1" lang="ja-JP" altLang="en-US" sz="1800" dirty="0" smtClean="0"/>
              <a:t>小林和真</a:t>
            </a:r>
            <a:r>
              <a:rPr kumimoji="1" lang="en-US" altLang="ja-JP" sz="1800" dirty="0" smtClean="0"/>
              <a:t>, </a:t>
            </a:r>
            <a:r>
              <a:rPr kumimoji="1" lang="ja-JP" altLang="en-US" sz="1800" dirty="0" smtClean="0"/>
              <a:t>笹川浩達</a:t>
            </a:r>
            <a:r>
              <a:rPr kumimoji="1" lang="en-US" altLang="ja-JP" sz="1800" dirty="0" smtClean="0"/>
              <a:t>, </a:t>
            </a:r>
            <a:r>
              <a:rPr kumimoji="1" lang="ja-JP" altLang="en-US" sz="1800" dirty="0" smtClean="0"/>
              <a:t>小高正嗣</a:t>
            </a:r>
            <a:r>
              <a:rPr kumimoji="1" lang="en-US" altLang="ja-JP" sz="1800" dirty="0" smtClean="0"/>
              <a:t>, </a:t>
            </a:r>
            <a:r>
              <a:rPr kumimoji="1" lang="ja-JP" altLang="en-US" sz="1800" dirty="0" smtClean="0"/>
              <a:t>倉本圭</a:t>
            </a:r>
            <a:r>
              <a:rPr kumimoji="1" lang="en-US" altLang="ja-JP" sz="1800" dirty="0" smtClean="0"/>
              <a:t>, </a:t>
            </a:r>
            <a:r>
              <a:rPr kumimoji="1" lang="en-US" altLang="ja-JP" sz="1800" dirty="0" err="1" smtClean="0"/>
              <a:t>Mosir</a:t>
            </a:r>
            <a:r>
              <a:rPr kumimoji="1" lang="en-US" altLang="ja-JP" sz="1800" dirty="0" smtClean="0"/>
              <a:t> </a:t>
            </a:r>
            <a:r>
              <a:rPr kumimoji="1" lang="ja-JP" altLang="en-US" sz="1800" dirty="0" smtClean="0"/>
              <a:t>プロジェクト</a:t>
            </a:r>
            <a:r>
              <a:rPr kumimoji="1" lang="en-US" altLang="ja-JP" sz="1800" dirty="0" smtClean="0"/>
              <a:t> (2003),</a:t>
            </a:r>
            <a:r>
              <a:rPr lang="en-US" altLang="ja-JP" sz="1800" dirty="0" smtClean="0"/>
              <a:t> </a:t>
            </a:r>
            <a:r>
              <a:rPr kumimoji="1" lang="ja-JP" altLang="en-US" sz="1800" dirty="0" smtClean="0"/>
              <a:t>惑星科学を題材した高大連携双方向遠隔授業の実践</a:t>
            </a:r>
            <a:r>
              <a:rPr kumimoji="1" lang="en-US" altLang="ja-JP" sz="1800" dirty="0" smtClean="0"/>
              <a:t>, </a:t>
            </a:r>
            <a:r>
              <a:rPr kumimoji="1" lang="ja-JP" altLang="en-US" sz="1800" i="1" dirty="0" smtClean="0"/>
              <a:t>遊星人</a:t>
            </a:r>
            <a:r>
              <a:rPr kumimoji="1" lang="en-US" altLang="ja-JP" sz="1800" i="1" dirty="0" smtClean="0"/>
              <a:t>(</a:t>
            </a:r>
            <a:r>
              <a:rPr kumimoji="1" lang="ja-JP" altLang="en-US" sz="1800" i="1" dirty="0" smtClean="0"/>
              <a:t>日本惑星科学会誌</a:t>
            </a:r>
            <a:r>
              <a:rPr kumimoji="1" lang="en-US" altLang="ja-JP" sz="1800" i="1" dirty="0" smtClean="0"/>
              <a:t>)</a:t>
            </a:r>
            <a:r>
              <a:rPr kumimoji="1" lang="en-US" altLang="ja-JP" sz="1800" dirty="0" smtClean="0"/>
              <a:t>, </a:t>
            </a:r>
            <a:r>
              <a:rPr kumimoji="1" lang="en-US" altLang="ja-JP" sz="1800" i="1" dirty="0" smtClean="0"/>
              <a:t>12</a:t>
            </a:r>
            <a:r>
              <a:rPr kumimoji="1" lang="en-US" altLang="ja-JP" sz="1800" dirty="0" smtClean="0"/>
              <a:t>, </a:t>
            </a:r>
            <a:r>
              <a:rPr lang="en-US" altLang="ja-JP" sz="1800" dirty="0" smtClean="0"/>
              <a:t>80-88.</a:t>
            </a:r>
          </a:p>
          <a:p>
            <a:pPr>
              <a:buFont typeface="Arial"/>
              <a:buChar char="•"/>
            </a:pPr>
            <a:endParaRPr kumimoji="1" lang="en-US" altLang="ja-JP" sz="1800" dirty="0" smtClean="0"/>
          </a:p>
          <a:p>
            <a:pPr>
              <a:buFont typeface="Arial"/>
              <a:buChar char="•"/>
            </a:pPr>
            <a:r>
              <a:rPr kumimoji="1" lang="ja-JP" altLang="en-US" sz="1800" dirty="0" smtClean="0"/>
              <a:t>北大・大垣東高校間</a:t>
            </a:r>
            <a:r>
              <a:rPr kumimoji="1" lang="en-US" altLang="ja-JP" sz="1800" dirty="0" smtClean="0"/>
              <a:t> </a:t>
            </a:r>
            <a:r>
              <a:rPr kumimoji="1" lang="ja-JP" altLang="en-US" sz="1800" dirty="0" smtClean="0"/>
              <a:t>双方向遠隔授業プロジェクトサイト</a:t>
            </a:r>
            <a:r>
              <a:rPr kumimoji="1" lang="en-US" altLang="ja-JP" sz="1800" dirty="0" smtClean="0"/>
              <a:t> 2012</a:t>
            </a:r>
            <a:r>
              <a:rPr lang="en-US" altLang="ja-JP" sz="1800" dirty="0" smtClean="0">
                <a:hlinkClick r:id="rId3"/>
              </a:rPr>
              <a:t>https://www.cps-jp.org/~mosir/pub/2012/2012-11-26/web/pub/index.html</a:t>
            </a:r>
            <a:endParaRPr lang="en-US" altLang="ja-JP" sz="1800" dirty="0" smtClean="0"/>
          </a:p>
          <a:p>
            <a:pPr>
              <a:buFont typeface="Arial"/>
              <a:buChar char="•"/>
            </a:pPr>
            <a:endParaRPr lang="en-US" altLang="ja-JP" sz="1800" dirty="0" smtClean="0"/>
          </a:p>
          <a:p>
            <a:pPr>
              <a:buFont typeface="Arial"/>
              <a:buChar char="•"/>
            </a:pPr>
            <a:r>
              <a:rPr lang="ja-JP" altLang="en-US" sz="1800" dirty="0" smtClean="0"/>
              <a:t>堺正太朗</a:t>
            </a:r>
            <a:r>
              <a:rPr lang="en-US" altLang="ja-JP" sz="1800" dirty="0" smtClean="0"/>
              <a:t>, </a:t>
            </a:r>
            <a:r>
              <a:rPr lang="ja-JP" altLang="en-US" sz="1800" dirty="0" smtClean="0"/>
              <a:t>梅本隆史</a:t>
            </a:r>
            <a:r>
              <a:rPr lang="en-US" altLang="ja-JP" sz="1800" dirty="0" smtClean="0"/>
              <a:t>, </a:t>
            </a:r>
            <a:r>
              <a:rPr lang="ja-JP" altLang="en-US" sz="1800" dirty="0" smtClean="0"/>
              <a:t>杉山耕一朗</a:t>
            </a:r>
            <a:r>
              <a:rPr lang="en-US" altLang="ja-JP" sz="1800" dirty="0" smtClean="0"/>
              <a:t>, </a:t>
            </a:r>
            <a:r>
              <a:rPr lang="ja-JP" altLang="en-US" sz="1800" dirty="0" smtClean="0"/>
              <a:t>倉本圭</a:t>
            </a:r>
            <a:r>
              <a:rPr lang="en-US" altLang="ja-JP" sz="1800" dirty="0" smtClean="0"/>
              <a:t> (2010), </a:t>
            </a:r>
            <a:r>
              <a:rPr lang="ja-JP" altLang="en-US" sz="1800" dirty="0" smtClean="0"/>
              <a:t>大学ー高校間双方遠隔授業</a:t>
            </a:r>
            <a:r>
              <a:rPr lang="en-US" altLang="ja-JP" sz="1800" dirty="0" smtClean="0"/>
              <a:t>, </a:t>
            </a:r>
            <a:r>
              <a:rPr lang="en-US" altLang="ja-JP" sz="1800" dirty="0" err="1" smtClean="0"/>
              <a:t>EPnetFaN</a:t>
            </a:r>
            <a:r>
              <a:rPr lang="en-US" altLang="ja-JP" sz="1800" dirty="0" smtClean="0"/>
              <a:t> </a:t>
            </a:r>
            <a:r>
              <a:rPr lang="ja-JP" altLang="en-US" sz="1800" dirty="0" smtClean="0"/>
              <a:t>座学編</a:t>
            </a:r>
            <a:r>
              <a:rPr lang="en-US" altLang="ja-JP" sz="1800" dirty="0" smtClean="0"/>
              <a:t/>
            </a:r>
            <a:br>
              <a:rPr lang="en-US" altLang="ja-JP" sz="1800" dirty="0" smtClean="0"/>
            </a:br>
            <a:r>
              <a:rPr lang="en-US" altLang="ja-JP" sz="1800" dirty="0" smtClean="0">
                <a:hlinkClick r:id="rId4"/>
              </a:rPr>
              <a:t>http://www.ep.sci.hokudai.ac.jp/~epnetfan/zagaku/2010/1105/pub</a:t>
            </a:r>
            <a:endParaRPr lang="en-US" altLang="ja-JP" sz="1800" dirty="0" smtClean="0"/>
          </a:p>
          <a:p>
            <a:pPr>
              <a:buFont typeface="Arial"/>
              <a:buChar char="•"/>
            </a:pPr>
            <a:endParaRPr lang="en-US" altLang="ja-JP" sz="1800" dirty="0" smtClean="0"/>
          </a:p>
          <a:p>
            <a:pPr>
              <a:buFont typeface="Arial"/>
              <a:buChar char="•"/>
            </a:pPr>
            <a:r>
              <a:rPr lang="ja-JP" altLang="en-US" sz="1800" dirty="0" smtClean="0"/>
              <a:t>押川智美</a:t>
            </a:r>
            <a:r>
              <a:rPr lang="en-US" altLang="ja-JP" sz="1800" dirty="0" smtClean="0"/>
              <a:t> (2012),</a:t>
            </a:r>
            <a:r>
              <a:rPr lang="ja-JP" altLang="en-US" sz="1800" dirty="0" smtClean="0"/>
              <a:t>北大・高校間双方向遠隔授業について</a:t>
            </a:r>
            <a:r>
              <a:rPr lang="en-US" altLang="ja-JP" sz="1800" dirty="0" smtClean="0"/>
              <a:t>, </a:t>
            </a:r>
            <a:r>
              <a:rPr lang="en-US" altLang="ja-JP" sz="1800" dirty="0" err="1" smtClean="0"/>
              <a:t>EPnetFaN</a:t>
            </a:r>
            <a:r>
              <a:rPr lang="en-US" altLang="ja-JP" sz="1800" dirty="0" smtClean="0"/>
              <a:t> </a:t>
            </a:r>
            <a:r>
              <a:rPr lang="ja-JP" altLang="en-US" sz="1800" dirty="0" smtClean="0"/>
              <a:t>座学編</a:t>
            </a:r>
            <a:r>
              <a:rPr lang="en-US" altLang="ja-JP" sz="1800" dirty="0" smtClean="0"/>
              <a:t/>
            </a:r>
            <a:br>
              <a:rPr lang="en-US" altLang="ja-JP" sz="1800" dirty="0" smtClean="0"/>
            </a:br>
            <a:r>
              <a:rPr lang="en-US" altLang="ja-JP" sz="1800" dirty="0" smtClean="0">
                <a:hlinkClick r:id="rId5"/>
              </a:rPr>
              <a:t>http://www.ep.sci.hokudai.ac.jp/~epnetfan/zagaku/2012/1109/pub</a:t>
            </a:r>
            <a:endParaRPr lang="en-US" altLang="ja-JP" sz="18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遠隔授業プロジェクトとは</a:t>
            </a:r>
            <a:endParaRPr kumimoji="1" lang="ja-JP" altLang="en-US" dirty="0"/>
          </a:p>
        </p:txBody>
      </p:sp>
      <p:sp>
        <p:nvSpPr>
          <p:cNvPr id="3" name="コンテンツ プレースホルダ 2"/>
          <p:cNvSpPr>
            <a:spLocks noGrp="1"/>
          </p:cNvSpPr>
          <p:nvPr>
            <p:ph idx="1"/>
          </p:nvPr>
        </p:nvSpPr>
        <p:spPr>
          <a:xfrm>
            <a:off x="179388" y="1143000"/>
            <a:ext cx="8785225" cy="4967287"/>
          </a:xfrm>
        </p:spPr>
        <p:txBody>
          <a:bodyPr/>
          <a:lstStyle/>
          <a:p>
            <a:pPr>
              <a:buFont typeface="Arial"/>
              <a:buChar char="•"/>
            </a:pPr>
            <a:r>
              <a:rPr lang="ja-JP" altLang="en-US" dirty="0" smtClean="0"/>
              <a:t>高品質な映像</a:t>
            </a:r>
            <a:r>
              <a:rPr lang="en-US" altLang="ja-JP" dirty="0" smtClean="0"/>
              <a:t>/</a:t>
            </a:r>
            <a:r>
              <a:rPr lang="ja-JP" altLang="en-US" dirty="0" smtClean="0"/>
              <a:t>音声を双方向にやり取りしながら</a:t>
            </a:r>
            <a:r>
              <a:rPr lang="en-US" altLang="ja-JP" dirty="0" smtClean="0"/>
              <a:t>, </a:t>
            </a:r>
            <a:r>
              <a:rPr lang="ja-JP" altLang="en-US" dirty="0" smtClean="0"/>
              <a:t>研究の最先端から高校へ授業を直接届けることを目的として発足</a:t>
            </a:r>
            <a:endParaRPr lang="en-US" altLang="ja-JP" dirty="0" smtClean="0"/>
          </a:p>
          <a:p>
            <a:pPr>
              <a:buFont typeface="Arial"/>
              <a:buChar char="•"/>
            </a:pPr>
            <a:r>
              <a:rPr lang="ja-JP" altLang="en-US" dirty="0" smtClean="0"/>
              <a:t>日本では初の試みだった</a:t>
            </a:r>
            <a:endParaRPr kumimoji="1" lang="en-US" altLang="ja-JP" dirty="0" smtClean="0"/>
          </a:p>
          <a:p>
            <a:pPr>
              <a:buFont typeface="Arial"/>
              <a:buChar char="•"/>
            </a:pPr>
            <a:r>
              <a:rPr lang="en-US" altLang="ja-JP" dirty="0" smtClean="0"/>
              <a:t>MOSIR</a:t>
            </a:r>
            <a:r>
              <a:rPr kumimoji="1" lang="en-US" altLang="ja-JP" dirty="0" smtClean="0"/>
              <a:t> </a:t>
            </a:r>
            <a:r>
              <a:rPr lang="ja-JP" altLang="en-US" dirty="0" smtClean="0"/>
              <a:t>プロジェクト</a:t>
            </a:r>
            <a:r>
              <a:rPr kumimoji="1" lang="ja-JP" altLang="en-US" dirty="0" smtClean="0"/>
              <a:t>の</a:t>
            </a:r>
            <a:r>
              <a:rPr lang="en-US" altLang="ja-JP" dirty="0" smtClean="0"/>
              <a:t> 1 </a:t>
            </a:r>
            <a:r>
              <a:rPr kumimoji="1" lang="ja-JP" altLang="en-US" dirty="0" smtClean="0"/>
              <a:t>つとしてスタート</a:t>
            </a:r>
            <a:endParaRPr kumimoji="1" lang="en-US" altLang="ja-JP" dirty="0" smtClean="0"/>
          </a:p>
          <a:p>
            <a:pPr>
              <a:buFont typeface="Arial"/>
              <a:buChar char="•"/>
            </a:pPr>
            <a:endParaRPr kumimoji="1" lang="ja-JP"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遠隔授業の経緯と歴史</a:t>
            </a:r>
            <a:r>
              <a:rPr kumimoji="1" lang="en-US" altLang="ja-JP" dirty="0" smtClean="0"/>
              <a:t> (1)</a:t>
            </a:r>
            <a:endParaRPr kumimoji="1" lang="ja-JP" altLang="en-US" dirty="0"/>
          </a:p>
        </p:txBody>
      </p:sp>
      <p:sp>
        <p:nvSpPr>
          <p:cNvPr id="3" name="コンテンツ プレースホルダ 2"/>
          <p:cNvSpPr>
            <a:spLocks noGrp="1"/>
          </p:cNvSpPr>
          <p:nvPr>
            <p:ph idx="1"/>
          </p:nvPr>
        </p:nvSpPr>
        <p:spPr>
          <a:xfrm>
            <a:off x="228600" y="762000"/>
            <a:ext cx="8496944" cy="5287963"/>
          </a:xfrm>
        </p:spPr>
        <p:txBody>
          <a:bodyPr>
            <a:normAutofit lnSpcReduction="10000"/>
          </a:bodyPr>
          <a:lstStyle/>
          <a:p>
            <a:pPr marL="1517650" indent="-1517650">
              <a:buNone/>
            </a:pPr>
            <a:r>
              <a:rPr kumimoji="1" lang="en-US" altLang="ja-JP" sz="2800" dirty="0" smtClean="0"/>
              <a:t>2000 </a:t>
            </a:r>
            <a:r>
              <a:rPr kumimoji="1" lang="ja-JP" altLang="en-US" sz="2800" dirty="0" smtClean="0"/>
              <a:t>年</a:t>
            </a:r>
            <a:r>
              <a:rPr kumimoji="1" lang="en-US" altLang="ja-JP" sz="2800" dirty="0" smtClean="0"/>
              <a:t> 7 </a:t>
            </a:r>
            <a:r>
              <a:rPr kumimoji="1" lang="ja-JP" altLang="en-US" sz="2800" dirty="0" smtClean="0"/>
              <a:t>月</a:t>
            </a:r>
            <a:endParaRPr lang="en-US" altLang="ja-JP" dirty="0" smtClean="0"/>
          </a:p>
          <a:p>
            <a:pPr marL="800100" lvl="1" indent="-400050">
              <a:buFont typeface="Arial"/>
              <a:buChar char="•"/>
            </a:pPr>
            <a:r>
              <a:rPr kumimoji="1" lang="en-US" altLang="ja-JP" sz="2400" dirty="0" smtClean="0"/>
              <a:t>MOSIR </a:t>
            </a:r>
            <a:r>
              <a:rPr kumimoji="1" lang="ja-JP" altLang="en-US" sz="2400" dirty="0" smtClean="0"/>
              <a:t>プロジェクト発足</a:t>
            </a:r>
            <a:endParaRPr kumimoji="1" lang="en-US" altLang="ja-JP" sz="2400" dirty="0" smtClean="0"/>
          </a:p>
          <a:p>
            <a:pPr marL="1517650" indent="-1517650">
              <a:buNone/>
            </a:pPr>
            <a:r>
              <a:rPr kumimoji="1" lang="en-US" altLang="ja-JP" sz="2800" dirty="0" smtClean="0"/>
              <a:t>2001 </a:t>
            </a:r>
            <a:r>
              <a:rPr kumimoji="1" lang="ja-JP" altLang="en-US" sz="2800" dirty="0" smtClean="0"/>
              <a:t>年</a:t>
            </a:r>
            <a:r>
              <a:rPr kumimoji="1" lang="en-US" altLang="ja-JP" sz="2800" dirty="0" smtClean="0"/>
              <a:t> 10 </a:t>
            </a:r>
            <a:r>
              <a:rPr kumimoji="1" lang="ja-JP" altLang="en-US" sz="2800" dirty="0" smtClean="0"/>
              <a:t>月</a:t>
            </a:r>
            <a:endParaRPr kumimoji="1" lang="en-US" altLang="ja-JP" sz="2800" dirty="0" smtClean="0"/>
          </a:p>
          <a:p>
            <a:pPr marL="763588" lvl="1" indent="-363538">
              <a:buFont typeface="Arial"/>
              <a:buChar char="•"/>
            </a:pPr>
            <a:r>
              <a:rPr kumimoji="1" lang="ja-JP" altLang="en-US" sz="2400" dirty="0" smtClean="0"/>
              <a:t>岡山県立鴨方高校の大島教諭が高校生向け教材の開発を研究者に呼びかけ</a:t>
            </a:r>
            <a:endParaRPr lang="en-US" altLang="ja-JP" dirty="0" smtClean="0"/>
          </a:p>
          <a:p>
            <a:pPr marL="1163638" lvl="2" indent="-363538">
              <a:buFont typeface="Arial"/>
              <a:buChar char="•"/>
            </a:pPr>
            <a:r>
              <a:rPr kumimoji="1" lang="ja-JP" altLang="en-US" sz="2200" dirty="0" smtClean="0"/>
              <a:t>惑星科学会</a:t>
            </a:r>
            <a:r>
              <a:rPr lang="ja-JP" altLang="en-US" sz="2200" dirty="0" smtClean="0"/>
              <a:t>秋季講演会</a:t>
            </a:r>
            <a:endParaRPr lang="en-US" altLang="ja-JP" sz="2200" dirty="0" smtClean="0"/>
          </a:p>
          <a:p>
            <a:pPr marL="363538" indent="-363538"/>
            <a:r>
              <a:rPr kumimoji="1" lang="en-US" altLang="ja-JP" sz="2800" dirty="0" smtClean="0"/>
              <a:t>2002 </a:t>
            </a:r>
            <a:r>
              <a:rPr kumimoji="1" lang="ja-JP" altLang="en-US" sz="2800" dirty="0" smtClean="0"/>
              <a:t>年</a:t>
            </a:r>
            <a:r>
              <a:rPr kumimoji="1" lang="en-US" altLang="ja-JP" sz="2800" dirty="0" smtClean="0"/>
              <a:t> 2 </a:t>
            </a:r>
            <a:r>
              <a:rPr kumimoji="1" lang="ja-JP" altLang="en-US" sz="2800" dirty="0" smtClean="0"/>
              <a:t>月</a:t>
            </a:r>
            <a:endParaRPr kumimoji="1" lang="en-US" altLang="ja-JP" sz="2800" dirty="0" smtClean="0"/>
          </a:p>
          <a:p>
            <a:pPr marL="763588" lvl="1" indent="-363538">
              <a:buFont typeface="Arial"/>
              <a:buChar char="•"/>
            </a:pPr>
            <a:r>
              <a:rPr kumimoji="1" lang="ja-JP" altLang="en-US" sz="2400" dirty="0" smtClean="0"/>
              <a:t>北大院地球惑星科学専攻有志が遠隔授業を提案</a:t>
            </a:r>
            <a:endParaRPr kumimoji="1" lang="en-US" altLang="ja-JP" sz="2400" dirty="0" smtClean="0"/>
          </a:p>
          <a:p>
            <a:pPr marL="363538" indent="-363538"/>
            <a:r>
              <a:rPr lang="en-US" altLang="ja-JP" sz="2800" dirty="0" smtClean="0"/>
              <a:t>2002 </a:t>
            </a:r>
            <a:r>
              <a:rPr lang="ja-JP" altLang="en-US" sz="2800" dirty="0" smtClean="0"/>
              <a:t>年</a:t>
            </a:r>
            <a:r>
              <a:rPr lang="en-US" altLang="ja-JP" sz="2800" dirty="0" smtClean="0"/>
              <a:t> 5 </a:t>
            </a:r>
            <a:r>
              <a:rPr lang="ja-JP" altLang="en-US" sz="2800" dirty="0" smtClean="0"/>
              <a:t>月</a:t>
            </a:r>
            <a:endParaRPr lang="en-US" altLang="ja-JP" sz="2800" dirty="0" smtClean="0"/>
          </a:p>
          <a:p>
            <a:pPr marL="763588" lvl="1" indent="-363538">
              <a:buFont typeface="Arial"/>
              <a:buChar char="•"/>
            </a:pPr>
            <a:r>
              <a:rPr kumimoji="1" lang="en-US" altLang="ja-JP" sz="2400" dirty="0" smtClean="0"/>
              <a:t>MOSIR </a:t>
            </a:r>
            <a:r>
              <a:rPr kumimoji="1" lang="ja-JP" altLang="en-US" sz="2400" dirty="0" smtClean="0"/>
              <a:t>が中心となって遠隔授業プロジェクトを始動</a:t>
            </a:r>
            <a:endParaRPr kumimoji="1" lang="en-US" altLang="ja-JP" sz="2400" dirty="0" smtClean="0"/>
          </a:p>
          <a:p>
            <a:pPr marL="363538" indent="-363538"/>
            <a:r>
              <a:rPr lang="en-US" altLang="ja-JP" sz="2800" dirty="0" smtClean="0"/>
              <a:t>2002 </a:t>
            </a:r>
            <a:r>
              <a:rPr lang="ja-JP" altLang="en-US" sz="2800" dirty="0" smtClean="0"/>
              <a:t>年</a:t>
            </a:r>
            <a:r>
              <a:rPr lang="en-US" altLang="ja-JP" sz="2800" dirty="0" smtClean="0"/>
              <a:t> 9 </a:t>
            </a:r>
            <a:r>
              <a:rPr lang="ja-JP" altLang="en-US" sz="2800" dirty="0" smtClean="0"/>
              <a:t>月</a:t>
            </a:r>
            <a:endParaRPr lang="en-US" altLang="ja-JP" sz="2800" dirty="0" smtClean="0"/>
          </a:p>
          <a:p>
            <a:pPr marL="763588" lvl="1" indent="-363538">
              <a:buFont typeface="Arial"/>
              <a:buChar char="•"/>
            </a:pPr>
            <a:r>
              <a:rPr kumimoji="1" lang="ja-JP" altLang="en-US" sz="2400" dirty="0" smtClean="0"/>
              <a:t>授業システムの完成</a:t>
            </a:r>
            <a:endParaRPr kumimoji="1" lang="en-US" altLang="ja-JP" sz="24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遠隔授業の経緯と歴史</a:t>
            </a:r>
            <a:r>
              <a:rPr kumimoji="1" lang="en-US" altLang="ja-JP" dirty="0" smtClean="0"/>
              <a:t> (2)</a:t>
            </a:r>
            <a:endParaRPr kumimoji="1" lang="ja-JP" altLang="en-US" dirty="0"/>
          </a:p>
        </p:txBody>
      </p:sp>
      <p:sp>
        <p:nvSpPr>
          <p:cNvPr id="3" name="コンテンツ プレースホルダ 2"/>
          <p:cNvSpPr>
            <a:spLocks noGrp="1"/>
          </p:cNvSpPr>
          <p:nvPr>
            <p:ph idx="1"/>
          </p:nvPr>
        </p:nvSpPr>
        <p:spPr>
          <a:xfrm>
            <a:off x="130914" y="685800"/>
            <a:ext cx="6172200" cy="2438400"/>
          </a:xfrm>
        </p:spPr>
        <p:txBody>
          <a:bodyPr>
            <a:normAutofit/>
          </a:bodyPr>
          <a:lstStyle/>
          <a:p>
            <a:pPr>
              <a:buNone/>
            </a:pPr>
            <a:r>
              <a:rPr lang="en-US" altLang="ja-JP" sz="2800" dirty="0" smtClean="0"/>
              <a:t>2002</a:t>
            </a:r>
            <a:r>
              <a:rPr lang="en-US" altLang="ja-JP" dirty="0" smtClean="0"/>
              <a:t> </a:t>
            </a:r>
            <a:r>
              <a:rPr lang="ja-JP" altLang="en-US" dirty="0" smtClean="0"/>
              <a:t>年</a:t>
            </a:r>
            <a:r>
              <a:rPr lang="en-US" altLang="ja-JP" dirty="0" smtClean="0"/>
              <a:t> 10 </a:t>
            </a:r>
            <a:r>
              <a:rPr lang="ja-JP" altLang="en-US" dirty="0" smtClean="0"/>
              <a:t>月</a:t>
            </a:r>
            <a:endParaRPr lang="en-US" altLang="ja-JP" dirty="0" smtClean="0"/>
          </a:p>
          <a:p>
            <a:pPr lvl="1">
              <a:buFont typeface="Arial"/>
              <a:buChar char="•"/>
            </a:pPr>
            <a:r>
              <a:rPr lang="ja-JP" altLang="en-US" sz="2400" dirty="0" smtClean="0"/>
              <a:t>岡山県立鴨方高校との遠隔授業を実施</a:t>
            </a:r>
            <a:endParaRPr lang="en-US" altLang="ja-JP" sz="2400" dirty="0" smtClean="0"/>
          </a:p>
          <a:p>
            <a:pPr lvl="2">
              <a:buFont typeface="Arial"/>
              <a:buChar char="•"/>
            </a:pPr>
            <a:r>
              <a:rPr lang="ja-JP" altLang="en-US" sz="2200" dirty="0" smtClean="0"/>
              <a:t>高校授業の一貫で計</a:t>
            </a:r>
            <a:r>
              <a:rPr lang="en-US" altLang="ja-JP" sz="2200" dirty="0" smtClean="0"/>
              <a:t> 4 </a:t>
            </a:r>
            <a:r>
              <a:rPr lang="ja-JP" altLang="en-US" sz="2200" dirty="0" smtClean="0"/>
              <a:t>日間</a:t>
            </a:r>
            <a:r>
              <a:rPr lang="en-US" altLang="ja-JP" sz="2200" dirty="0" smtClean="0"/>
              <a:t>, 4 </a:t>
            </a:r>
            <a:r>
              <a:rPr lang="ja-JP" altLang="en-US" sz="2200" dirty="0" smtClean="0"/>
              <a:t>時限分の講義を実施</a:t>
            </a:r>
            <a:endParaRPr lang="en-US" altLang="ja-JP" sz="2200" dirty="0" smtClean="0"/>
          </a:p>
          <a:p>
            <a:pPr lvl="2">
              <a:buFont typeface="Arial"/>
              <a:buChar char="•"/>
            </a:pPr>
            <a:r>
              <a:rPr lang="ja-JP" altLang="en-US" dirty="0" smtClean="0"/>
              <a:t>全国初の試みとなる</a:t>
            </a:r>
            <a:endParaRPr lang="en-US" altLang="ja-JP" dirty="0" smtClean="0"/>
          </a:p>
        </p:txBody>
      </p:sp>
      <p:pic>
        <p:nvPicPr>
          <p:cNvPr id="4" name="図 3" descr="スクリーンショット（2010-11-04 23.56.03）.png"/>
          <p:cNvPicPr>
            <a:picLocks noChangeAspect="1"/>
          </p:cNvPicPr>
          <p:nvPr/>
        </p:nvPicPr>
        <p:blipFill>
          <a:blip r:embed="rId3"/>
          <a:srcRect l="5000" t="26000" r="5000" b="16667"/>
          <a:stretch>
            <a:fillRect/>
          </a:stretch>
        </p:blipFill>
        <p:spPr>
          <a:xfrm>
            <a:off x="228600" y="2913480"/>
            <a:ext cx="8612372" cy="3429000"/>
          </a:xfrm>
          <a:prstGeom prst="rect">
            <a:avLst/>
          </a:prstGeom>
        </p:spPr>
      </p:pic>
      <p:sp>
        <p:nvSpPr>
          <p:cNvPr id="5" name="テキスト ボックス 4"/>
          <p:cNvSpPr txBox="1"/>
          <p:nvPr/>
        </p:nvSpPr>
        <p:spPr>
          <a:xfrm>
            <a:off x="2696166" y="6174400"/>
            <a:ext cx="4724400" cy="338554"/>
          </a:xfrm>
          <a:prstGeom prst="rect">
            <a:avLst/>
          </a:prstGeom>
          <a:noFill/>
        </p:spPr>
        <p:txBody>
          <a:bodyPr wrap="square" rtlCol="0">
            <a:spAutoFit/>
          </a:bodyPr>
          <a:lstStyle/>
          <a:p>
            <a:r>
              <a:rPr lang="en-US" altLang="ja-JP" sz="1600" dirty="0" smtClean="0"/>
              <a:t>2002 </a:t>
            </a:r>
            <a:r>
              <a:rPr lang="ja-JP" altLang="en-US" sz="1600" dirty="0" smtClean="0"/>
              <a:t>年遠隔授業講義概要</a:t>
            </a:r>
            <a:r>
              <a:rPr lang="en-US" altLang="ja-JP" sz="1600" dirty="0" smtClean="0"/>
              <a:t> </a:t>
            </a:r>
            <a:r>
              <a:rPr kumimoji="1" lang="en-US" altLang="ja-JP" sz="1600" dirty="0" smtClean="0"/>
              <a:t>[</a:t>
            </a:r>
            <a:r>
              <a:rPr lang="ja-JP" altLang="en-US" sz="1600" dirty="0" smtClean="0"/>
              <a:t>中神</a:t>
            </a:r>
            <a:r>
              <a:rPr lang="en-US" altLang="ja-JP" sz="1600" dirty="0" smtClean="0"/>
              <a:t> </a:t>
            </a:r>
            <a:r>
              <a:rPr lang="ja-JP" altLang="en-US" sz="1600" dirty="0" smtClean="0"/>
              <a:t>他</a:t>
            </a:r>
            <a:r>
              <a:rPr lang="en-US" altLang="ja-JP" sz="1600" dirty="0" smtClean="0"/>
              <a:t>, 2003</a:t>
            </a:r>
            <a:r>
              <a:rPr kumimoji="1" lang="en-US" altLang="ja-JP" sz="1600" dirty="0" smtClean="0"/>
              <a:t>]</a:t>
            </a:r>
            <a:endParaRPr kumimoji="1" lang="ja-JP" altLang="en-US" sz="1600" dirty="0"/>
          </a:p>
        </p:txBody>
      </p:sp>
      <p:pic>
        <p:nvPicPr>
          <p:cNvPr id="9" name="図 8"/>
          <p:cNvPicPr>
            <a:picLocks noChangeAspect="1"/>
          </p:cNvPicPr>
          <p:nvPr/>
        </p:nvPicPr>
        <p:blipFill>
          <a:blip r:embed="rId4"/>
          <a:stretch>
            <a:fillRect/>
          </a:stretch>
        </p:blipFill>
        <p:spPr>
          <a:xfrm>
            <a:off x="6277566" y="822520"/>
            <a:ext cx="2743200" cy="20574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遠隔授業の経緯と歴史</a:t>
            </a:r>
            <a:r>
              <a:rPr kumimoji="1" lang="en-US" altLang="ja-JP" dirty="0" smtClean="0"/>
              <a:t> (3)</a:t>
            </a:r>
            <a:endParaRPr kumimoji="1" lang="ja-JP" altLang="en-US" dirty="0"/>
          </a:p>
        </p:txBody>
      </p:sp>
      <p:sp>
        <p:nvSpPr>
          <p:cNvPr id="3" name="コンテンツ プレースホルダ 2"/>
          <p:cNvSpPr>
            <a:spLocks noGrp="1"/>
          </p:cNvSpPr>
          <p:nvPr>
            <p:ph idx="1"/>
          </p:nvPr>
        </p:nvSpPr>
        <p:spPr>
          <a:xfrm>
            <a:off x="228600" y="914400"/>
            <a:ext cx="8496944" cy="5486400"/>
          </a:xfrm>
        </p:spPr>
        <p:txBody>
          <a:bodyPr>
            <a:normAutofit/>
          </a:bodyPr>
          <a:lstStyle/>
          <a:p>
            <a:r>
              <a:rPr lang="en-US" altLang="ja-JP" dirty="0" smtClean="0"/>
              <a:t>2004 </a:t>
            </a:r>
            <a:r>
              <a:rPr lang="ja-JP" altLang="en-US" dirty="0" smtClean="0"/>
              <a:t>年から現在</a:t>
            </a:r>
            <a:endParaRPr lang="en-US" altLang="ja-JP" dirty="0" smtClean="0"/>
          </a:p>
          <a:p>
            <a:pPr lvl="1">
              <a:buFont typeface="Arial"/>
              <a:buChar char="•"/>
            </a:pPr>
            <a:r>
              <a:rPr lang="ja-JP" altLang="en-US" dirty="0" smtClean="0"/>
              <a:t>岐阜県立大垣東高校との遠隔授業を実施</a:t>
            </a:r>
            <a:endParaRPr lang="en-US" altLang="ja-JP" dirty="0" smtClean="0"/>
          </a:p>
          <a:p>
            <a:r>
              <a:rPr lang="en-US" altLang="ja-JP" dirty="0" smtClean="0"/>
              <a:t>2007 </a:t>
            </a:r>
            <a:r>
              <a:rPr lang="ja-JP" altLang="en-US" dirty="0" smtClean="0"/>
              <a:t>年</a:t>
            </a:r>
            <a:endParaRPr lang="en-US" altLang="ja-JP" dirty="0" smtClean="0"/>
          </a:p>
          <a:p>
            <a:pPr lvl="1">
              <a:buFont typeface="Arial"/>
              <a:buChar char="•"/>
            </a:pPr>
            <a:r>
              <a:rPr lang="ja-JP" altLang="en-US" dirty="0" smtClean="0"/>
              <a:t>岐阜県立羽島北高校とも遠隔授業を実施</a:t>
            </a:r>
            <a:endParaRPr lang="en-US" altLang="ja-JP" dirty="0" smtClean="0"/>
          </a:p>
          <a:p>
            <a:pPr lvl="1">
              <a:buNone/>
            </a:pPr>
            <a:endParaRPr lang="en-US" altLang="ja-JP" sz="1100" dirty="0" smtClean="0"/>
          </a:p>
          <a:p>
            <a:r>
              <a:rPr lang="ja-JP" altLang="en-US" dirty="0" smtClean="0"/>
              <a:t>今年度で</a:t>
            </a:r>
            <a:r>
              <a:rPr lang="en-US" altLang="ja-JP" dirty="0" smtClean="0"/>
              <a:t> 12 </a:t>
            </a:r>
            <a:r>
              <a:rPr lang="ja-JP" altLang="en-US" dirty="0" smtClean="0"/>
              <a:t>回目の実施</a:t>
            </a:r>
            <a:endParaRPr lang="en-US" altLang="ja-JP" dirty="0" smtClean="0"/>
          </a:p>
        </p:txBody>
      </p:sp>
      <p:grpSp>
        <p:nvGrpSpPr>
          <p:cNvPr id="18" name="図形グループ 17"/>
          <p:cNvGrpSpPr/>
          <p:nvPr/>
        </p:nvGrpSpPr>
        <p:grpSpPr>
          <a:xfrm>
            <a:off x="142716" y="5029200"/>
            <a:ext cx="8871228" cy="1314450"/>
            <a:chOff x="55215" y="5029200"/>
            <a:chExt cx="8871228" cy="1314450"/>
          </a:xfrm>
        </p:grpSpPr>
        <p:grpSp>
          <p:nvGrpSpPr>
            <p:cNvPr id="17" name="図形グループ 16"/>
            <p:cNvGrpSpPr/>
            <p:nvPr/>
          </p:nvGrpSpPr>
          <p:grpSpPr>
            <a:xfrm>
              <a:off x="55215" y="5029200"/>
              <a:ext cx="7095441" cy="1314450"/>
              <a:chOff x="55215" y="5257800"/>
              <a:chExt cx="7095441" cy="1314450"/>
            </a:xfrm>
          </p:grpSpPr>
          <p:pic>
            <p:nvPicPr>
              <p:cNvPr id="10" name="図 9"/>
              <p:cNvPicPr>
                <a:picLocks noChangeAspect="1"/>
              </p:cNvPicPr>
              <p:nvPr/>
            </p:nvPicPr>
            <p:blipFill>
              <a:blip r:embed="rId3"/>
              <a:stretch>
                <a:fillRect/>
              </a:stretch>
            </p:blipFill>
            <p:spPr>
              <a:xfrm>
                <a:off x="55215" y="5257800"/>
                <a:ext cx="1752600" cy="1313793"/>
              </a:xfrm>
              <a:prstGeom prst="rect">
                <a:avLst/>
              </a:prstGeom>
            </p:spPr>
          </p:pic>
          <p:pic>
            <p:nvPicPr>
              <p:cNvPr id="11" name="図 10"/>
              <p:cNvPicPr>
                <a:picLocks noChangeAspect="1"/>
              </p:cNvPicPr>
              <p:nvPr/>
            </p:nvPicPr>
            <p:blipFill>
              <a:blip r:embed="rId4"/>
              <a:stretch>
                <a:fillRect/>
              </a:stretch>
            </p:blipFill>
            <p:spPr>
              <a:xfrm>
                <a:off x="1828801" y="5257800"/>
                <a:ext cx="1752600" cy="1313793"/>
              </a:xfrm>
              <a:prstGeom prst="rect">
                <a:avLst/>
              </a:prstGeom>
            </p:spPr>
          </p:pic>
          <p:pic>
            <p:nvPicPr>
              <p:cNvPr id="14" name="図 13" descr="004.jpg"/>
              <p:cNvPicPr>
                <a:picLocks noChangeAspect="1"/>
              </p:cNvPicPr>
              <p:nvPr/>
            </p:nvPicPr>
            <p:blipFill>
              <a:blip r:embed="rId5"/>
              <a:stretch>
                <a:fillRect/>
              </a:stretch>
            </p:blipFill>
            <p:spPr>
              <a:xfrm>
                <a:off x="5398056" y="5257800"/>
                <a:ext cx="1752600" cy="1314450"/>
              </a:xfrm>
              <a:prstGeom prst="rect">
                <a:avLst/>
              </a:prstGeom>
            </p:spPr>
          </p:pic>
          <p:pic>
            <p:nvPicPr>
              <p:cNvPr id="22530" name="Picture 2"/>
              <p:cNvPicPr>
                <a:picLocks noChangeAspect="1" noChangeArrowheads="1"/>
              </p:cNvPicPr>
              <p:nvPr/>
            </p:nvPicPr>
            <p:blipFill>
              <a:blip r:embed="rId6"/>
              <a:srcRect/>
              <a:stretch>
                <a:fillRect/>
              </a:stretch>
            </p:blipFill>
            <p:spPr bwMode="auto">
              <a:xfrm>
                <a:off x="3613428" y="5257800"/>
                <a:ext cx="1752600" cy="1314450"/>
              </a:xfrm>
              <a:prstGeom prst="rect">
                <a:avLst/>
              </a:prstGeom>
              <a:noFill/>
              <a:ln w="9525">
                <a:noFill/>
                <a:miter lim="800000"/>
                <a:headEnd/>
                <a:tailEnd/>
              </a:ln>
              <a:effectLst/>
            </p:spPr>
          </p:pic>
        </p:grpSp>
        <p:pic>
          <p:nvPicPr>
            <p:cNvPr id="22531" name="Picture 3"/>
            <p:cNvPicPr>
              <a:picLocks noChangeAspect="1" noChangeArrowheads="1"/>
            </p:cNvPicPr>
            <p:nvPr/>
          </p:nvPicPr>
          <p:blipFill>
            <a:blip r:embed="rId7"/>
            <a:srcRect/>
            <a:stretch>
              <a:fillRect/>
            </a:stretch>
          </p:blipFill>
          <p:spPr bwMode="auto">
            <a:xfrm>
              <a:off x="7173843" y="5029200"/>
              <a:ext cx="1752600" cy="1313711"/>
            </a:xfrm>
            <a:prstGeom prst="rect">
              <a:avLst/>
            </a:prstGeom>
            <a:noFill/>
            <a:ln w="9525">
              <a:noFill/>
              <a:miter lim="800000"/>
              <a:headEnd/>
              <a:tailEnd/>
            </a:ln>
            <a:effectLst/>
          </p:spPr>
        </p:pic>
      </p:grpSp>
      <p:grpSp>
        <p:nvGrpSpPr>
          <p:cNvPr id="20" name="図形グループ 19"/>
          <p:cNvGrpSpPr/>
          <p:nvPr/>
        </p:nvGrpSpPr>
        <p:grpSpPr>
          <a:xfrm>
            <a:off x="152400" y="3581400"/>
            <a:ext cx="8839200" cy="1317955"/>
            <a:chOff x="0" y="3581400"/>
            <a:chExt cx="8839200" cy="1317955"/>
          </a:xfrm>
        </p:grpSpPr>
        <p:grpSp>
          <p:nvGrpSpPr>
            <p:cNvPr id="15" name="図形グループ 14"/>
            <p:cNvGrpSpPr/>
            <p:nvPr/>
          </p:nvGrpSpPr>
          <p:grpSpPr>
            <a:xfrm>
              <a:off x="1787396" y="3581400"/>
              <a:ext cx="7051804" cy="1317955"/>
              <a:chOff x="1870482" y="3581400"/>
              <a:chExt cx="7051804" cy="1317955"/>
            </a:xfrm>
          </p:grpSpPr>
          <p:grpSp>
            <p:nvGrpSpPr>
              <p:cNvPr id="13" name="図形グループ 12"/>
              <p:cNvGrpSpPr/>
              <p:nvPr/>
            </p:nvGrpSpPr>
            <p:grpSpPr>
              <a:xfrm>
                <a:off x="1870482" y="3581400"/>
                <a:ext cx="5292318" cy="1317955"/>
                <a:chOff x="11077" y="4648200"/>
                <a:chExt cx="5292318" cy="1317955"/>
              </a:xfrm>
            </p:grpSpPr>
            <p:pic>
              <p:nvPicPr>
                <p:cNvPr id="6" name="図 5"/>
                <p:cNvPicPr>
                  <a:picLocks noChangeAspect="1"/>
                </p:cNvPicPr>
                <p:nvPr/>
              </p:nvPicPr>
              <p:blipFill>
                <a:blip r:embed="rId8"/>
                <a:stretch>
                  <a:fillRect/>
                </a:stretch>
              </p:blipFill>
              <p:spPr>
                <a:xfrm>
                  <a:off x="11077" y="4648200"/>
                  <a:ext cx="1752600" cy="1317955"/>
                </a:xfrm>
                <a:prstGeom prst="rect">
                  <a:avLst/>
                </a:prstGeom>
              </p:spPr>
            </p:pic>
            <p:pic>
              <p:nvPicPr>
                <p:cNvPr id="7" name="図 6"/>
                <p:cNvPicPr>
                  <a:picLocks noChangeAspect="1"/>
                </p:cNvPicPr>
                <p:nvPr/>
              </p:nvPicPr>
              <p:blipFill>
                <a:blip r:embed="rId9"/>
                <a:stretch>
                  <a:fillRect/>
                </a:stretch>
              </p:blipFill>
              <p:spPr>
                <a:xfrm>
                  <a:off x="1802109" y="4648200"/>
                  <a:ext cx="1727200" cy="1295400"/>
                </a:xfrm>
                <a:prstGeom prst="rect">
                  <a:avLst/>
                </a:prstGeom>
              </p:spPr>
            </p:pic>
            <p:pic>
              <p:nvPicPr>
                <p:cNvPr id="8" name="図 7"/>
                <p:cNvPicPr>
                  <a:picLocks noChangeAspect="1"/>
                </p:cNvPicPr>
                <p:nvPr/>
              </p:nvPicPr>
              <p:blipFill>
                <a:blip r:embed="rId10"/>
                <a:stretch>
                  <a:fillRect/>
                </a:stretch>
              </p:blipFill>
              <p:spPr>
                <a:xfrm>
                  <a:off x="3576195" y="4648200"/>
                  <a:ext cx="1727200" cy="1295400"/>
                </a:xfrm>
                <a:prstGeom prst="rect">
                  <a:avLst/>
                </a:prstGeom>
              </p:spPr>
            </p:pic>
          </p:grpSp>
          <p:pic>
            <p:nvPicPr>
              <p:cNvPr id="9" name="図 8"/>
              <p:cNvPicPr>
                <a:picLocks noChangeAspect="1"/>
              </p:cNvPicPr>
              <p:nvPr/>
            </p:nvPicPr>
            <p:blipFill>
              <a:blip r:embed="rId11"/>
              <a:stretch>
                <a:fillRect/>
              </a:stretch>
            </p:blipFill>
            <p:spPr>
              <a:xfrm>
                <a:off x="7195086" y="3581400"/>
                <a:ext cx="1727200" cy="1295400"/>
              </a:xfrm>
              <a:prstGeom prst="rect">
                <a:avLst/>
              </a:prstGeom>
            </p:spPr>
          </p:pic>
        </p:grpSp>
        <p:pic>
          <p:nvPicPr>
            <p:cNvPr id="22532" name="Picture 4"/>
            <p:cNvPicPr>
              <a:picLocks noChangeAspect="1" noChangeArrowheads="1"/>
            </p:cNvPicPr>
            <p:nvPr/>
          </p:nvPicPr>
          <p:blipFill>
            <a:blip r:embed="rId12"/>
            <a:srcRect/>
            <a:stretch>
              <a:fillRect/>
            </a:stretch>
          </p:blipFill>
          <p:spPr bwMode="auto">
            <a:xfrm>
              <a:off x="0" y="3581400"/>
              <a:ext cx="1752600" cy="1314450"/>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教育的意義</a:t>
            </a:r>
            <a:endParaRPr kumimoji="1" lang="ja-JP" altLang="en-US" dirty="0"/>
          </a:p>
        </p:txBody>
      </p:sp>
      <p:sp>
        <p:nvSpPr>
          <p:cNvPr id="3" name="コンテンツ プレースホルダ 2"/>
          <p:cNvSpPr>
            <a:spLocks noGrp="1"/>
          </p:cNvSpPr>
          <p:nvPr>
            <p:ph idx="1"/>
          </p:nvPr>
        </p:nvSpPr>
        <p:spPr>
          <a:xfrm>
            <a:off x="152400" y="990600"/>
            <a:ext cx="8229600" cy="5257800"/>
          </a:xfrm>
        </p:spPr>
        <p:txBody>
          <a:bodyPr>
            <a:normAutofit/>
          </a:bodyPr>
          <a:lstStyle/>
          <a:p>
            <a:pPr>
              <a:buFont typeface="Arial"/>
              <a:buChar char="•"/>
            </a:pPr>
            <a:r>
              <a:rPr lang="ja-JP" altLang="en-US" dirty="0" smtClean="0"/>
              <a:t>高校側</a:t>
            </a:r>
            <a:endParaRPr lang="en-US" altLang="ja-JP" dirty="0" smtClean="0"/>
          </a:p>
          <a:p>
            <a:pPr lvl="1">
              <a:buFont typeface="Arial"/>
              <a:buChar char="•"/>
            </a:pPr>
            <a:r>
              <a:rPr lang="ja-JP" altLang="en-US" sz="2578" dirty="0" smtClean="0"/>
              <a:t>大学で行われているいわゆる </a:t>
            </a:r>
            <a:r>
              <a:rPr lang="en-US" altLang="ja-JP" sz="2578" dirty="0" smtClean="0"/>
              <a:t>"</a:t>
            </a:r>
            <a:r>
              <a:rPr lang="ja-JP" altLang="en-US" sz="2578" dirty="0" smtClean="0"/>
              <a:t>学問</a:t>
            </a:r>
            <a:r>
              <a:rPr lang="en-US" altLang="ja-JP" sz="2578" dirty="0" smtClean="0"/>
              <a:t>" </a:t>
            </a:r>
            <a:r>
              <a:rPr lang="ja-JP" altLang="en-US" sz="2578" dirty="0" smtClean="0"/>
              <a:t>の雰囲気を高校生に感じてもらう</a:t>
            </a:r>
            <a:endParaRPr lang="en-US" altLang="ja-JP" sz="2578" dirty="0" smtClean="0"/>
          </a:p>
          <a:p>
            <a:pPr lvl="1">
              <a:buFont typeface="Arial"/>
              <a:buChar char="•"/>
            </a:pPr>
            <a:r>
              <a:rPr lang="ja-JP" altLang="en-US" sz="2578" dirty="0" smtClean="0"/>
              <a:t>高校生が講師の解説を交えながら最先端の研究に触れる機会を提供</a:t>
            </a:r>
            <a:endParaRPr lang="en-US" altLang="ja-JP" sz="2578" dirty="0" smtClean="0"/>
          </a:p>
          <a:p>
            <a:pPr>
              <a:buFont typeface="Arial"/>
              <a:buChar char="•"/>
            </a:pPr>
            <a:r>
              <a:rPr lang="ja-JP" altLang="en-US" dirty="0" smtClean="0"/>
              <a:t>大学側</a:t>
            </a:r>
            <a:endParaRPr lang="en-US" altLang="ja-JP" dirty="0" smtClean="0"/>
          </a:p>
          <a:p>
            <a:pPr lvl="1">
              <a:buFont typeface="Arial"/>
              <a:buChar char="•"/>
            </a:pPr>
            <a:r>
              <a:rPr lang="ja-JP" altLang="en-US" sz="2578" dirty="0" smtClean="0"/>
              <a:t>収録・配信等の技術の習得</a:t>
            </a:r>
            <a:endParaRPr lang="en-US" altLang="ja-JP" sz="2578" dirty="0" smtClean="0"/>
          </a:p>
          <a:p>
            <a:pPr lvl="1">
              <a:buFont typeface="Arial"/>
              <a:buChar char="•"/>
            </a:pPr>
            <a:r>
              <a:rPr lang="ja-JP" altLang="en-US" sz="2578" dirty="0" smtClean="0"/>
              <a:t>高校生に「わかる」授業の企画・実施</a:t>
            </a:r>
            <a:endParaRPr lang="en-US" altLang="ja-JP" sz="2578"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メディアの反応</a:t>
            </a:r>
            <a:endParaRPr kumimoji="1" lang="ja-JP" altLang="en-US" dirty="0"/>
          </a:p>
        </p:txBody>
      </p:sp>
      <p:sp>
        <p:nvSpPr>
          <p:cNvPr id="3" name="コンテンツ プレースホルダ 2"/>
          <p:cNvSpPr>
            <a:spLocks noGrp="1"/>
          </p:cNvSpPr>
          <p:nvPr>
            <p:ph idx="1"/>
          </p:nvPr>
        </p:nvSpPr>
        <p:spPr>
          <a:xfrm>
            <a:off x="323528" y="5924053"/>
            <a:ext cx="8301608" cy="781547"/>
          </a:xfrm>
        </p:spPr>
        <p:txBody>
          <a:bodyPr>
            <a:normAutofit/>
          </a:bodyPr>
          <a:lstStyle/>
          <a:p>
            <a:r>
              <a:rPr lang="en-US" altLang="ja-JP" dirty="0" smtClean="0"/>
              <a:t>2002 </a:t>
            </a:r>
            <a:r>
              <a:rPr lang="ja-JP" altLang="en-US" dirty="0" smtClean="0"/>
              <a:t>年度はテレビでも取り上げられた</a:t>
            </a:r>
            <a:endParaRPr kumimoji="1" lang="ja-JP" altLang="en-US" dirty="0"/>
          </a:p>
        </p:txBody>
      </p:sp>
      <p:pic>
        <p:nvPicPr>
          <p:cNvPr id="5122" name="Picture 2" descr="http://www.ep.sci.hokudai.ac.jp/~mosir/work/2002/kamokata/photos/paper/chugoku021024.jpg"/>
          <p:cNvPicPr>
            <a:picLocks noChangeAspect="1" noChangeArrowheads="1"/>
          </p:cNvPicPr>
          <p:nvPr/>
        </p:nvPicPr>
        <p:blipFill>
          <a:blip r:embed="rId2" cstate="print"/>
          <a:srcRect/>
          <a:stretch>
            <a:fillRect/>
          </a:stretch>
        </p:blipFill>
        <p:spPr bwMode="auto">
          <a:xfrm>
            <a:off x="539552" y="1196752"/>
            <a:ext cx="4104456" cy="4313868"/>
          </a:xfrm>
          <a:prstGeom prst="rect">
            <a:avLst/>
          </a:prstGeom>
          <a:noFill/>
        </p:spPr>
      </p:pic>
      <p:pic>
        <p:nvPicPr>
          <p:cNvPr id="5124" name="Picture 4" descr="http://www.ep.sci.hokudai.ac.jp/~mosir/work/2002/kamokata/photos/paper/asahi021103.jpg"/>
          <p:cNvPicPr>
            <a:picLocks noChangeAspect="1" noChangeArrowheads="1"/>
          </p:cNvPicPr>
          <p:nvPr/>
        </p:nvPicPr>
        <p:blipFill>
          <a:blip r:embed="rId3" cstate="print"/>
          <a:srcRect/>
          <a:stretch>
            <a:fillRect/>
          </a:stretch>
        </p:blipFill>
        <p:spPr bwMode="auto">
          <a:xfrm>
            <a:off x="5220072" y="1340768"/>
            <a:ext cx="3456384" cy="4052693"/>
          </a:xfrm>
          <a:prstGeom prst="rect">
            <a:avLst/>
          </a:prstGeom>
          <a:noFill/>
        </p:spPr>
      </p:pic>
      <p:sp>
        <p:nvSpPr>
          <p:cNvPr id="6" name="テキスト ボックス 5"/>
          <p:cNvSpPr txBox="1"/>
          <p:nvPr/>
        </p:nvSpPr>
        <p:spPr>
          <a:xfrm>
            <a:off x="981729" y="5517232"/>
            <a:ext cx="3798933" cy="338554"/>
          </a:xfrm>
          <a:prstGeom prst="rect">
            <a:avLst/>
          </a:prstGeom>
          <a:noFill/>
        </p:spPr>
        <p:txBody>
          <a:bodyPr wrap="none" rtlCol="0">
            <a:spAutoFit/>
          </a:bodyPr>
          <a:lstStyle/>
          <a:p>
            <a:r>
              <a:rPr lang="ja-JP" altLang="en-US" sz="1600" dirty="0">
                <a:ea typeface="ヒラギノ角ゴ Pro W3"/>
                <a:cs typeface="ヒラギノ角ゴ Pro W3"/>
              </a:rPr>
              <a:t>中国新聞</a:t>
            </a:r>
            <a:r>
              <a:rPr lang="ja-JP" altLang="en-US" sz="1600" dirty="0" smtClean="0">
                <a:ea typeface="ヒラギノ角ゴ Pro W3"/>
                <a:cs typeface="ヒラギノ角ゴ Pro W3"/>
              </a:rPr>
              <a:t> </a:t>
            </a:r>
            <a:r>
              <a:rPr lang="en-US" altLang="ja-JP" sz="1600" dirty="0" smtClean="0">
                <a:ea typeface="ヒラギノ角ゴ Pro W3"/>
                <a:cs typeface="ヒラギノ角ゴ Pro W3"/>
              </a:rPr>
              <a:t>2002/10</a:t>
            </a:r>
            <a:r>
              <a:rPr lang="en-US" altLang="ja-JP" sz="1600" dirty="0">
                <a:ea typeface="ヒラギノ角ゴ Pro W3"/>
                <a:cs typeface="ヒラギノ角ゴ Pro W3"/>
              </a:rPr>
              <a:t>/24 (</a:t>
            </a:r>
            <a:r>
              <a:rPr lang="ja-JP" altLang="en-US" sz="1600" dirty="0">
                <a:ea typeface="ヒラギノ角ゴ Pro W3"/>
                <a:cs typeface="ヒラギノ角ゴ Pro W3"/>
              </a:rPr>
              <a:t>井笠おかやま版</a:t>
            </a:r>
            <a:r>
              <a:rPr lang="en-US" altLang="ja-JP" sz="1600" dirty="0">
                <a:ea typeface="ヒラギノ角ゴ Pro W3"/>
                <a:cs typeface="ヒラギノ角ゴ Pro W3"/>
              </a:rPr>
              <a:t>)</a:t>
            </a:r>
            <a:r>
              <a:rPr lang="ja-JP" altLang="en-US" sz="1600" dirty="0">
                <a:ea typeface="ヒラギノ角ゴ Pro W3"/>
                <a:cs typeface="ヒラギノ角ゴ Pro W3"/>
              </a:rPr>
              <a:t> </a:t>
            </a:r>
            <a:endParaRPr kumimoji="1" lang="ja-JP" altLang="en-US" sz="1600" dirty="0">
              <a:ea typeface="ヒラギノ角ゴ Pro W3"/>
              <a:cs typeface="ヒラギノ角ゴ Pro W3"/>
            </a:endParaRPr>
          </a:p>
        </p:txBody>
      </p:sp>
      <p:sp>
        <p:nvSpPr>
          <p:cNvPr id="7" name="テキスト ボックス 6"/>
          <p:cNvSpPr txBox="1"/>
          <p:nvPr/>
        </p:nvSpPr>
        <p:spPr>
          <a:xfrm>
            <a:off x="5725994" y="5373216"/>
            <a:ext cx="2985711" cy="338554"/>
          </a:xfrm>
          <a:prstGeom prst="rect">
            <a:avLst/>
          </a:prstGeom>
          <a:noFill/>
        </p:spPr>
        <p:txBody>
          <a:bodyPr wrap="none" rtlCol="0">
            <a:spAutoFit/>
          </a:bodyPr>
          <a:lstStyle/>
          <a:p>
            <a:r>
              <a:rPr lang="zh-TW" altLang="en-US" sz="1600" dirty="0">
                <a:ea typeface="ヒラギノ角ゴ Pro W3"/>
                <a:cs typeface="ヒラギノ角ゴ Pro W3"/>
              </a:rPr>
              <a:t>朝日新聞</a:t>
            </a:r>
            <a:r>
              <a:rPr lang="zh-TW" altLang="en-US" sz="1600" dirty="0" smtClean="0">
                <a:ea typeface="ヒラギノ角ゴ Pro W3"/>
                <a:cs typeface="ヒラギノ角ゴ Pro W3"/>
              </a:rPr>
              <a:t> </a:t>
            </a:r>
            <a:r>
              <a:rPr lang="en-US" altLang="zh-TW" sz="1600" dirty="0" smtClean="0">
                <a:ea typeface="ヒラギノ角ゴ Pro W3"/>
                <a:cs typeface="ヒラギノ角ゴ Pro W3"/>
              </a:rPr>
              <a:t>2002/11</a:t>
            </a:r>
            <a:r>
              <a:rPr lang="en-US" altLang="zh-TW" sz="1600" dirty="0">
                <a:ea typeface="ヒラギノ角ゴ Pro W3"/>
                <a:cs typeface="ヒラギノ角ゴ Pro W3"/>
              </a:rPr>
              <a:t>/3 (</a:t>
            </a:r>
            <a:r>
              <a:rPr lang="zh-TW" altLang="en-US" sz="1600" dirty="0">
                <a:ea typeface="ヒラギノ角ゴ Pro W3"/>
                <a:cs typeface="ヒラギノ角ゴ Pro W3"/>
              </a:rPr>
              <a:t>北海道版</a:t>
            </a:r>
            <a:r>
              <a:rPr lang="en-US" altLang="zh-TW" sz="1600" dirty="0">
                <a:ea typeface="ヒラギノ角ゴ Pro W3"/>
                <a:cs typeface="ヒラギノ角ゴ Pro W3"/>
              </a:rPr>
              <a:t>)</a:t>
            </a:r>
            <a:endParaRPr kumimoji="1" lang="ja-JP" altLang="en-US" sz="1600" dirty="0">
              <a:ea typeface="ヒラギノ角ゴ Pro W3"/>
              <a:cs typeface="ヒラギノ角ゴ Pro W3"/>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hokudai">
  <a:themeElements>
    <a:clrScheme name="ppt1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1e">
      <a:majorFont>
        <a:latin typeface="Franklin Gothic Demi"/>
        <a:ea typeface="ＭＳ Ｐゴシック"/>
        <a:cs typeface="ＭＳ Ｐゴシック"/>
      </a:majorFont>
      <a:minorFont>
        <a:latin typeface="Franklin Gothic Dem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ppt1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1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1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1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1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1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1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1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1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1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1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1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hokudai.potx</Template>
  <TotalTime>1088</TotalTime>
  <Words>1753</Words>
  <Application>Microsoft Macintosh PowerPoint</Application>
  <PresentationFormat>画面に合わせる (4:3)</PresentationFormat>
  <Paragraphs>324</Paragraphs>
  <Slides>32</Slides>
  <Notes>19</Notes>
  <HiddenSlides>0</HiddenSlides>
  <MMClips>0</MMClips>
  <ScaleCrop>false</ScaleCrop>
  <HeadingPairs>
    <vt:vector size="4" baseType="variant">
      <vt:variant>
        <vt:lpstr>デザイン テンプレート</vt:lpstr>
      </vt:variant>
      <vt:variant>
        <vt:i4>1</vt:i4>
      </vt:variant>
      <vt:variant>
        <vt:lpstr>スライド タイトル</vt:lpstr>
      </vt:variant>
      <vt:variant>
        <vt:i4>32</vt:i4>
      </vt:variant>
    </vt:vector>
  </HeadingPairs>
  <TitlesOfParts>
    <vt:vector size="33" baseType="lpstr">
      <vt:lpstr>hokudai</vt:lpstr>
      <vt:lpstr>大学-高校間双方向遠隔授業</vt:lpstr>
      <vt:lpstr>Outline</vt:lpstr>
      <vt:lpstr>スライド 3</vt:lpstr>
      <vt:lpstr>遠隔授業プロジェクトとは</vt:lpstr>
      <vt:lpstr>遠隔授業の経緯と歴史 (1)</vt:lpstr>
      <vt:lpstr>遠隔授業の経緯と歴史 (2)</vt:lpstr>
      <vt:lpstr>遠隔授業の経緯と歴史 (3)</vt:lpstr>
      <vt:lpstr>教育的意義</vt:lpstr>
      <vt:lpstr>メディアの反応</vt:lpstr>
      <vt:lpstr>メディアの反応</vt:lpstr>
      <vt:lpstr>スライド 11</vt:lpstr>
      <vt:lpstr>配線図 (2002 年度)</vt:lpstr>
      <vt:lpstr>配線図 (2007年度-2010 年度)</vt:lpstr>
      <vt:lpstr>配線図 (2007-2010 年度)</vt:lpstr>
      <vt:lpstr>配線図 (2011 年度-)</vt:lpstr>
      <vt:lpstr>配線図 (2011 年度-)</vt:lpstr>
      <vt:lpstr>ネットワーク経路 (2004年度-)</vt:lpstr>
      <vt:lpstr>遠隔授業のために</vt:lpstr>
      <vt:lpstr>スライド 19</vt:lpstr>
      <vt:lpstr>授業が行われるまで (2012年度)</vt:lpstr>
      <vt:lpstr>今年度の予定 (2013年度)</vt:lpstr>
      <vt:lpstr>遠隔授業までに…</vt:lpstr>
      <vt:lpstr>各係のお仕事</vt:lpstr>
      <vt:lpstr>各係 (2013年度)</vt:lpstr>
      <vt:lpstr>遠隔授業までに…</vt:lpstr>
      <vt:lpstr>遠隔授業までに…</vt:lpstr>
      <vt:lpstr>接続試験・リハーサル・会場設営</vt:lpstr>
      <vt:lpstr>いよいよ…</vt:lpstr>
      <vt:lpstr>本番当日</vt:lpstr>
      <vt:lpstr>アンケート</vt:lpstr>
      <vt:lpstr>まとめ</vt:lpstr>
      <vt:lpstr>参考文献</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遠隔授業について</dc:title>
  <dc:creator>Takafumi Umemoto</dc:creator>
  <cp:lastModifiedBy>堺 正太朗</cp:lastModifiedBy>
  <cp:revision>170</cp:revision>
  <dcterms:created xsi:type="dcterms:W3CDTF">2013-11-05T18:15:04Z</dcterms:created>
  <dcterms:modified xsi:type="dcterms:W3CDTF">2013-11-05T18:16:42Z</dcterms:modified>
</cp:coreProperties>
</file>