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75" r:id="rId4"/>
    <p:sldId id="276" r:id="rId5"/>
    <p:sldId id="278" r:id="rId6"/>
    <p:sldId id="277" r:id="rId7"/>
    <p:sldId id="258" r:id="rId8"/>
    <p:sldId id="281" r:id="rId9"/>
    <p:sldId id="273" r:id="rId10"/>
    <p:sldId id="279" r:id="rId11"/>
    <p:sldId id="284" r:id="rId12"/>
    <p:sldId id="285" r:id="rId13"/>
    <p:sldId id="286" r:id="rId14"/>
    <p:sldId id="287" r:id="rId15"/>
    <p:sldId id="292" r:id="rId16"/>
    <p:sldId id="288" r:id="rId17"/>
    <p:sldId id="280" r:id="rId18"/>
    <p:sldId id="289" r:id="rId19"/>
    <p:sldId id="291" r:id="rId20"/>
    <p:sldId id="290" r:id="rId21"/>
    <p:sldId id="293" r:id="rId22"/>
    <p:sldId id="294" r:id="rId23"/>
    <p:sldId id="295" r:id="rId24"/>
    <p:sldId id="297" r:id="rId25"/>
    <p:sldId id="298" r:id="rId26"/>
    <p:sldId id="296" r:id="rId27"/>
    <p:sldId id="314" r:id="rId28"/>
    <p:sldId id="302" r:id="rId29"/>
    <p:sldId id="315" r:id="rId30"/>
    <p:sldId id="320" r:id="rId31"/>
    <p:sldId id="303" r:id="rId32"/>
    <p:sldId id="299" r:id="rId33"/>
    <p:sldId id="300" r:id="rId34"/>
    <p:sldId id="301" r:id="rId35"/>
    <p:sldId id="304" r:id="rId36"/>
    <p:sldId id="317" r:id="rId37"/>
    <p:sldId id="319" r:id="rId38"/>
    <p:sldId id="313" r:id="rId39"/>
    <p:sldId id="308" r:id="rId40"/>
    <p:sldId id="321" r:id="rId41"/>
    <p:sldId id="322" r:id="rId42"/>
    <p:sldId id="309" r:id="rId43"/>
    <p:sldId id="305" r:id="rId44"/>
    <p:sldId id="311" r:id="rId45"/>
    <p:sldId id="323" r:id="rId46"/>
    <p:sldId id="283" r:id="rId4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C848"/>
    <a:srgbClr val="E6E2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56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6EFD-54AD-498E-B1C6-98D5941E6B77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772FB-B4CD-4D6E-AC67-F88A68417EE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688B5-6565-4159-90FD-B925F394B284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51E0E-C8B3-4201-A203-E383369036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dirty="0" smtClean="0"/>
              <a:t>はモデルの生成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dirty="0" smtClean="0"/>
              <a:t>はモデルの生成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new </a:t>
            </a:r>
            <a:r>
              <a:rPr kumimoji="1" lang="ja-JP" altLang="en-US" smtClean="0"/>
              <a:t>はモデルの生成</a:t>
            </a:r>
            <a:endParaRPr kumimoji="1" lang="en-US" altLang="ja-JP" smtClean="0"/>
          </a:p>
          <a:p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[:user]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 から送られてきた値やフォームで入力した値を</a:t>
            </a:r>
            <a:r>
              <a:rPr kumimoji="1" lang="en-US" altLang="ja-JP" dirty="0" err="1" smtClean="0"/>
              <a:t>params</a:t>
            </a:r>
            <a:r>
              <a:rPr kumimoji="1" lang="en-US" altLang="ja-JP" dirty="0" smtClean="0"/>
              <a:t>[:</a:t>
            </a:r>
            <a:r>
              <a:rPr kumimoji="1" lang="ja-JP" altLang="en-US" dirty="0" smtClean="0"/>
              <a:t>パラメータ名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で取得する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1E0E-C8B3-4201-A203-E38336903675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360000" tIns="45720" rIns="36000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000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3DA1-741F-48AA-A053-664ABB3E8AE0}" type="datetimeFigureOut">
              <a:rPr kumimoji="1" lang="ja-JP" altLang="en-US" smtClean="0"/>
              <a:pPr/>
              <a:t>2013/7/5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AACA-50F3-4F89-B93A-B969992A49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b="1" kern="1200" baseline="0">
          <a:solidFill>
            <a:schemeClr val="bg1"/>
          </a:solidFill>
          <a:latin typeface="Calibri" pitchFamily="34" charset="0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3200" b="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ikataka\Downloads\suu_1.mp4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784976" cy="1470025"/>
          </a:xfrm>
        </p:spPr>
        <p:txBody>
          <a:bodyPr/>
          <a:lstStyle/>
          <a:p>
            <a:r>
              <a:rPr lang="ja-JP" altLang="en-US" cap="none" dirty="0" smtClean="0"/>
              <a:t>新しいレポート投稿システム</a:t>
            </a:r>
            <a:r>
              <a:rPr lang="en-US" altLang="ja-JP" cap="none" dirty="0" smtClean="0"/>
              <a:t/>
            </a:r>
            <a:br>
              <a:rPr lang="en-US" altLang="ja-JP" cap="none" dirty="0" smtClean="0"/>
            </a:br>
            <a:r>
              <a:rPr lang="ja-JP" altLang="en-US" cap="none" dirty="0" smtClean="0"/>
              <a:t>                            「</a:t>
            </a:r>
            <a:r>
              <a:rPr lang="en-US" altLang="ja-JP" cap="none" dirty="0" err="1" smtClean="0"/>
              <a:t>suu</a:t>
            </a:r>
            <a:r>
              <a:rPr lang="ja-JP" altLang="en-US" cap="none" dirty="0" smtClean="0"/>
              <a:t>」 について</a:t>
            </a:r>
            <a:endParaRPr kumimoji="1" lang="ja-JP" altLang="en-US" cap="none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北海道大学 理学院 宇宙理学専攻 </a:t>
            </a:r>
            <a:endParaRPr kumimoji="1" lang="en-US" altLang="ja-JP" dirty="0" smtClean="0"/>
          </a:p>
          <a:p>
            <a:r>
              <a:rPr lang="ja-JP" altLang="en-US" dirty="0" smtClean="0"/>
              <a:t>惑星宇宙グループ 修士</a:t>
            </a:r>
            <a:r>
              <a:rPr lang="en-US" altLang="ja-JP" dirty="0" smtClean="0"/>
              <a:t>2</a:t>
            </a:r>
            <a:r>
              <a:rPr lang="ja-JP" altLang="en-US" dirty="0" smtClean="0"/>
              <a:t> 年</a:t>
            </a:r>
            <a:endParaRPr lang="en-US" altLang="ja-JP" dirty="0" smtClean="0"/>
          </a:p>
          <a:p>
            <a:r>
              <a:rPr kumimoji="1" lang="ja-JP" altLang="en-US" dirty="0" smtClean="0"/>
              <a:t>三上 峻</a:t>
            </a:r>
            <a:endParaRPr kumimoji="1" lang="ja-JP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661248"/>
            <a:ext cx="2051720" cy="998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7989" y="5680298"/>
            <a:ext cx="21812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352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(3)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基本理念</a:t>
            </a:r>
            <a:endParaRPr lang="en-US" altLang="ja-JP" dirty="0" smtClean="0"/>
          </a:p>
          <a:p>
            <a:r>
              <a:rPr kumimoji="1" lang="en-US" altLang="ja-JP" dirty="0" smtClean="0"/>
              <a:t>DRY(Don’t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Repeat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Yourself)</a:t>
            </a:r>
          </a:p>
          <a:p>
            <a:pPr lvl="1"/>
            <a:r>
              <a:rPr lang="ja-JP" altLang="en-US" dirty="0"/>
              <a:t>同じこと</a:t>
            </a:r>
            <a:r>
              <a:rPr lang="ja-JP" altLang="en-US" dirty="0" smtClean="0"/>
              <a:t>を繰り返さない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定義など</a:t>
            </a:r>
            <a:r>
              <a:rPr kumimoji="1" lang="ja-JP" altLang="en-US" dirty="0" smtClean="0"/>
              <a:t>の作業は一回だけで済ませろ</a:t>
            </a:r>
            <a:endParaRPr kumimoji="1" lang="en-US" altLang="ja-JP" dirty="0" smtClean="0"/>
          </a:p>
          <a:p>
            <a:r>
              <a:rPr lang="en-US" altLang="ja-JP" dirty="0" err="1" smtClean="0"/>
              <a:t>CoC</a:t>
            </a:r>
            <a:r>
              <a:rPr lang="en-US" altLang="ja-JP" dirty="0" smtClean="0"/>
              <a:t>(Convention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over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Configuration)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設定より規約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慎重に設計された規約に従うことにより，設定が不要</a:t>
            </a:r>
            <a:r>
              <a:rPr lang="en-US" altLang="ja-JP" dirty="0" smtClean="0"/>
              <a:t>(</a:t>
            </a:r>
            <a:r>
              <a:rPr lang="ja-JP" altLang="en-US" dirty="0" smtClean="0"/>
              <a:t>あるいは軽減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(4)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ソフトウェアアーキテクチャは</a:t>
            </a:r>
            <a:r>
              <a:rPr lang="en-US" altLang="ja-JP" dirty="0" smtClean="0"/>
              <a:t>MVC</a:t>
            </a:r>
          </a:p>
          <a:p>
            <a:r>
              <a:rPr lang="en-US" altLang="ja-JP" dirty="0" smtClean="0"/>
              <a:t>Model</a:t>
            </a:r>
          </a:p>
          <a:p>
            <a:pPr lvl="1"/>
            <a:r>
              <a:rPr lang="ja-JP" altLang="en-US" dirty="0" smtClean="0"/>
              <a:t>データと手続きを表現・</a:t>
            </a:r>
            <a:r>
              <a:rPr lang="en-US" altLang="ja-JP" dirty="0"/>
              <a:t>View</a:t>
            </a:r>
            <a:r>
              <a:rPr lang="ja-JP" altLang="en-US" dirty="0" smtClean="0"/>
              <a:t>へ通知</a:t>
            </a:r>
            <a:endParaRPr lang="en-US" altLang="ja-JP" dirty="0" smtClean="0"/>
          </a:p>
          <a:p>
            <a:r>
              <a:rPr lang="en-US" altLang="ja-JP" dirty="0" smtClean="0"/>
              <a:t>View</a:t>
            </a:r>
          </a:p>
          <a:p>
            <a:pPr lvl="1"/>
            <a:r>
              <a:rPr lang="en-US" altLang="ja-JP" dirty="0" smtClean="0"/>
              <a:t>Model </a:t>
            </a:r>
            <a:r>
              <a:rPr lang="ja-JP" altLang="en-US" dirty="0" smtClean="0"/>
              <a:t>のデータを表示</a:t>
            </a:r>
            <a:endParaRPr lang="en-US" altLang="ja-JP" dirty="0" smtClean="0"/>
          </a:p>
          <a:p>
            <a:r>
              <a:rPr lang="en-US" altLang="ja-JP" dirty="0" smtClean="0"/>
              <a:t>Controller</a:t>
            </a:r>
          </a:p>
          <a:p>
            <a:pPr lvl="1"/>
            <a:r>
              <a:rPr lang="ja-JP" altLang="en-US" dirty="0" smtClean="0"/>
              <a:t>ユーザの入力に対し応答・処理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(5)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MVC</a:t>
            </a:r>
            <a:r>
              <a:rPr lang="ja-JP" altLang="en-US" dirty="0" smtClean="0"/>
              <a:t>の基本的なシナリオ</a:t>
            </a:r>
            <a:endParaRPr lang="en-US" altLang="ja-JP" dirty="0" smtClean="0"/>
          </a:p>
        </p:txBody>
      </p:sp>
      <p:grpSp>
        <p:nvGrpSpPr>
          <p:cNvPr id="48" name="グループ化 19"/>
          <p:cNvGrpSpPr/>
          <p:nvPr/>
        </p:nvGrpSpPr>
        <p:grpSpPr>
          <a:xfrm>
            <a:off x="237118" y="2204864"/>
            <a:ext cx="8655362" cy="4286572"/>
            <a:chOff x="237118" y="2204864"/>
            <a:chExt cx="8655362" cy="4286572"/>
          </a:xfrm>
        </p:grpSpPr>
        <p:grpSp>
          <p:nvGrpSpPr>
            <p:cNvPr id="49" name="グループ化 11"/>
            <p:cNvGrpSpPr/>
            <p:nvPr/>
          </p:nvGrpSpPr>
          <p:grpSpPr>
            <a:xfrm>
              <a:off x="1835696" y="3429000"/>
              <a:ext cx="5472608" cy="3062436"/>
              <a:chOff x="1691680" y="2708920"/>
              <a:chExt cx="5472608" cy="3062436"/>
            </a:xfrm>
          </p:grpSpPr>
          <p:grpSp>
            <p:nvGrpSpPr>
              <p:cNvPr id="56" name="グループ化 7"/>
              <p:cNvGrpSpPr/>
              <p:nvPr/>
            </p:nvGrpSpPr>
            <p:grpSpPr>
              <a:xfrm>
                <a:off x="1691680" y="2708920"/>
                <a:ext cx="5472608" cy="3062436"/>
                <a:chOff x="1691680" y="2708920"/>
                <a:chExt cx="5472608" cy="3062436"/>
              </a:xfrm>
            </p:grpSpPr>
            <p:sp>
              <p:nvSpPr>
                <p:cNvPr id="60" name="円/楕円 3"/>
                <p:cNvSpPr/>
                <p:nvPr/>
              </p:nvSpPr>
              <p:spPr>
                <a:xfrm>
                  <a:off x="3203848" y="2708920"/>
                  <a:ext cx="2448272" cy="1368152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円/楕円 4"/>
                <p:cNvSpPr/>
                <p:nvPr/>
              </p:nvSpPr>
              <p:spPr>
                <a:xfrm>
                  <a:off x="4716016" y="4403204"/>
                  <a:ext cx="2448272" cy="1368152"/>
                </a:xfrm>
                <a:prstGeom prst="ellips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円/楕円 5"/>
                <p:cNvSpPr/>
                <p:nvPr/>
              </p:nvSpPr>
              <p:spPr>
                <a:xfrm>
                  <a:off x="1691680" y="4365104"/>
                  <a:ext cx="2448272" cy="13681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7" name="テキスト ボックス 56"/>
              <p:cNvSpPr txBox="1"/>
              <p:nvPr/>
            </p:nvSpPr>
            <p:spPr>
              <a:xfrm>
                <a:off x="4106044" y="320368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View</a:t>
                </a:r>
                <a:endParaRPr kumimoji="1" lang="ja-JP" altLang="en-US" dirty="0"/>
              </a:p>
            </p:txBody>
          </p:sp>
          <p:sp>
            <p:nvSpPr>
              <p:cNvPr id="58" name="テキスト ボックス 9"/>
              <p:cNvSpPr txBox="1"/>
              <p:nvPr/>
            </p:nvSpPr>
            <p:spPr>
              <a:xfrm>
                <a:off x="5580112" y="486916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Model</a:t>
                </a:r>
                <a:endParaRPr kumimoji="1" lang="ja-JP" altLang="en-US" dirty="0"/>
              </a:p>
            </p:txBody>
          </p:sp>
          <p:sp>
            <p:nvSpPr>
              <p:cNvPr id="59" name="テキスト ボックス 58"/>
              <p:cNvSpPr txBox="1"/>
              <p:nvPr/>
            </p:nvSpPr>
            <p:spPr>
              <a:xfrm>
                <a:off x="2339752" y="486916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Controller</a:t>
                </a:r>
                <a:endParaRPr kumimoji="1" lang="ja-JP" altLang="en-US" dirty="0"/>
              </a:p>
            </p:txBody>
          </p:sp>
        </p:grpSp>
        <p:grpSp>
          <p:nvGrpSpPr>
            <p:cNvPr id="50" name="グループ化 17"/>
            <p:cNvGrpSpPr/>
            <p:nvPr/>
          </p:nvGrpSpPr>
          <p:grpSpPr>
            <a:xfrm>
              <a:off x="237118" y="2204864"/>
              <a:ext cx="2534682" cy="2097524"/>
              <a:chOff x="237118" y="2204864"/>
              <a:chExt cx="2534682" cy="2097524"/>
            </a:xfrm>
          </p:grpSpPr>
          <p:pic>
            <p:nvPicPr>
              <p:cNvPr id="54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7118" y="2204864"/>
                <a:ext cx="2534682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5" name="テキスト ボックス 54"/>
              <p:cNvSpPr txBox="1"/>
              <p:nvPr/>
            </p:nvSpPr>
            <p:spPr>
              <a:xfrm>
                <a:off x="683568" y="3933056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Web</a:t>
                </a:r>
                <a:r>
                  <a:rPr lang="ja-JP" altLang="en-US" dirty="0" smtClean="0"/>
                  <a:t> ブラウザ</a:t>
                </a:r>
                <a:endParaRPr kumimoji="1" lang="ja-JP" altLang="en-US" dirty="0"/>
              </a:p>
            </p:txBody>
          </p:sp>
        </p:grpSp>
        <p:grpSp>
          <p:nvGrpSpPr>
            <p:cNvPr id="51" name="グループ化 18"/>
            <p:cNvGrpSpPr/>
            <p:nvPr/>
          </p:nvGrpSpPr>
          <p:grpSpPr>
            <a:xfrm>
              <a:off x="6624736" y="2204864"/>
              <a:ext cx="2267744" cy="1656184"/>
              <a:chOff x="6624736" y="2204864"/>
              <a:chExt cx="2267744" cy="1656184"/>
            </a:xfrm>
          </p:grpSpPr>
          <p:sp>
            <p:nvSpPr>
              <p:cNvPr id="52" name="円柱 51"/>
              <p:cNvSpPr/>
              <p:nvPr/>
            </p:nvSpPr>
            <p:spPr>
              <a:xfrm>
                <a:off x="6624736" y="2204864"/>
                <a:ext cx="2267744" cy="1656184"/>
              </a:xfrm>
              <a:prstGeom prst="can">
                <a:avLst/>
              </a:prstGeom>
              <a:solidFill>
                <a:srgbClr val="C8C84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7270204" y="2996952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Database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(5)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MVC</a:t>
            </a:r>
            <a:r>
              <a:rPr lang="ja-JP" altLang="en-US" dirty="0" smtClean="0"/>
              <a:t>の基本的なシナリオ</a:t>
            </a:r>
            <a:endParaRPr lang="en-US" altLang="ja-JP" dirty="0" smtClean="0"/>
          </a:p>
        </p:txBody>
      </p:sp>
      <p:grpSp>
        <p:nvGrpSpPr>
          <p:cNvPr id="7" name="グループ化 19"/>
          <p:cNvGrpSpPr/>
          <p:nvPr/>
        </p:nvGrpSpPr>
        <p:grpSpPr>
          <a:xfrm>
            <a:off x="237118" y="2204864"/>
            <a:ext cx="8655362" cy="4286572"/>
            <a:chOff x="237118" y="2204864"/>
            <a:chExt cx="8655362" cy="4286572"/>
          </a:xfrm>
        </p:grpSpPr>
        <p:grpSp>
          <p:nvGrpSpPr>
            <p:cNvPr id="8" name="グループ化 11"/>
            <p:cNvGrpSpPr/>
            <p:nvPr/>
          </p:nvGrpSpPr>
          <p:grpSpPr>
            <a:xfrm>
              <a:off x="1835696" y="3429000"/>
              <a:ext cx="5472608" cy="3062436"/>
              <a:chOff x="1691680" y="2708920"/>
              <a:chExt cx="5472608" cy="3062436"/>
            </a:xfrm>
          </p:grpSpPr>
          <p:grpSp>
            <p:nvGrpSpPr>
              <p:cNvPr id="12" name="グループ化 7"/>
              <p:cNvGrpSpPr/>
              <p:nvPr/>
            </p:nvGrpSpPr>
            <p:grpSpPr>
              <a:xfrm>
                <a:off x="1691680" y="2708920"/>
                <a:ext cx="5472608" cy="3062436"/>
                <a:chOff x="1691680" y="2708920"/>
                <a:chExt cx="5472608" cy="3062436"/>
              </a:xfrm>
            </p:grpSpPr>
            <p:sp>
              <p:nvSpPr>
                <p:cNvPr id="4" name="円/楕円 3"/>
                <p:cNvSpPr/>
                <p:nvPr/>
              </p:nvSpPr>
              <p:spPr>
                <a:xfrm>
                  <a:off x="3203848" y="2708920"/>
                  <a:ext cx="2448272" cy="1368152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" name="円/楕円 4"/>
                <p:cNvSpPr/>
                <p:nvPr/>
              </p:nvSpPr>
              <p:spPr>
                <a:xfrm>
                  <a:off x="4716016" y="4403204"/>
                  <a:ext cx="2448272" cy="1368152"/>
                </a:xfrm>
                <a:prstGeom prst="ellips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円/楕円 5"/>
                <p:cNvSpPr/>
                <p:nvPr/>
              </p:nvSpPr>
              <p:spPr>
                <a:xfrm>
                  <a:off x="1691680" y="4365104"/>
                  <a:ext cx="2448272" cy="13681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" name="テキスト ボックス 8"/>
              <p:cNvSpPr txBox="1"/>
              <p:nvPr/>
            </p:nvSpPr>
            <p:spPr>
              <a:xfrm>
                <a:off x="4106044" y="320368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View</a:t>
                </a:r>
                <a:endParaRPr kumimoji="1" lang="ja-JP" altLang="en-US" dirty="0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580112" y="486916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Model</a:t>
                </a:r>
                <a:endParaRPr kumimoji="1" lang="ja-JP" altLang="en-US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2339752" y="486916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Controller</a:t>
                </a:r>
                <a:endParaRPr kumimoji="1" lang="ja-JP" altLang="en-US" dirty="0"/>
              </a:p>
            </p:txBody>
          </p:sp>
        </p:grpSp>
        <p:grpSp>
          <p:nvGrpSpPr>
            <p:cNvPr id="13" name="グループ化 17"/>
            <p:cNvGrpSpPr/>
            <p:nvPr/>
          </p:nvGrpSpPr>
          <p:grpSpPr>
            <a:xfrm>
              <a:off x="237118" y="2204864"/>
              <a:ext cx="2534682" cy="2097524"/>
              <a:chOff x="237118" y="2204864"/>
              <a:chExt cx="2534682" cy="209752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7118" y="2204864"/>
                <a:ext cx="2534682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テキスト ボックス 14"/>
              <p:cNvSpPr txBox="1"/>
              <p:nvPr/>
            </p:nvSpPr>
            <p:spPr>
              <a:xfrm>
                <a:off x="683568" y="3933056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Web</a:t>
                </a:r>
                <a:r>
                  <a:rPr lang="ja-JP" altLang="en-US" dirty="0" smtClean="0"/>
                  <a:t> ブラウザ</a:t>
                </a:r>
                <a:endParaRPr kumimoji="1" lang="ja-JP" altLang="en-US" dirty="0"/>
              </a:p>
            </p:txBody>
          </p:sp>
        </p:grpSp>
        <p:grpSp>
          <p:nvGrpSpPr>
            <p:cNvPr id="14" name="グループ化 18"/>
            <p:cNvGrpSpPr/>
            <p:nvPr/>
          </p:nvGrpSpPr>
          <p:grpSpPr>
            <a:xfrm>
              <a:off x="6624736" y="2204864"/>
              <a:ext cx="2267744" cy="1656184"/>
              <a:chOff x="6624736" y="2204864"/>
              <a:chExt cx="2267744" cy="1656184"/>
            </a:xfrm>
          </p:grpSpPr>
          <p:sp>
            <p:nvSpPr>
              <p:cNvPr id="16" name="円柱 15"/>
              <p:cNvSpPr/>
              <p:nvPr/>
            </p:nvSpPr>
            <p:spPr>
              <a:xfrm>
                <a:off x="6624736" y="2204864"/>
                <a:ext cx="2267744" cy="1656184"/>
              </a:xfrm>
              <a:prstGeom prst="can">
                <a:avLst/>
              </a:prstGeom>
              <a:solidFill>
                <a:srgbClr val="C8C84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7270204" y="2996952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Database</a:t>
                </a:r>
                <a:endParaRPr kumimoji="1" lang="ja-JP" altLang="en-US" dirty="0"/>
              </a:p>
            </p:txBody>
          </p:sp>
        </p:grpSp>
      </p:grpSp>
      <p:cxnSp>
        <p:nvCxnSpPr>
          <p:cNvPr id="22" name="直線矢印コネクタ 21"/>
          <p:cNvCxnSpPr/>
          <p:nvPr/>
        </p:nvCxnSpPr>
        <p:spPr>
          <a:xfrm>
            <a:off x="2987824" y="2924944"/>
            <a:ext cx="72000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004048" y="4869160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4394076" y="5786214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804248" y="4077072"/>
            <a:ext cx="576064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7236296" y="4077072"/>
            <a:ext cx="576064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2843808" y="3284984"/>
            <a:ext cx="64807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419872" y="2607295"/>
            <a:ext cx="273630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</a:t>
            </a:r>
            <a:r>
              <a:rPr kumimoji="1" lang="en-US" altLang="ja-JP" sz="2400" dirty="0" smtClean="0"/>
              <a:t>UI</a:t>
            </a:r>
            <a:r>
              <a:rPr kumimoji="1" lang="ja-JP" altLang="en-US" dirty="0" smtClean="0"/>
              <a:t> を通して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に入力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5576" y="4293096"/>
            <a:ext cx="219573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からの入力を処理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3203848" y="4653136"/>
            <a:ext cx="216024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987824" y="6095037"/>
            <a:ext cx="33843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がユーザの</a:t>
            </a:r>
            <a:r>
              <a:rPr lang="ja-JP" altLang="en-US" dirty="0" smtClean="0"/>
              <a:t>操作</a:t>
            </a:r>
            <a:r>
              <a:rPr kumimoji="1" lang="ja-JP" altLang="en-US" dirty="0" smtClean="0"/>
              <a:t>に応じた</a:t>
            </a:r>
            <a:r>
              <a:rPr kumimoji="1" lang="en-US" altLang="ja-JP" dirty="0" smtClean="0"/>
              <a:t>Model</a:t>
            </a:r>
            <a:r>
              <a:rPr lang="ja-JP" altLang="en-US" dirty="0" smtClean="0"/>
              <a:t> のメソッドを呼ぶ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64088" y="3861048"/>
            <a:ext cx="15841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r>
              <a:rPr lang="en-US" altLang="ja-JP" dirty="0" smtClean="0"/>
              <a:t>Database</a:t>
            </a:r>
            <a:r>
              <a:rPr lang="ja-JP" altLang="en-US" dirty="0" smtClean="0"/>
              <a:t> の</a:t>
            </a:r>
            <a:endParaRPr lang="en-US" altLang="ja-JP" dirty="0" smtClean="0"/>
          </a:p>
          <a:p>
            <a:r>
              <a:rPr lang="ja-JP" altLang="en-US" dirty="0" smtClean="0"/>
              <a:t>更新を要求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52320" y="4726885"/>
            <a:ext cx="158468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⑤データ を</a:t>
            </a:r>
            <a:endParaRPr lang="en-US" altLang="ja-JP" dirty="0" smtClean="0"/>
          </a:p>
          <a:p>
            <a:r>
              <a:rPr lang="en-US" altLang="ja-JP" dirty="0" smtClean="0"/>
              <a:t>Model</a:t>
            </a:r>
            <a:r>
              <a:rPr lang="ja-JP" altLang="en-US" dirty="0" smtClean="0"/>
              <a:t>に渡す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0954" y="4619228"/>
            <a:ext cx="122413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 からデータを取得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9616" y="3756873"/>
            <a:ext cx="134910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⑦ブラウザに出力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</a:t>
            </a:r>
            <a:r>
              <a:rPr lang="en-US" altLang="ja-JP" dirty="0">
                <a:latin typeface="+mj-ea"/>
              </a:rPr>
              <a:t>6</a:t>
            </a:r>
            <a:r>
              <a:rPr kumimoji="1" lang="en-US" altLang="ja-JP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Database</a:t>
            </a:r>
          </a:p>
          <a:p>
            <a:r>
              <a:rPr lang="ja-JP" altLang="en-US" dirty="0" smtClean="0"/>
              <a:t>データを集めて管理し容易に検索・抽出などの再利用できるようにしたもの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SQlite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MySQL</a:t>
            </a:r>
            <a:r>
              <a:rPr lang="en-US" altLang="ja-JP" dirty="0" smtClean="0"/>
              <a:t> ...</a:t>
            </a:r>
          </a:p>
          <a:p>
            <a:pPr>
              <a:buNone/>
            </a:pP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r>
              <a:rPr lang="ja-JP" altLang="en-US" dirty="0" smtClean="0"/>
              <a:t>手法</a:t>
            </a:r>
            <a:r>
              <a:rPr lang="en-US" altLang="ja-JP" dirty="0" smtClean="0"/>
              <a:t>, </a:t>
            </a:r>
            <a:r>
              <a:rPr lang="ja-JP" altLang="en-US" dirty="0" smtClean="0"/>
              <a:t>方式</a:t>
            </a:r>
            <a:r>
              <a:rPr lang="en-US" altLang="ja-JP" dirty="0" smtClean="0"/>
              <a:t>...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find(</a:t>
            </a:r>
            <a:r>
              <a:rPr lang="ja-JP" altLang="en-US" dirty="0" smtClean="0"/>
              <a:t>検索</a:t>
            </a:r>
            <a:r>
              <a:rPr lang="en-US" altLang="ja-JP" dirty="0" smtClean="0"/>
              <a:t>),</a:t>
            </a:r>
            <a:r>
              <a:rPr lang="ja-JP" altLang="en-US" dirty="0" smtClean="0"/>
              <a:t> </a:t>
            </a:r>
            <a:r>
              <a:rPr lang="en-US" altLang="ja-JP" dirty="0" smtClean="0"/>
              <a:t>create(</a:t>
            </a:r>
            <a:r>
              <a:rPr lang="ja-JP" altLang="en-US" dirty="0" smtClean="0"/>
              <a:t>生成・保存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具体的には後で！！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</a:t>
            </a:r>
            <a:r>
              <a:rPr lang="en-US" altLang="ja-JP" dirty="0" smtClean="0">
                <a:latin typeface="+mj-ea"/>
              </a:rPr>
              <a:t>7</a:t>
            </a:r>
            <a:r>
              <a:rPr kumimoji="1" lang="en-US" altLang="ja-JP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ja-JP" altLang="en-US" dirty="0" smtClean="0"/>
              <a:t>ディレクトリ構造</a:t>
            </a:r>
            <a:endParaRPr lang="en-US" altLang="ja-JP" dirty="0" smtClean="0"/>
          </a:p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の場合ルートディレクトリは</a:t>
            </a:r>
            <a:r>
              <a:rPr lang="en-US" altLang="ja-JP" dirty="0" smtClean="0"/>
              <a:t>report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report/</a:t>
            </a:r>
          </a:p>
          <a:p>
            <a:pPr>
              <a:buNone/>
            </a:pPr>
            <a:r>
              <a:rPr lang="en-US" altLang="ja-JP" sz="2400" dirty="0" smtClean="0"/>
              <a:t>|--app</a:t>
            </a:r>
          </a:p>
          <a:p>
            <a:pPr>
              <a:buNone/>
            </a:pPr>
            <a:r>
              <a:rPr lang="en-US" altLang="ja-JP" sz="2400" dirty="0" smtClean="0"/>
              <a:t>      |--models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-- *.</a:t>
            </a:r>
            <a:r>
              <a:rPr lang="en-US" altLang="ja-JP" sz="2400" dirty="0" err="1" smtClean="0"/>
              <a:t>rb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   |--controllers -- *_</a:t>
            </a:r>
            <a:r>
              <a:rPr lang="en-US" altLang="ja-JP" sz="2400" dirty="0" err="1" smtClean="0"/>
              <a:t>controllers.rb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   |--views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--</a:t>
            </a:r>
            <a:r>
              <a:rPr lang="ja-JP" altLang="en-US" sz="2400" dirty="0" smtClean="0"/>
              <a:t> 各クラス </a:t>
            </a:r>
            <a:r>
              <a:rPr lang="en-US" altLang="ja-JP" sz="2400" dirty="0" smtClean="0"/>
              <a:t>-- *.</a:t>
            </a:r>
            <a:r>
              <a:rPr lang="en-US" altLang="ja-JP" sz="2400" dirty="0" err="1" smtClean="0"/>
              <a:t>html.erb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   …</a:t>
            </a:r>
          </a:p>
          <a:p>
            <a:pPr>
              <a:buNone/>
            </a:pPr>
            <a:r>
              <a:rPr lang="en-US" altLang="ja-JP" sz="2400" dirty="0" smtClean="0"/>
              <a:t>|--db</a:t>
            </a:r>
          </a:p>
          <a:p>
            <a:pPr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|--migrate</a:t>
            </a:r>
          </a:p>
          <a:p>
            <a:pPr>
              <a:buNone/>
            </a:pPr>
            <a:r>
              <a:rPr lang="en-US" altLang="ja-JP" sz="2400" dirty="0" smtClean="0"/>
              <a:t> 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   </a:t>
            </a:r>
            <a:r>
              <a:rPr lang="en-US" altLang="ja-JP" sz="2400" dirty="0"/>
              <a:t>…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質問タイム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における</a:t>
            </a:r>
            <a:r>
              <a:rPr lang="en-US" altLang="ja-JP" dirty="0" smtClean="0"/>
              <a:t>MVC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再度</a:t>
            </a:r>
            <a:r>
              <a:rPr lang="ja-JP" altLang="en-US" dirty="0" smtClean="0">
                <a:latin typeface="+mj-ea"/>
              </a:rPr>
              <a:t>，復習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MVC</a:t>
            </a:r>
            <a:r>
              <a:rPr lang="ja-JP" altLang="en-US" dirty="0" smtClean="0"/>
              <a:t>の基本的なシナリオ</a:t>
            </a:r>
            <a:endParaRPr lang="en-US" altLang="ja-JP" dirty="0" smtClean="0"/>
          </a:p>
        </p:txBody>
      </p:sp>
      <p:grpSp>
        <p:nvGrpSpPr>
          <p:cNvPr id="7" name="グループ化 19"/>
          <p:cNvGrpSpPr/>
          <p:nvPr/>
        </p:nvGrpSpPr>
        <p:grpSpPr>
          <a:xfrm>
            <a:off x="237118" y="2204864"/>
            <a:ext cx="8655362" cy="4286572"/>
            <a:chOff x="237118" y="2204864"/>
            <a:chExt cx="8655362" cy="4286572"/>
          </a:xfrm>
        </p:grpSpPr>
        <p:grpSp>
          <p:nvGrpSpPr>
            <p:cNvPr id="8" name="グループ化 11"/>
            <p:cNvGrpSpPr/>
            <p:nvPr/>
          </p:nvGrpSpPr>
          <p:grpSpPr>
            <a:xfrm>
              <a:off x="1835696" y="3429000"/>
              <a:ext cx="5472608" cy="3062436"/>
              <a:chOff x="1691680" y="2708920"/>
              <a:chExt cx="5472608" cy="3062436"/>
            </a:xfrm>
          </p:grpSpPr>
          <p:grpSp>
            <p:nvGrpSpPr>
              <p:cNvPr id="12" name="グループ化 7"/>
              <p:cNvGrpSpPr/>
              <p:nvPr/>
            </p:nvGrpSpPr>
            <p:grpSpPr>
              <a:xfrm>
                <a:off x="1691680" y="2708920"/>
                <a:ext cx="5472608" cy="3062436"/>
                <a:chOff x="1691680" y="2708920"/>
                <a:chExt cx="5472608" cy="3062436"/>
              </a:xfrm>
            </p:grpSpPr>
            <p:sp>
              <p:nvSpPr>
                <p:cNvPr id="4" name="円/楕円 3"/>
                <p:cNvSpPr/>
                <p:nvPr/>
              </p:nvSpPr>
              <p:spPr>
                <a:xfrm>
                  <a:off x="3203848" y="2708920"/>
                  <a:ext cx="2448272" cy="1368152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" name="円/楕円 4"/>
                <p:cNvSpPr/>
                <p:nvPr/>
              </p:nvSpPr>
              <p:spPr>
                <a:xfrm>
                  <a:off x="4716016" y="4403204"/>
                  <a:ext cx="2448272" cy="1368152"/>
                </a:xfrm>
                <a:prstGeom prst="ellips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円/楕円 5"/>
                <p:cNvSpPr/>
                <p:nvPr/>
              </p:nvSpPr>
              <p:spPr>
                <a:xfrm>
                  <a:off x="1691680" y="4365104"/>
                  <a:ext cx="2448272" cy="13681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" name="テキスト ボックス 8"/>
              <p:cNvSpPr txBox="1"/>
              <p:nvPr/>
            </p:nvSpPr>
            <p:spPr>
              <a:xfrm>
                <a:off x="4106044" y="320368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View</a:t>
                </a:r>
                <a:endParaRPr kumimoji="1" lang="ja-JP" altLang="en-US" dirty="0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580112" y="486916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Model</a:t>
                </a:r>
                <a:endParaRPr kumimoji="1" lang="ja-JP" altLang="en-US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2339752" y="486916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Controller</a:t>
                </a:r>
                <a:endParaRPr kumimoji="1" lang="ja-JP" altLang="en-US" dirty="0"/>
              </a:p>
            </p:txBody>
          </p:sp>
        </p:grpSp>
        <p:grpSp>
          <p:nvGrpSpPr>
            <p:cNvPr id="13" name="グループ化 17"/>
            <p:cNvGrpSpPr/>
            <p:nvPr/>
          </p:nvGrpSpPr>
          <p:grpSpPr>
            <a:xfrm>
              <a:off x="237118" y="2204864"/>
              <a:ext cx="2534682" cy="2097524"/>
              <a:chOff x="237118" y="2204864"/>
              <a:chExt cx="2534682" cy="209752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7118" y="2204864"/>
                <a:ext cx="2534682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テキスト ボックス 14"/>
              <p:cNvSpPr txBox="1"/>
              <p:nvPr/>
            </p:nvSpPr>
            <p:spPr>
              <a:xfrm>
                <a:off x="683568" y="3933056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Web</a:t>
                </a:r>
                <a:r>
                  <a:rPr lang="ja-JP" altLang="en-US" dirty="0" smtClean="0"/>
                  <a:t> ブラウザ</a:t>
                </a:r>
                <a:endParaRPr kumimoji="1" lang="ja-JP" altLang="en-US" dirty="0"/>
              </a:p>
            </p:txBody>
          </p:sp>
        </p:grpSp>
        <p:grpSp>
          <p:nvGrpSpPr>
            <p:cNvPr id="14" name="グループ化 18"/>
            <p:cNvGrpSpPr/>
            <p:nvPr/>
          </p:nvGrpSpPr>
          <p:grpSpPr>
            <a:xfrm>
              <a:off x="6624736" y="2204864"/>
              <a:ext cx="2267744" cy="1656184"/>
              <a:chOff x="6624736" y="2204864"/>
              <a:chExt cx="2267744" cy="1656184"/>
            </a:xfrm>
          </p:grpSpPr>
          <p:sp>
            <p:nvSpPr>
              <p:cNvPr id="16" name="円柱 15"/>
              <p:cNvSpPr/>
              <p:nvPr/>
            </p:nvSpPr>
            <p:spPr>
              <a:xfrm>
                <a:off x="6624736" y="2204864"/>
                <a:ext cx="2267744" cy="1656184"/>
              </a:xfrm>
              <a:prstGeom prst="can">
                <a:avLst/>
              </a:prstGeom>
              <a:solidFill>
                <a:srgbClr val="C8C84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7270204" y="2996952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Database</a:t>
                </a:r>
                <a:endParaRPr kumimoji="1" lang="ja-JP" altLang="en-US" dirty="0"/>
              </a:p>
            </p:txBody>
          </p:sp>
        </p:grpSp>
      </p:grpSp>
      <p:cxnSp>
        <p:nvCxnSpPr>
          <p:cNvPr id="22" name="直線矢印コネクタ 21"/>
          <p:cNvCxnSpPr/>
          <p:nvPr/>
        </p:nvCxnSpPr>
        <p:spPr>
          <a:xfrm>
            <a:off x="2987824" y="2924944"/>
            <a:ext cx="72000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004048" y="4869160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4394076" y="5786214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804248" y="4077072"/>
            <a:ext cx="576064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7236296" y="4077072"/>
            <a:ext cx="576064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2843808" y="3284984"/>
            <a:ext cx="64807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419872" y="2607295"/>
            <a:ext cx="273630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</a:t>
            </a:r>
            <a:r>
              <a:rPr kumimoji="1" lang="en-US" altLang="ja-JP" sz="2400" dirty="0" smtClean="0"/>
              <a:t>UI</a:t>
            </a:r>
            <a:r>
              <a:rPr kumimoji="1" lang="ja-JP" altLang="en-US" dirty="0" smtClean="0"/>
              <a:t> を通して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に入力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5576" y="4293096"/>
            <a:ext cx="219573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からの入力を処理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3203848" y="4653136"/>
            <a:ext cx="216024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987824" y="6095037"/>
            <a:ext cx="33843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がユーザの</a:t>
            </a:r>
            <a:r>
              <a:rPr lang="ja-JP" altLang="en-US" dirty="0" smtClean="0"/>
              <a:t>操作</a:t>
            </a:r>
            <a:r>
              <a:rPr kumimoji="1" lang="ja-JP" altLang="en-US" dirty="0" smtClean="0"/>
              <a:t>に応じた</a:t>
            </a:r>
            <a:r>
              <a:rPr kumimoji="1" lang="en-US" altLang="ja-JP" dirty="0" smtClean="0"/>
              <a:t>Model</a:t>
            </a:r>
            <a:r>
              <a:rPr lang="ja-JP" altLang="en-US" dirty="0" smtClean="0"/>
              <a:t> のメソッドを呼ぶ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64088" y="3861048"/>
            <a:ext cx="15841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r>
              <a:rPr lang="en-US" altLang="ja-JP" dirty="0" smtClean="0"/>
              <a:t>Database</a:t>
            </a:r>
            <a:r>
              <a:rPr lang="ja-JP" altLang="en-US" dirty="0" smtClean="0"/>
              <a:t> の</a:t>
            </a:r>
            <a:endParaRPr lang="en-US" altLang="ja-JP" dirty="0" smtClean="0"/>
          </a:p>
          <a:p>
            <a:r>
              <a:rPr lang="ja-JP" altLang="en-US" dirty="0" smtClean="0"/>
              <a:t>更新を要求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52320" y="4726885"/>
            <a:ext cx="158468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⑤データ を</a:t>
            </a:r>
            <a:endParaRPr lang="en-US" altLang="ja-JP" dirty="0" smtClean="0"/>
          </a:p>
          <a:p>
            <a:r>
              <a:rPr lang="en-US" altLang="ja-JP" dirty="0" smtClean="0"/>
              <a:t>Model</a:t>
            </a:r>
            <a:r>
              <a:rPr lang="ja-JP" altLang="en-US" dirty="0" smtClean="0"/>
              <a:t>に渡す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0954" y="4619228"/>
            <a:ext cx="122413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 からデータを取得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9616" y="3756873"/>
            <a:ext cx="134910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⑦ブラウザに出力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+mj-ea"/>
              </a:rPr>
              <a:t>ここから</a:t>
            </a:r>
            <a:r>
              <a:rPr lang="ja-JP" altLang="en-US" dirty="0" smtClean="0">
                <a:latin typeface="+mj-ea"/>
              </a:rPr>
              <a:t>は</a:t>
            </a:r>
            <a:r>
              <a:rPr lang="en-US" altLang="ja-JP" dirty="0" smtClean="0">
                <a:latin typeface="+mj-ea"/>
              </a:rPr>
              <a:t>…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z="2800" dirty="0" smtClean="0"/>
              <a:t>アカウント申請の際の</a:t>
            </a:r>
            <a:r>
              <a:rPr lang="en-US" altLang="ja-JP" sz="2800" dirty="0" smtClean="0"/>
              <a:t>MVC</a:t>
            </a:r>
            <a:r>
              <a:rPr lang="ja-JP" altLang="en-US" sz="2800" dirty="0" smtClean="0"/>
              <a:t>の動きを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ソースコードと併せて具体的に追っていきます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はじめに</a:t>
            </a:r>
            <a:endParaRPr kumimoji="1" lang="en-US" altLang="ja-JP" dirty="0" smtClean="0"/>
          </a:p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概要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suu</a:t>
            </a:r>
            <a:r>
              <a:rPr lang="ja-JP" altLang="en-US" dirty="0" smtClean="0"/>
              <a:t> って？</a:t>
            </a:r>
            <a:endParaRPr lang="en-US" altLang="ja-JP" dirty="0" smtClean="0"/>
          </a:p>
          <a:p>
            <a:pPr lvl="1"/>
            <a:r>
              <a:rPr lang="en-US" altLang="ja-JP" dirty="0"/>
              <a:t>Ruby on </a:t>
            </a:r>
            <a:r>
              <a:rPr lang="en-US" altLang="ja-JP" dirty="0" smtClean="0"/>
              <a:t>Rails</a:t>
            </a:r>
          </a:p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における</a:t>
            </a:r>
            <a:r>
              <a:rPr lang="en-US" altLang="ja-JP" dirty="0" smtClean="0"/>
              <a:t>MVC</a:t>
            </a:r>
          </a:p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出来ちゃうこと</a:t>
            </a:r>
            <a:endParaRPr lang="en-US" altLang="ja-JP" dirty="0" smtClean="0"/>
          </a:p>
          <a:p>
            <a:r>
              <a:rPr lang="ja-JP" altLang="en-US" dirty="0" smtClean="0"/>
              <a:t>課題</a:t>
            </a:r>
            <a:endParaRPr lang="en-US" altLang="ja-JP" dirty="0" smtClean="0"/>
          </a:p>
          <a:p>
            <a:r>
              <a:rPr lang="ja-JP" altLang="en-US" dirty="0" smtClean="0"/>
              <a:t>集え！若者たちよ！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①</a:t>
            </a:r>
            <a:r>
              <a:rPr lang="en-US" altLang="ja-JP" dirty="0" smtClean="0">
                <a:latin typeface="+mj-ea"/>
              </a:rPr>
              <a:t>UI</a:t>
            </a:r>
            <a:r>
              <a:rPr lang="ja-JP" altLang="en-US" dirty="0" smtClean="0">
                <a:latin typeface="+mj-ea"/>
              </a:rPr>
              <a:t> を通して</a:t>
            </a:r>
            <a:r>
              <a:rPr lang="en-US" altLang="ja-JP" dirty="0" smtClean="0">
                <a:latin typeface="+mj-ea"/>
              </a:rPr>
              <a:t>View</a:t>
            </a:r>
            <a:r>
              <a:rPr lang="ja-JP" altLang="en-US" dirty="0" smtClean="0">
                <a:latin typeface="+mj-ea"/>
              </a:rPr>
              <a:t>に入力 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065" y="1484784"/>
            <a:ext cx="5094007" cy="40324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2654" y="4382418"/>
            <a:ext cx="5829866" cy="24309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71121" y="5493482"/>
            <a:ext cx="4860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/app/views/user/</a:t>
            </a:r>
            <a:r>
              <a:rPr kumimoji="1" lang="en-US" altLang="ja-JP" dirty="0" err="1" smtClean="0"/>
              <a:t>newext.html.erb</a:t>
            </a:r>
            <a:endParaRPr kumimoji="1" lang="en-US" altLang="ja-JP" dirty="0" smtClean="0"/>
          </a:p>
          <a:p>
            <a:r>
              <a:rPr lang="ja-JP" altLang="en-US" dirty="0" smtClean="0"/>
              <a:t>ユーザ新規登録画面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2" name="曲折矢印 11"/>
          <p:cNvSpPr/>
          <p:nvPr/>
        </p:nvSpPr>
        <p:spPr>
          <a:xfrm rot="5400000">
            <a:off x="5508104" y="2924944"/>
            <a:ext cx="1296144" cy="115212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60232" y="30596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ブラウザへの表示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2411760" y="1590700"/>
            <a:ext cx="100811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51920" y="1918573"/>
            <a:ext cx="324036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の</a:t>
            </a:r>
            <a:r>
              <a:rPr kumimoji="1" lang="en-US" altLang="ja-JP" dirty="0" err="1" smtClean="0"/>
              <a:t>createext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アクションに入力情報を引き渡し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1" animBg="1"/>
      <p:bldP spid="1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②③</a:t>
            </a:r>
            <a:r>
              <a:rPr lang="en-US" altLang="ja-JP" dirty="0" smtClean="0">
                <a:latin typeface="+mj-ea"/>
              </a:rPr>
              <a:t>View</a:t>
            </a:r>
            <a:r>
              <a:rPr lang="ja-JP" altLang="en-US" dirty="0" smtClean="0">
                <a:latin typeface="+mj-ea"/>
              </a:rPr>
              <a:t> ⇒ </a:t>
            </a:r>
            <a:r>
              <a:rPr lang="en-US" altLang="ja-JP" dirty="0" smtClean="0">
                <a:latin typeface="+mj-ea"/>
              </a:rPr>
              <a:t>Controller</a:t>
            </a:r>
            <a:r>
              <a:rPr lang="ja-JP" altLang="en-US" dirty="0" smtClean="0">
                <a:latin typeface="+mj-ea"/>
              </a:rPr>
              <a:t> ⇒ </a:t>
            </a:r>
            <a:r>
              <a:rPr lang="en-US" altLang="ja-JP" dirty="0" smtClean="0">
                <a:latin typeface="+mj-ea"/>
              </a:rPr>
              <a:t>Model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73" y="1693887"/>
            <a:ext cx="8105775" cy="454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2195736" y="6211669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②③</a:t>
            </a:r>
            <a:r>
              <a:rPr lang="en-US" altLang="ja-JP" dirty="0" smtClean="0">
                <a:latin typeface="+mj-ea"/>
              </a:rPr>
              <a:t>View</a:t>
            </a:r>
            <a:r>
              <a:rPr lang="ja-JP" altLang="en-US" dirty="0" smtClean="0">
                <a:latin typeface="+mj-ea"/>
              </a:rPr>
              <a:t> ⇒</a:t>
            </a:r>
            <a:r>
              <a:rPr lang="ja-JP" altLang="en-US" dirty="0">
                <a:latin typeface="+mj-ea"/>
              </a:rPr>
              <a:t> </a:t>
            </a:r>
            <a:r>
              <a:rPr lang="en-US" altLang="ja-JP" dirty="0" smtClean="0">
                <a:latin typeface="+mj-ea"/>
              </a:rPr>
              <a:t>Controller</a:t>
            </a:r>
            <a:r>
              <a:rPr lang="ja-JP" altLang="en-US" dirty="0" smtClean="0">
                <a:latin typeface="+mj-ea"/>
              </a:rPr>
              <a:t> </a:t>
            </a:r>
            <a:r>
              <a:rPr lang="ja-JP" altLang="en-US" dirty="0">
                <a:latin typeface="+mj-ea"/>
              </a:rPr>
              <a:t>⇒</a:t>
            </a:r>
            <a:r>
              <a:rPr lang="ja-JP" altLang="en-US" dirty="0" smtClean="0">
                <a:latin typeface="+mj-ea"/>
              </a:rPr>
              <a:t> </a:t>
            </a:r>
            <a:r>
              <a:rPr lang="en-US" altLang="ja-JP" dirty="0" smtClean="0">
                <a:latin typeface="+mj-ea"/>
              </a:rPr>
              <a:t>Model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73" y="1693887"/>
            <a:ext cx="8105775" cy="454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2195736" y="6211669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83568" y="1988840"/>
            <a:ext cx="5688632" cy="115212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44208" y="2276872"/>
            <a:ext cx="252028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モデルの生成・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からの入力等を変数に格納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④⑤</a:t>
            </a:r>
            <a:r>
              <a:rPr lang="en-US" altLang="ja-JP" dirty="0" smtClean="0">
                <a:latin typeface="+mj-ea"/>
              </a:rPr>
              <a:t>Database</a:t>
            </a:r>
            <a:r>
              <a:rPr lang="ja-JP" altLang="en-US" dirty="0" smtClean="0">
                <a:latin typeface="+mj-ea"/>
              </a:rPr>
              <a:t> </a:t>
            </a:r>
            <a:r>
              <a:rPr lang="ja-JP" altLang="en-US" dirty="0">
                <a:latin typeface="+mj-ea"/>
                <a:sym typeface="Wingdings" pitchFamily="2" charset="2"/>
              </a:rPr>
              <a:t>⇔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en-US" altLang="ja-JP" dirty="0" smtClean="0">
                <a:latin typeface="+mj-ea"/>
              </a:rPr>
              <a:t>Model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73" y="1693887"/>
            <a:ext cx="8105775" cy="454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2195736" y="6211669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683568" y="3429000"/>
            <a:ext cx="7704856" cy="93610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35688" y="2289646"/>
            <a:ext cx="255679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モデルがデータベースを更新</a:t>
            </a:r>
            <a:endParaRPr kumimoji="1" lang="en-US" altLang="ja-JP" dirty="0" smtClean="0"/>
          </a:p>
          <a:p>
            <a:r>
              <a:rPr kumimoji="1" lang="ja-JP" altLang="en-US" dirty="0" smtClean="0"/>
              <a:t>メールを送信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⑥⑦</a:t>
            </a:r>
            <a:r>
              <a:rPr lang="en-US" altLang="ja-JP" dirty="0" smtClean="0">
                <a:latin typeface="+mj-ea"/>
              </a:rPr>
              <a:t>Model</a:t>
            </a:r>
            <a:r>
              <a:rPr lang="ja-JP" altLang="en-US" dirty="0" smtClean="0">
                <a:latin typeface="+mj-ea"/>
              </a:rPr>
              <a:t> ⇒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en-US" altLang="ja-JP" dirty="0" smtClean="0">
                <a:latin typeface="+mj-ea"/>
                <a:sym typeface="Wingdings" pitchFamily="2" charset="2"/>
              </a:rPr>
              <a:t>View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ja-JP" altLang="en-US" dirty="0" smtClean="0">
                <a:latin typeface="+mj-ea"/>
              </a:rPr>
              <a:t>⇒ ブラウザ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73" y="1693887"/>
            <a:ext cx="8105775" cy="454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2195736" y="6211669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683568" y="4320392"/>
            <a:ext cx="7704856" cy="21602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3680" y="3212976"/>
            <a:ext cx="255679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 が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 にデータを送り，ブラウザに表示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⑥⑦</a:t>
            </a:r>
            <a:r>
              <a:rPr lang="en-US" altLang="ja-JP" dirty="0" smtClean="0">
                <a:latin typeface="+mj-ea"/>
              </a:rPr>
              <a:t>Model</a:t>
            </a:r>
            <a:r>
              <a:rPr lang="ja-JP" altLang="en-US" dirty="0" smtClean="0">
                <a:latin typeface="+mj-ea"/>
              </a:rPr>
              <a:t> ⇒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en-US" altLang="ja-JP" dirty="0" smtClean="0">
                <a:latin typeface="+mj-ea"/>
                <a:sym typeface="Wingdings" pitchFamily="2" charset="2"/>
              </a:rPr>
              <a:t>View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ja-JP" altLang="en-US" dirty="0" smtClean="0">
                <a:latin typeface="+mj-ea"/>
              </a:rPr>
              <a:t>⇒ ブラウザ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00808"/>
            <a:ext cx="5010217" cy="280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179512" y="4543952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⑥⑦</a:t>
            </a:r>
            <a:r>
              <a:rPr lang="en-US" altLang="ja-JP" dirty="0" smtClean="0">
                <a:latin typeface="+mj-ea"/>
              </a:rPr>
              <a:t>Model</a:t>
            </a:r>
            <a:r>
              <a:rPr lang="ja-JP" altLang="en-US" dirty="0" smtClean="0">
                <a:latin typeface="+mj-ea"/>
              </a:rPr>
              <a:t> ⇒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en-US" altLang="ja-JP" dirty="0" smtClean="0">
                <a:latin typeface="+mj-ea"/>
                <a:sym typeface="Wingdings" pitchFamily="2" charset="2"/>
              </a:rPr>
              <a:t>View</a:t>
            </a:r>
            <a:r>
              <a:rPr lang="ja-JP" altLang="en-US" dirty="0" smtClean="0">
                <a:latin typeface="+mj-ea"/>
                <a:sym typeface="Wingdings" pitchFamily="2" charset="2"/>
              </a:rPr>
              <a:t> </a:t>
            </a:r>
            <a:r>
              <a:rPr lang="ja-JP" altLang="en-US" dirty="0" smtClean="0">
                <a:latin typeface="+mj-ea"/>
              </a:rPr>
              <a:t>⇒ ブラウザ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00808"/>
            <a:ext cx="5010217" cy="280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179512" y="4543952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r>
              <a:rPr lang="ja-JP" altLang="en-US" dirty="0" smtClean="0"/>
              <a:t> の一部</a:t>
            </a:r>
            <a:endParaRPr lang="en-US" altLang="ja-JP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3160" y="5157192"/>
            <a:ext cx="4968552" cy="9652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179512" y="6165304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/app/views/users/</a:t>
            </a:r>
            <a:r>
              <a:rPr kumimoji="1" lang="en-US" altLang="ja-JP" dirty="0" err="1" smtClean="0"/>
              <a:t>accept.html.erb</a:t>
            </a:r>
            <a:r>
              <a:rPr lang="ja-JP" altLang="en-US" dirty="0" smtClean="0"/>
              <a:t> </a:t>
            </a:r>
            <a:endParaRPr lang="en-US" altLang="ja-JP" dirty="0" smtClean="0"/>
          </a:p>
        </p:txBody>
      </p:sp>
      <p:sp>
        <p:nvSpPr>
          <p:cNvPr id="14" name="円/楕円 13"/>
          <p:cNvSpPr/>
          <p:nvPr/>
        </p:nvSpPr>
        <p:spPr>
          <a:xfrm>
            <a:off x="525904" y="3185680"/>
            <a:ext cx="100811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611560" y="3933056"/>
            <a:ext cx="79208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4860032" y="5301208"/>
            <a:ext cx="7920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7025" y="5157192"/>
            <a:ext cx="2991439" cy="10073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1" animBg="1"/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>
                <a:latin typeface="+mj-ea"/>
              </a:rPr>
              <a:t>suu</a:t>
            </a:r>
            <a:r>
              <a:rPr lang="ja-JP" altLang="en-US" dirty="0" smtClean="0">
                <a:latin typeface="+mj-ea"/>
              </a:rPr>
              <a:t> における</a:t>
            </a:r>
            <a:r>
              <a:rPr lang="en-US" altLang="ja-JP" dirty="0" smtClean="0">
                <a:latin typeface="+mj-ea"/>
              </a:rPr>
              <a:t>MVC</a:t>
            </a:r>
            <a:r>
              <a:rPr lang="ja-JP" altLang="en-US" dirty="0" smtClean="0">
                <a:latin typeface="+mj-ea"/>
              </a:rPr>
              <a:t> まとめ</a:t>
            </a:r>
            <a:r>
              <a:rPr lang="en-US" altLang="ja-JP" dirty="0" smtClean="0">
                <a:latin typeface="+mj-ea"/>
              </a:rPr>
              <a:t>(?)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MVC</a:t>
            </a:r>
            <a:r>
              <a:rPr lang="ja-JP" altLang="en-US" dirty="0" smtClean="0"/>
              <a:t>の基本的なシナリオは</a:t>
            </a:r>
            <a:r>
              <a:rPr lang="en-US" altLang="ja-JP" dirty="0" err="1" smtClean="0"/>
              <a:t>suu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でも同じ</a:t>
            </a:r>
            <a:endParaRPr lang="en-US" altLang="ja-JP" dirty="0" smtClean="0"/>
          </a:p>
        </p:txBody>
      </p:sp>
      <p:grpSp>
        <p:nvGrpSpPr>
          <p:cNvPr id="7" name="グループ化 19"/>
          <p:cNvGrpSpPr/>
          <p:nvPr/>
        </p:nvGrpSpPr>
        <p:grpSpPr>
          <a:xfrm>
            <a:off x="237118" y="2204864"/>
            <a:ext cx="8655362" cy="4286572"/>
            <a:chOff x="237118" y="2204864"/>
            <a:chExt cx="8655362" cy="4286572"/>
          </a:xfrm>
        </p:grpSpPr>
        <p:grpSp>
          <p:nvGrpSpPr>
            <p:cNvPr id="8" name="グループ化 11"/>
            <p:cNvGrpSpPr/>
            <p:nvPr/>
          </p:nvGrpSpPr>
          <p:grpSpPr>
            <a:xfrm>
              <a:off x="1835696" y="3429000"/>
              <a:ext cx="5472608" cy="3062436"/>
              <a:chOff x="1691680" y="2708920"/>
              <a:chExt cx="5472608" cy="3062436"/>
            </a:xfrm>
          </p:grpSpPr>
          <p:grpSp>
            <p:nvGrpSpPr>
              <p:cNvPr id="12" name="グループ化 7"/>
              <p:cNvGrpSpPr/>
              <p:nvPr/>
            </p:nvGrpSpPr>
            <p:grpSpPr>
              <a:xfrm>
                <a:off x="1691680" y="2708920"/>
                <a:ext cx="5472608" cy="3062436"/>
                <a:chOff x="1691680" y="2708920"/>
                <a:chExt cx="5472608" cy="3062436"/>
              </a:xfrm>
            </p:grpSpPr>
            <p:sp>
              <p:nvSpPr>
                <p:cNvPr id="4" name="円/楕円 3"/>
                <p:cNvSpPr/>
                <p:nvPr/>
              </p:nvSpPr>
              <p:spPr>
                <a:xfrm>
                  <a:off x="3203848" y="2708920"/>
                  <a:ext cx="2448272" cy="1368152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" name="円/楕円 4"/>
                <p:cNvSpPr/>
                <p:nvPr/>
              </p:nvSpPr>
              <p:spPr>
                <a:xfrm>
                  <a:off x="4716016" y="4403204"/>
                  <a:ext cx="2448272" cy="1368152"/>
                </a:xfrm>
                <a:prstGeom prst="ellips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円/楕円 5"/>
                <p:cNvSpPr/>
                <p:nvPr/>
              </p:nvSpPr>
              <p:spPr>
                <a:xfrm>
                  <a:off x="1691680" y="4365104"/>
                  <a:ext cx="2448272" cy="13681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" name="テキスト ボックス 8"/>
              <p:cNvSpPr txBox="1"/>
              <p:nvPr/>
            </p:nvSpPr>
            <p:spPr>
              <a:xfrm>
                <a:off x="4106044" y="320368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View</a:t>
                </a:r>
                <a:endParaRPr kumimoji="1" lang="ja-JP" altLang="en-US" dirty="0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580112" y="486916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Model</a:t>
                </a:r>
                <a:endParaRPr kumimoji="1" lang="ja-JP" altLang="en-US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2339752" y="486916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Controller</a:t>
                </a:r>
                <a:endParaRPr kumimoji="1" lang="ja-JP" altLang="en-US" dirty="0"/>
              </a:p>
            </p:txBody>
          </p:sp>
        </p:grpSp>
        <p:grpSp>
          <p:nvGrpSpPr>
            <p:cNvPr id="13" name="グループ化 17"/>
            <p:cNvGrpSpPr/>
            <p:nvPr/>
          </p:nvGrpSpPr>
          <p:grpSpPr>
            <a:xfrm>
              <a:off x="237118" y="2204864"/>
              <a:ext cx="2534682" cy="2097524"/>
              <a:chOff x="237118" y="2204864"/>
              <a:chExt cx="2534682" cy="209752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7118" y="2204864"/>
                <a:ext cx="2534682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テキスト ボックス 14"/>
              <p:cNvSpPr txBox="1"/>
              <p:nvPr/>
            </p:nvSpPr>
            <p:spPr>
              <a:xfrm>
                <a:off x="683568" y="3933056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Web</a:t>
                </a:r>
                <a:r>
                  <a:rPr lang="ja-JP" altLang="en-US" dirty="0" smtClean="0"/>
                  <a:t> ブラウザ</a:t>
                </a:r>
                <a:endParaRPr kumimoji="1" lang="ja-JP" altLang="en-US" dirty="0"/>
              </a:p>
            </p:txBody>
          </p:sp>
        </p:grpSp>
        <p:grpSp>
          <p:nvGrpSpPr>
            <p:cNvPr id="14" name="グループ化 18"/>
            <p:cNvGrpSpPr/>
            <p:nvPr/>
          </p:nvGrpSpPr>
          <p:grpSpPr>
            <a:xfrm>
              <a:off x="6624736" y="2204864"/>
              <a:ext cx="2267744" cy="1656184"/>
              <a:chOff x="6624736" y="2204864"/>
              <a:chExt cx="2267744" cy="1656184"/>
            </a:xfrm>
          </p:grpSpPr>
          <p:sp>
            <p:nvSpPr>
              <p:cNvPr id="16" name="円柱 15"/>
              <p:cNvSpPr/>
              <p:nvPr/>
            </p:nvSpPr>
            <p:spPr>
              <a:xfrm>
                <a:off x="6624736" y="2204864"/>
                <a:ext cx="2267744" cy="1656184"/>
              </a:xfrm>
              <a:prstGeom prst="can">
                <a:avLst/>
              </a:prstGeom>
              <a:solidFill>
                <a:srgbClr val="C8C84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7270204" y="2996952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Database</a:t>
                </a:r>
                <a:endParaRPr kumimoji="1" lang="ja-JP" altLang="en-US" dirty="0"/>
              </a:p>
            </p:txBody>
          </p:sp>
        </p:grpSp>
      </p:grpSp>
      <p:cxnSp>
        <p:nvCxnSpPr>
          <p:cNvPr id="22" name="直線矢印コネクタ 21"/>
          <p:cNvCxnSpPr/>
          <p:nvPr/>
        </p:nvCxnSpPr>
        <p:spPr>
          <a:xfrm>
            <a:off x="2987824" y="2924944"/>
            <a:ext cx="72000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004048" y="4869160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4394076" y="5786214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804248" y="4077072"/>
            <a:ext cx="576064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7236296" y="4077072"/>
            <a:ext cx="576064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2843808" y="3284984"/>
            <a:ext cx="64807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419872" y="2607295"/>
            <a:ext cx="273630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</a:t>
            </a:r>
            <a:r>
              <a:rPr kumimoji="1" lang="en-US" altLang="ja-JP" sz="2400" dirty="0" smtClean="0"/>
              <a:t>UI</a:t>
            </a:r>
            <a:r>
              <a:rPr kumimoji="1" lang="ja-JP" altLang="en-US" dirty="0" smtClean="0"/>
              <a:t> を通して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に入力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5576" y="4293096"/>
            <a:ext cx="219573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からの入力を処理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3203848" y="4653136"/>
            <a:ext cx="216024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987824" y="6095037"/>
            <a:ext cx="33843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r>
              <a:rPr kumimoji="1" lang="en-US" altLang="ja-JP" dirty="0" smtClean="0"/>
              <a:t>Controller</a:t>
            </a:r>
            <a:r>
              <a:rPr kumimoji="1" lang="ja-JP" altLang="en-US" dirty="0" smtClean="0"/>
              <a:t> がユーザの</a:t>
            </a:r>
            <a:r>
              <a:rPr lang="ja-JP" altLang="en-US" dirty="0" smtClean="0"/>
              <a:t>操作</a:t>
            </a:r>
            <a:r>
              <a:rPr kumimoji="1" lang="ja-JP" altLang="en-US" dirty="0" smtClean="0"/>
              <a:t>に応じた</a:t>
            </a:r>
            <a:r>
              <a:rPr kumimoji="1" lang="en-US" altLang="ja-JP" dirty="0" smtClean="0"/>
              <a:t>Model</a:t>
            </a:r>
            <a:r>
              <a:rPr lang="ja-JP" altLang="en-US" dirty="0" smtClean="0"/>
              <a:t> のメソッドを呼ぶ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64088" y="3861048"/>
            <a:ext cx="15841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r>
              <a:rPr lang="en-US" altLang="ja-JP" dirty="0" smtClean="0"/>
              <a:t>Database</a:t>
            </a:r>
            <a:r>
              <a:rPr lang="ja-JP" altLang="en-US" dirty="0" smtClean="0"/>
              <a:t> の</a:t>
            </a:r>
            <a:endParaRPr lang="en-US" altLang="ja-JP" dirty="0" smtClean="0"/>
          </a:p>
          <a:p>
            <a:r>
              <a:rPr lang="ja-JP" altLang="en-US" dirty="0" smtClean="0"/>
              <a:t>更新を要求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52320" y="4726885"/>
            <a:ext cx="158468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⑤データ を</a:t>
            </a:r>
            <a:endParaRPr lang="en-US" altLang="ja-JP" dirty="0" smtClean="0"/>
          </a:p>
          <a:p>
            <a:r>
              <a:rPr lang="en-US" altLang="ja-JP" dirty="0" smtClean="0"/>
              <a:t>Model</a:t>
            </a:r>
            <a:r>
              <a:rPr lang="ja-JP" altLang="en-US" dirty="0" smtClean="0"/>
              <a:t>に渡す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0954" y="4619228"/>
            <a:ext cx="122413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 からデータを取得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9616" y="3756873"/>
            <a:ext cx="134910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⑦ブラウザに出力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質問タイム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出来ちゃうこと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>
                <a:latin typeface="+mj-ea"/>
              </a:rPr>
              <a:t>suu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ja-JP" altLang="en-US" dirty="0" err="1" smtClean="0">
                <a:latin typeface="+mj-ea"/>
              </a:rPr>
              <a:t>で</a:t>
            </a:r>
            <a:r>
              <a:rPr lang="ja-JP" altLang="en-US" dirty="0">
                <a:latin typeface="+mj-ea"/>
              </a:rPr>
              <a:t>出来ちゃう</a:t>
            </a:r>
            <a:r>
              <a:rPr lang="ja-JP" altLang="en-US" dirty="0" smtClean="0">
                <a:latin typeface="+mj-ea"/>
              </a:rPr>
              <a:t>こと一覧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レポート投稿・修正・削除</a:t>
            </a:r>
            <a:endParaRPr lang="en-US" altLang="ja-JP" dirty="0" smtClean="0"/>
          </a:p>
          <a:p>
            <a:r>
              <a:rPr lang="ja-JP" altLang="en-US" dirty="0" smtClean="0"/>
              <a:t>コメント付加</a:t>
            </a:r>
            <a:endParaRPr lang="en-US" altLang="ja-JP" dirty="0" smtClean="0"/>
          </a:p>
          <a:p>
            <a:r>
              <a:rPr lang="ja-JP" altLang="en-US" dirty="0" smtClean="0"/>
              <a:t>アカウント機能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アカウント作成・情報更新・削除 等</a:t>
            </a:r>
            <a:endParaRPr lang="en-US" altLang="ja-JP" dirty="0" smtClean="0"/>
          </a:p>
          <a:p>
            <a:r>
              <a:rPr lang="ja-JP" altLang="en-US" dirty="0" smtClean="0"/>
              <a:t>リンク機能</a:t>
            </a:r>
            <a:endParaRPr lang="en-US" altLang="ja-JP" dirty="0" smtClean="0"/>
          </a:p>
          <a:p>
            <a:r>
              <a:rPr lang="ja-JP" altLang="en-US" dirty="0" smtClean="0"/>
              <a:t>アカウント申請・承認の際の通知メール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ja-JP" altLang="en-US" dirty="0"/>
              <a:t>そう</a:t>
            </a:r>
            <a:r>
              <a:rPr lang="ja-JP" altLang="en-US" dirty="0" smtClean="0"/>
              <a:t>いえば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latin typeface="+mj-ea"/>
              </a:rPr>
              <a:t>こんなメール届きませんでしたか？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582" y="1628800"/>
            <a:ext cx="7637834" cy="43835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こんなメールの正体</a:t>
            </a:r>
            <a:r>
              <a:rPr lang="en-US" altLang="ja-JP" dirty="0" smtClean="0">
                <a:latin typeface="+mj-ea"/>
              </a:rPr>
              <a:t>(</a:t>
            </a:r>
            <a:r>
              <a:rPr lang="en-US" altLang="ja-JP" dirty="0">
                <a:latin typeface="+mj-ea"/>
              </a:rPr>
              <a:t>1</a:t>
            </a:r>
            <a:r>
              <a:rPr lang="en-US" altLang="ja-JP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70440"/>
            <a:ext cx="5018618" cy="2880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1439144" y="3861048"/>
            <a:ext cx="2988840" cy="21602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544975"/>
            <a:ext cx="5002674" cy="19803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422832" y="6529612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/app/views/</a:t>
            </a:r>
            <a:r>
              <a:rPr kumimoji="1" lang="en-US" altLang="ja-JP" dirty="0" err="1" smtClean="0"/>
              <a:t>usemail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newuser.txt.erb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96136" y="5085184"/>
            <a:ext cx="295232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この変数達</a:t>
            </a:r>
            <a:r>
              <a:rPr lang="en-US" altLang="ja-JP" dirty="0" smtClean="0"/>
              <a:t>(@??) </a:t>
            </a:r>
            <a:r>
              <a:rPr lang="ja-JP" altLang="en-US" dirty="0" smtClean="0"/>
              <a:t>はどこから来たのか？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こんなメールの正体</a:t>
            </a:r>
            <a:r>
              <a:rPr lang="en-US" altLang="ja-JP" dirty="0" smtClean="0">
                <a:latin typeface="+mj-ea"/>
              </a:rPr>
              <a:t>(2)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97736"/>
            <a:ext cx="5002674" cy="19803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422832" y="3582373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/app/views/</a:t>
            </a:r>
            <a:r>
              <a:rPr kumimoji="1" lang="en-US" altLang="ja-JP" dirty="0" err="1" smtClean="0"/>
              <a:t>usermail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newuser.txt.erb</a:t>
            </a:r>
            <a:endParaRPr lang="en-US" altLang="ja-JP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3" y="3977769"/>
            <a:ext cx="5011731" cy="25475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453896" y="6515964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/app/mailers/</a:t>
            </a:r>
            <a:r>
              <a:rPr kumimoji="1" lang="en-US" altLang="ja-JP" dirty="0" err="1" smtClean="0"/>
              <a:t>usermail.rb</a:t>
            </a:r>
            <a:endParaRPr lang="en-US" altLang="ja-JP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6136" y="5085184"/>
            <a:ext cx="295232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この変数達</a:t>
            </a:r>
            <a:r>
              <a:rPr lang="en-US" altLang="ja-JP" dirty="0" smtClean="0"/>
              <a:t>(@??) </a:t>
            </a:r>
            <a:r>
              <a:rPr lang="ja-JP" altLang="en-US" dirty="0" smtClean="0"/>
              <a:t>はどこから来たのか？</a:t>
            </a:r>
            <a:r>
              <a:rPr lang="en-US" altLang="ja-JP" dirty="0" smtClean="0"/>
              <a:t>(2</a:t>
            </a:r>
            <a:r>
              <a:rPr lang="ja-JP" altLang="en-US" dirty="0" smtClean="0"/>
              <a:t>回目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こんなメールの正体</a:t>
            </a:r>
            <a:r>
              <a:rPr lang="en-US" altLang="ja-JP" dirty="0" smtClean="0">
                <a:latin typeface="+mj-ea"/>
              </a:rPr>
              <a:t>(3)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01504"/>
            <a:ext cx="5011731" cy="25475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453896" y="4149080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/app/mailers/</a:t>
            </a:r>
            <a:r>
              <a:rPr kumimoji="1" lang="en-US" altLang="ja-JP" dirty="0" err="1" smtClean="0"/>
              <a:t>usermail.rb</a:t>
            </a:r>
            <a:endParaRPr lang="en-US" altLang="ja-JP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584896"/>
            <a:ext cx="7005215" cy="9137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467544" y="5517232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/app/controllers/</a:t>
            </a:r>
            <a:r>
              <a:rPr kumimoji="1" lang="en-US" altLang="ja-JP" dirty="0" err="1" smtClean="0"/>
              <a:t>users_controller.rb</a:t>
            </a:r>
            <a:endParaRPr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80112" y="5805264"/>
            <a:ext cx="29523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Controller</a:t>
            </a:r>
            <a:r>
              <a:rPr lang="ja-JP" altLang="en-US" dirty="0" smtClean="0"/>
              <a:t> は非常に偉い！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この機能便利ですよね！？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実は僕が</a:t>
            </a:r>
            <a:r>
              <a:rPr lang="en-US" altLang="ja-JP" dirty="0" smtClean="0"/>
              <a:t>...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質問タイム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まずは</a:t>
            </a:r>
            <a:r>
              <a:rPr kumimoji="1" lang="en-US" altLang="ja-JP" dirty="0" err="1" smtClean="0"/>
              <a:t>suu</a:t>
            </a:r>
            <a:r>
              <a:rPr kumimoji="1" lang="ja-JP" altLang="en-US" dirty="0" smtClean="0"/>
              <a:t>予告編ムービーをどうぞ</a:t>
            </a:r>
            <a:endParaRPr kumimoji="1" lang="ja-JP" altLang="en-US" dirty="0"/>
          </a:p>
        </p:txBody>
      </p:sp>
      <p:pic>
        <p:nvPicPr>
          <p:cNvPr id="5" name="suu_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700808"/>
            <a:ext cx="6264696" cy="469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>
                <a:latin typeface="+mj-ea"/>
              </a:rPr>
              <a:t>suu</a:t>
            </a:r>
            <a:r>
              <a:rPr kumimoji="1" lang="ja-JP" altLang="en-US" dirty="0" smtClean="0">
                <a:latin typeface="+mj-ea"/>
              </a:rPr>
              <a:t> の課題</a:t>
            </a:r>
            <a:r>
              <a:rPr lang="en-US" altLang="ja-JP" dirty="0" smtClean="0">
                <a:latin typeface="+mj-ea"/>
              </a:rPr>
              <a:t>(1)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ファイルアップロード機能</a:t>
            </a:r>
            <a:endParaRPr lang="en-US" altLang="ja-JP" dirty="0" smtClean="0"/>
          </a:p>
          <a:p>
            <a:pPr lvl="1"/>
            <a:r>
              <a:rPr lang="ja-JP" altLang="en-US" dirty="0"/>
              <a:t>なぜ</a:t>
            </a:r>
            <a:r>
              <a:rPr lang="ja-JP" altLang="en-US" dirty="0" smtClean="0"/>
              <a:t>か失敗するようになった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原因究明中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画像だけではなくスクリプトもアップできるようにしたい</a:t>
            </a:r>
            <a:endParaRPr lang="en-US" altLang="ja-JP" dirty="0" smtClean="0"/>
          </a:p>
          <a:p>
            <a:r>
              <a:rPr lang="ja-JP" altLang="en-US" dirty="0" smtClean="0"/>
              <a:t>レポート中の画像貼り付け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</a:t>
            </a:r>
            <a:r>
              <a:rPr lang="en-US" altLang="ja-JP" dirty="0" smtClean="0"/>
              <a:t>URL</a:t>
            </a:r>
            <a:r>
              <a:rPr lang="ja-JP" altLang="en-US" dirty="0" smtClean="0"/>
              <a:t> 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貼ればレポート閲覧画面でも画像を見れるようにしたい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>
                <a:latin typeface="+mj-ea"/>
              </a:rPr>
              <a:t>suu</a:t>
            </a:r>
            <a:r>
              <a:rPr kumimoji="1" lang="ja-JP" altLang="en-US" dirty="0" smtClean="0">
                <a:latin typeface="+mj-ea"/>
              </a:rPr>
              <a:t> の課題</a:t>
            </a:r>
            <a:r>
              <a:rPr lang="en-US" altLang="ja-JP" dirty="0" smtClean="0">
                <a:latin typeface="+mj-ea"/>
              </a:rPr>
              <a:t>(2)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recommend </a:t>
            </a:r>
            <a:r>
              <a:rPr lang="ja-JP" altLang="en-US" dirty="0" smtClean="0"/>
              <a:t>機能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イイネ！</a:t>
            </a:r>
            <a:endParaRPr lang="en-US" altLang="ja-JP" dirty="0" smtClean="0"/>
          </a:p>
          <a:p>
            <a:r>
              <a:rPr lang="ja-JP" altLang="en-US" dirty="0" smtClean="0"/>
              <a:t>パスワードクラック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どうもうまくいかない</a:t>
            </a:r>
            <a:endParaRPr lang="en-US" altLang="ja-JP" dirty="0" smtClean="0"/>
          </a:p>
          <a:p>
            <a:r>
              <a:rPr lang="ja-JP" altLang="en-US" dirty="0" smtClean="0"/>
              <a:t>受講生のコメント返し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今年度の受講生からのリクエスト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とりあえずこれをできるようにしたい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ja-JP" altLang="en-US" dirty="0" smtClean="0"/>
              <a:t>集え！若者たちよ！！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求ム、若人。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若くなくても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！！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こんな人はぜひ。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とりあえず今日何言ってるかわからなかったけどなんか面白そう</a:t>
            </a:r>
            <a:endParaRPr kumimoji="1" lang="en-US" altLang="ja-JP" dirty="0" smtClean="0"/>
          </a:p>
          <a:p>
            <a:r>
              <a:rPr kumimoji="1" lang="en-US" altLang="ja-JP" dirty="0" smtClean="0"/>
              <a:t>INEX</a:t>
            </a:r>
            <a:r>
              <a:rPr kumimoji="1" lang="ja-JP" altLang="en-US" dirty="0" smtClean="0"/>
              <a:t>にもっと携わりたい・貢献したい</a:t>
            </a:r>
            <a:endParaRPr kumimoji="1" lang="en-US" altLang="ja-JP" dirty="0" smtClean="0"/>
          </a:p>
          <a:p>
            <a:r>
              <a:rPr lang="en-US" altLang="ja-JP" dirty="0" smtClean="0"/>
              <a:t>Rails</a:t>
            </a:r>
            <a:r>
              <a:rPr lang="ja-JP" altLang="en-US" dirty="0" smtClean="0"/>
              <a:t> に興味もった</a:t>
            </a:r>
            <a:endParaRPr lang="en-US" altLang="ja-JP" dirty="0" smtClean="0"/>
          </a:p>
          <a:p>
            <a:r>
              <a:rPr kumimoji="1" lang="en-US" altLang="ja-JP" dirty="0" smtClean="0"/>
              <a:t>Rails</a:t>
            </a:r>
            <a:r>
              <a:rPr kumimoji="1" lang="ja-JP" altLang="en-US" dirty="0" smtClean="0"/>
              <a:t> でいろいろ開発してみたい</a:t>
            </a:r>
            <a:endParaRPr kumimoji="1" lang="en-US" altLang="ja-JP" dirty="0" smtClean="0"/>
          </a:p>
          <a:p>
            <a:r>
              <a:rPr lang="ja-JP" altLang="en-US" dirty="0"/>
              <a:t>何に</a:t>
            </a:r>
            <a:r>
              <a:rPr lang="ja-JP" altLang="en-US" dirty="0" smtClean="0"/>
              <a:t>もプロジェクトに参加していない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今日何言ってるかわかんなくて悔しい思いをした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三上さんといっしょになんかしたい</a:t>
            </a:r>
            <a:endParaRPr kumimoji="1" lang="en-US" altLang="ja-JP" dirty="0" smtClean="0"/>
          </a:p>
          <a:p>
            <a:r>
              <a:rPr lang="ja-JP" altLang="en-US" dirty="0" smtClean="0"/>
              <a:t>三上さんといっしょじゃなきゃイヤ</a:t>
            </a:r>
            <a:endParaRPr lang="en-US" altLang="ja-JP" dirty="0" smtClean="0"/>
          </a:p>
          <a:p>
            <a:r>
              <a:rPr lang="ja-JP" altLang="en-US" dirty="0" smtClean="0"/>
              <a:t>三上さんが好き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suu</a:t>
            </a:r>
            <a:r>
              <a:rPr kumimoji="1" lang="ja-JP" altLang="en-US" dirty="0" smtClean="0"/>
              <a:t> とは</a:t>
            </a:r>
            <a:r>
              <a:rPr kumimoji="1" lang="en-US" altLang="ja-JP" dirty="0" err="1" smtClean="0"/>
              <a:t>RoR</a:t>
            </a:r>
            <a:r>
              <a:rPr kumimoji="1" lang="ja-JP" altLang="en-US" dirty="0" smtClean="0"/>
              <a:t> を使って作った新しい</a:t>
            </a:r>
            <a:r>
              <a:rPr kumimoji="1" lang="en-US" altLang="ja-JP" dirty="0" smtClean="0"/>
              <a:t>INEX</a:t>
            </a:r>
            <a:r>
              <a:rPr kumimoji="1" lang="ja-JP" altLang="en-US" dirty="0" smtClean="0"/>
              <a:t>レポート投稿システムである</a:t>
            </a:r>
            <a:endParaRPr kumimoji="1" lang="en-US" altLang="ja-JP" dirty="0" smtClean="0"/>
          </a:p>
          <a:p>
            <a:r>
              <a:rPr lang="en-US" altLang="ja-JP" dirty="0" err="1" smtClean="0"/>
              <a:t>RoR</a:t>
            </a:r>
            <a:r>
              <a:rPr lang="ja-JP" altLang="en-US" dirty="0" smtClean="0"/>
              <a:t> は</a:t>
            </a:r>
            <a:r>
              <a:rPr lang="ja-JP" altLang="en-US" dirty="0"/>
              <a:t>設定</a:t>
            </a:r>
            <a:r>
              <a:rPr lang="ja-JP" altLang="en-US" dirty="0" smtClean="0"/>
              <a:t>より規約を大事にし，同じ記述を繰り返さないことを基本理念とする</a:t>
            </a:r>
            <a:endParaRPr lang="en-US" altLang="ja-JP" dirty="0" smtClean="0"/>
          </a:p>
          <a:p>
            <a:r>
              <a:rPr lang="en-US" altLang="ja-JP" dirty="0" err="1" smtClean="0"/>
              <a:t>RoR</a:t>
            </a:r>
            <a:r>
              <a:rPr lang="ja-JP" altLang="en-US" dirty="0" smtClean="0"/>
              <a:t> のソフトウェアアーキテクチャは</a:t>
            </a:r>
            <a:r>
              <a:rPr lang="en-US" altLang="ja-JP" dirty="0" smtClean="0"/>
              <a:t>MVC</a:t>
            </a:r>
            <a:r>
              <a:rPr lang="ja-JP" altLang="en-US" dirty="0" smtClean="0"/>
              <a:t>である</a:t>
            </a:r>
            <a:endParaRPr lang="en-US" altLang="ja-JP" dirty="0" smtClean="0"/>
          </a:p>
          <a:p>
            <a:r>
              <a:rPr lang="ja-JP" altLang="en-US" dirty="0" smtClean="0"/>
              <a:t>とりあえずは受講生のコメント返しと画像アップロードをできるようにしたい</a:t>
            </a:r>
            <a:endParaRPr lang="en-US" altLang="ja-JP" dirty="0" smtClean="0"/>
          </a:p>
          <a:p>
            <a:r>
              <a:rPr lang="ja-JP" altLang="en-US" dirty="0" smtClean="0"/>
              <a:t>みんな、集まれ。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ja-JP" altLang="en-US" dirty="0"/>
              <a:t>おわり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+mj-ea"/>
              </a:rPr>
              <a:t>参考文献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/>
              <a:t>Ruby on </a:t>
            </a:r>
            <a:r>
              <a:rPr lang="en-US" altLang="ja-JP" b="1" dirty="0"/>
              <a:t>Rails</a:t>
            </a:r>
            <a:r>
              <a:rPr lang="en-US" altLang="ja-JP" dirty="0"/>
              <a:t> - </a:t>
            </a:r>
            <a:r>
              <a:rPr lang="ja-JP" altLang="en-US" dirty="0"/>
              <a:t>ウィキペディア </a:t>
            </a:r>
            <a:r>
              <a:rPr lang="en-US" altLang="ja-JP" dirty="0" smtClean="0"/>
              <a:t>– Wikipedia</a:t>
            </a:r>
          </a:p>
          <a:p>
            <a:r>
              <a:rPr lang="en-US" altLang="ja-JP" dirty="0" smtClean="0"/>
              <a:t>Rails </a:t>
            </a:r>
            <a:r>
              <a:rPr lang="en-US" altLang="ja-JP" dirty="0"/>
              <a:t>4 </a:t>
            </a:r>
            <a:r>
              <a:rPr lang="ja-JP" altLang="en-US" dirty="0"/>
              <a:t>パート</a:t>
            </a:r>
            <a:r>
              <a:rPr lang="en-US" altLang="ja-JP" dirty="0"/>
              <a:t>1</a:t>
            </a:r>
            <a:r>
              <a:rPr lang="ja-JP" altLang="en-US" dirty="0"/>
              <a:t>：</a:t>
            </a:r>
            <a:r>
              <a:rPr lang="en-US" altLang="ja-JP" dirty="0"/>
              <a:t>Rails 4</a:t>
            </a:r>
            <a:r>
              <a:rPr lang="ja-JP" altLang="en-US" dirty="0"/>
              <a:t>の最新情報 </a:t>
            </a:r>
            <a:r>
              <a:rPr lang="en-US" altLang="ja-JP" dirty="0"/>
              <a:t>(</a:t>
            </a:r>
            <a:r>
              <a:rPr lang="ja-JP" altLang="en-US" dirty="0"/>
              <a:t>翻訳版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http://www.engineyard.co.jp/blog/2013/rails-4-changes/</a:t>
            </a:r>
          </a:p>
          <a:p>
            <a:r>
              <a:rPr lang="en-US" altLang="ja-JP" dirty="0" smtClean="0"/>
              <a:t>Web </a:t>
            </a:r>
            <a:r>
              <a:rPr lang="ja-JP" altLang="en-US" dirty="0" smtClean="0"/>
              <a:t>アプリケーションフレームワーク</a:t>
            </a:r>
            <a:r>
              <a:rPr lang="en-US" altLang="ja-JP" dirty="0" smtClean="0"/>
              <a:t> - </a:t>
            </a:r>
            <a:r>
              <a:rPr lang="ja-JP" altLang="en-US" dirty="0" smtClean="0"/>
              <a:t>ウィキペディア </a:t>
            </a:r>
            <a:r>
              <a:rPr lang="en-US" altLang="ja-JP" dirty="0" smtClean="0"/>
              <a:t>– Wikipedia</a:t>
            </a:r>
          </a:p>
          <a:p>
            <a:r>
              <a:rPr lang="ja-JP" altLang="en-US" dirty="0" smtClean="0"/>
              <a:t>新しい</a:t>
            </a:r>
            <a:r>
              <a:rPr lang="en-US" altLang="ja-JP" dirty="0" err="1" smtClean="0"/>
              <a:t>inex</a:t>
            </a:r>
            <a:r>
              <a:rPr lang="en-US" altLang="ja-JP" dirty="0" smtClean="0"/>
              <a:t> </a:t>
            </a:r>
            <a:r>
              <a:rPr lang="ja-JP" altLang="en-US" dirty="0" smtClean="0"/>
              <a:t>レポート投稿システム開発の現状とこれから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http://www.ep.sci.hokudai.ac.jp/~epnetfan/zagaku/2012/0215/pub/</a:t>
            </a:r>
          </a:p>
          <a:p>
            <a:r>
              <a:rPr lang="en-US" altLang="ja-JP" dirty="0"/>
              <a:t>Model View Controller</a:t>
            </a:r>
            <a:r>
              <a:rPr lang="en-US" altLang="ja-JP" dirty="0" smtClean="0"/>
              <a:t> - </a:t>
            </a:r>
            <a:r>
              <a:rPr lang="ja-JP" altLang="en-US" dirty="0" smtClean="0"/>
              <a:t>ウィキペディア </a:t>
            </a:r>
            <a:r>
              <a:rPr lang="en-US" altLang="ja-JP" dirty="0" smtClean="0"/>
              <a:t>– Wikipedia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556792"/>
            <a:ext cx="7920880" cy="434908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Rails</a:t>
            </a:r>
            <a:r>
              <a:rPr lang="ja-JP" altLang="en-US" dirty="0" smtClean="0"/>
              <a:t> の細かいところに関しては若干危ういところがあります．</a:t>
            </a:r>
            <a:endParaRPr lang="en-US" altLang="ja-JP" dirty="0" smtClean="0"/>
          </a:p>
          <a:p>
            <a:r>
              <a:rPr lang="ja-JP" altLang="en-US" dirty="0" smtClean="0"/>
              <a:t>なので，興味のある人は以下の形で勉強しましょう！</a:t>
            </a:r>
            <a:endParaRPr lang="en-US" altLang="ja-JP" sz="2000" dirty="0"/>
          </a:p>
          <a:p>
            <a:pPr lvl="1"/>
            <a:r>
              <a:rPr lang="en-US" altLang="ja-JP" sz="2400" dirty="0" smtClean="0"/>
              <a:t>Rails</a:t>
            </a:r>
            <a:r>
              <a:rPr lang="ja-JP" altLang="en-US" sz="2400" dirty="0" smtClean="0"/>
              <a:t> 勉強会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増田君主催</a:t>
            </a:r>
            <a:r>
              <a:rPr lang="en-US" altLang="ja-JP" sz="2400" dirty="0" smtClean="0"/>
              <a:t>)</a:t>
            </a:r>
          </a:p>
          <a:p>
            <a:pPr lvl="1"/>
            <a:r>
              <a:rPr lang="ja-JP" altLang="en-US" sz="2400" dirty="0" smtClean="0"/>
              <a:t>ソースコードを取得して自習 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mikataka@github</a:t>
            </a:r>
            <a:r>
              <a:rPr lang="en-US" altLang="ja-JP" sz="2400" dirty="0" smtClean="0"/>
              <a:t>)</a:t>
            </a:r>
          </a:p>
          <a:p>
            <a:pPr lvl="1"/>
            <a:r>
              <a:rPr lang="ja-JP" altLang="en-US" sz="2400" dirty="0"/>
              <a:t>個人レッスン </a:t>
            </a:r>
            <a:r>
              <a:rPr lang="en-US" altLang="ja-JP" sz="2400" dirty="0" smtClean="0"/>
              <a:t>with </a:t>
            </a:r>
            <a:r>
              <a:rPr lang="ja-JP" altLang="en-US" sz="2400" dirty="0" smtClean="0"/>
              <a:t>三上</a:t>
            </a:r>
            <a:endParaRPr lang="en-US" altLang="ja-JP" sz="2400" dirty="0" smtClean="0"/>
          </a:p>
          <a:p>
            <a:r>
              <a:rPr lang="ja-JP" altLang="en-US" dirty="0" smtClean="0"/>
              <a:t>質問・コメントたくさんしてくれると盛り上がってうれしくなります．</a:t>
            </a:r>
            <a:endParaRPr lang="ja-JP" altLang="en-US" dirty="0"/>
          </a:p>
          <a:p>
            <a:endParaRPr lang="en-US" altLang="ja-JP" dirty="0"/>
          </a:p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025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688" y="2996952"/>
            <a:ext cx="8686800" cy="838200"/>
          </a:xfrm>
        </p:spPr>
        <p:txBody>
          <a:bodyPr/>
          <a:lstStyle/>
          <a:p>
            <a:r>
              <a:rPr lang="en-US" altLang="ja-JP" dirty="0" err="1" smtClean="0"/>
              <a:t>suu</a:t>
            </a:r>
            <a:r>
              <a:rPr lang="ja-JP" altLang="en-US" dirty="0" smtClean="0"/>
              <a:t> 概要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suu</a:t>
            </a:r>
            <a:r>
              <a:rPr kumimoji="1" lang="ja-JP" altLang="en-US" dirty="0" smtClean="0"/>
              <a:t> って？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556792"/>
            <a:ext cx="7920880" cy="434908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INEX</a:t>
            </a:r>
            <a:r>
              <a:rPr lang="ja-JP" altLang="en-US" dirty="0" smtClean="0"/>
              <a:t>課題提出用レポート投稿システム</a:t>
            </a:r>
            <a:endParaRPr lang="en-US" altLang="ja-JP" dirty="0" smtClean="0"/>
          </a:p>
          <a:p>
            <a:r>
              <a:rPr lang="en-US" altLang="ja-JP" dirty="0" smtClean="0"/>
              <a:t>Ruby on Rails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RoR</a:t>
            </a:r>
            <a:r>
              <a:rPr lang="en-US" altLang="ja-JP" dirty="0" smtClean="0"/>
              <a:t>)</a:t>
            </a:r>
            <a:r>
              <a:rPr lang="ja-JP" altLang="en-US" dirty="0"/>
              <a:t> </a:t>
            </a:r>
            <a:r>
              <a:rPr lang="ja-JP" altLang="en-US" dirty="0" smtClean="0"/>
              <a:t>で作成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redmine</a:t>
            </a:r>
            <a:r>
              <a:rPr lang="en-US" altLang="ja-JP" dirty="0" smtClean="0"/>
              <a:t>, </a:t>
            </a:r>
            <a:r>
              <a:rPr lang="ja-JP" altLang="en-US" dirty="0" smtClean="0"/>
              <a:t>研究室配属システム もこれ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部屋予約管理システムとかもこれで作れたらいいかな？</a:t>
            </a:r>
            <a:endParaRPr lang="en-US" altLang="ja-JP" dirty="0" smtClean="0"/>
          </a:p>
          <a:p>
            <a:r>
              <a:rPr lang="ja-JP" altLang="en-US" dirty="0" smtClean="0"/>
              <a:t>まだ</a:t>
            </a:r>
            <a:r>
              <a:rPr lang="en-US" altLang="ja-JP" dirty="0" smtClean="0"/>
              <a:t>developing </a:t>
            </a:r>
            <a:r>
              <a:rPr lang="ja-JP" altLang="en-US" dirty="0" smtClean="0"/>
              <a:t>段階</a:t>
            </a:r>
            <a:r>
              <a:rPr lang="en-US" altLang="ja-JP" dirty="0" smtClean="0"/>
              <a:t>m(__)m</a:t>
            </a:r>
          </a:p>
          <a:p>
            <a:r>
              <a:rPr lang="ja-JP" altLang="en-US" dirty="0" smtClean="0"/>
              <a:t>管理者：三上   前管理者：川畑</a:t>
            </a:r>
            <a:endParaRPr lang="en-US" altLang="ja-JP" dirty="0" smtClean="0"/>
          </a:p>
          <a:p>
            <a:r>
              <a:rPr lang="ja-JP" altLang="en-US" dirty="0" smtClean="0"/>
              <a:t>川畑さんの彼女が飼っていた猫の名前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36025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(1)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アプリケーションフレームワーク</a:t>
            </a:r>
            <a:endParaRPr kumimoji="1" lang="en-US" altLang="ja-JP" dirty="0" smtClean="0"/>
          </a:p>
          <a:p>
            <a:r>
              <a:rPr lang="ja-JP" altLang="en-US" dirty="0" smtClean="0"/>
              <a:t>再利用可能なクラス・ライブラリの集合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アプリケーションを新規作成する際に，再利用可能なコードをまとめておくことで開発者の手間を省くことができる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Web</a:t>
            </a:r>
            <a:r>
              <a:rPr lang="ja-JP" altLang="en-US" dirty="0" smtClean="0"/>
              <a:t> アプリケーションフレームワーク</a:t>
            </a:r>
            <a:endParaRPr lang="en-US" altLang="ja-JP" dirty="0" smtClean="0"/>
          </a:p>
          <a:p>
            <a:r>
              <a:rPr lang="en-US" altLang="ja-JP" dirty="0" smtClean="0"/>
              <a:t>Web</a:t>
            </a:r>
            <a:r>
              <a:rPr lang="ja-JP" altLang="en-US" dirty="0"/>
              <a:t> </a:t>
            </a:r>
            <a:r>
              <a:rPr lang="ja-JP" altLang="en-US" dirty="0" smtClean="0"/>
              <a:t>サイト等の開発をする際に用いられるアプリケーションフレームワーク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+mj-ea"/>
              </a:rPr>
              <a:t>Ruby on Rails</a:t>
            </a:r>
            <a:r>
              <a:rPr kumimoji="1" lang="ja-JP" altLang="en-US" dirty="0" smtClean="0">
                <a:latin typeface="+mj-ea"/>
              </a:rPr>
              <a:t> </a:t>
            </a:r>
            <a:r>
              <a:rPr kumimoji="1" lang="en-US" altLang="ja-JP" dirty="0" smtClean="0">
                <a:latin typeface="+mj-ea"/>
              </a:rPr>
              <a:t>(2)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ja-JP" altLang="en-US" dirty="0" smtClean="0"/>
              <a:t>開発者</a:t>
            </a:r>
            <a:endParaRPr lang="en-US" altLang="ja-JP" dirty="0" smtClean="0"/>
          </a:p>
          <a:p>
            <a:r>
              <a:rPr lang="en-US" altLang="ja-JP" dirty="0" smtClean="0"/>
              <a:t>David </a:t>
            </a:r>
            <a:r>
              <a:rPr lang="en-US" altLang="ja-JP" dirty="0" err="1" smtClean="0"/>
              <a:t>Heinemeier</a:t>
            </a:r>
            <a:r>
              <a:rPr lang="ja-JP" altLang="en-US" dirty="0" smtClean="0"/>
              <a:t> </a:t>
            </a:r>
            <a:r>
              <a:rPr lang="en-US" altLang="ja-JP" dirty="0" smtClean="0"/>
              <a:t>Hansson</a:t>
            </a:r>
          </a:p>
          <a:p>
            <a:pPr lvl="1"/>
            <a:r>
              <a:rPr lang="ja-JP" altLang="en-US" dirty="0" smtClean="0"/>
              <a:t>デンマークのプログラマ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開発年</a:t>
            </a:r>
            <a:endParaRPr lang="en-US" altLang="ja-JP" dirty="0" smtClean="0"/>
          </a:p>
          <a:p>
            <a:r>
              <a:rPr lang="en-US" altLang="ja-JP" dirty="0" smtClean="0"/>
              <a:t>2004</a:t>
            </a:r>
            <a:r>
              <a:rPr lang="ja-JP" altLang="en-US" dirty="0" smtClean="0"/>
              <a:t> 年に最初のバージョンが公開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2013/03/18 </a:t>
            </a:r>
            <a:r>
              <a:rPr lang="ja-JP" altLang="en-US" dirty="0" err="1" smtClean="0"/>
              <a:t>までに</a:t>
            </a:r>
            <a:r>
              <a:rPr lang="en-US" altLang="ja-JP" dirty="0" smtClean="0"/>
              <a:t>Rails</a:t>
            </a:r>
            <a:r>
              <a:rPr lang="ja-JP" altLang="en-US" dirty="0" smtClean="0"/>
              <a:t> </a:t>
            </a:r>
            <a:r>
              <a:rPr lang="en-US" altLang="ja-JP" dirty="0" smtClean="0"/>
              <a:t>3.2</a:t>
            </a:r>
            <a:r>
              <a:rPr lang="ja-JP" altLang="en-US" dirty="0" smtClean="0"/>
              <a:t> が正式公開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Rails</a:t>
            </a:r>
            <a:r>
              <a:rPr lang="ja-JP" altLang="en-US" dirty="0" smtClean="0"/>
              <a:t> </a:t>
            </a:r>
            <a:r>
              <a:rPr lang="en-US" altLang="ja-JP" dirty="0" smtClean="0"/>
              <a:t>4</a:t>
            </a:r>
            <a:r>
              <a:rPr lang="ja-JP" altLang="en-US" dirty="0" smtClean="0"/>
              <a:t> </a:t>
            </a:r>
            <a:r>
              <a:rPr lang="en-US" altLang="ja-JP" dirty="0" smtClean="0"/>
              <a:t>...</a:t>
            </a:r>
          </a:p>
          <a:p>
            <a:pPr>
              <a:buNone/>
            </a:pPr>
            <a:r>
              <a:rPr lang="ja-JP" altLang="en-US" dirty="0" smtClean="0"/>
              <a:t>主に使っている言語</a:t>
            </a:r>
            <a:endParaRPr lang="en-US" altLang="ja-JP" dirty="0" smtClean="0"/>
          </a:p>
          <a:p>
            <a:r>
              <a:rPr lang="en-US" altLang="ja-JP" dirty="0" smtClean="0"/>
              <a:t>Ruby</a:t>
            </a:r>
          </a:p>
        </p:txBody>
      </p:sp>
    </p:spTree>
    <p:extLst>
      <p:ext uri="{BB962C8B-B14F-4D97-AF65-F5344CB8AC3E}">
        <p14:creationId xmlns:p14="http://schemas.microsoft.com/office/powerpoint/2010/main" xmlns="" val="4283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7950</TotalTime>
  <Words>1564</Words>
  <Application>Microsoft Office PowerPoint</Application>
  <PresentationFormat>画面に合わせる (4:3)</PresentationFormat>
  <Paragraphs>272</Paragraphs>
  <Slides>46</Slides>
  <Notes>13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47" baseType="lpstr">
      <vt:lpstr>Office テーマ</vt:lpstr>
      <vt:lpstr>新しいレポート投稿システム                             「suu」 について</vt:lpstr>
      <vt:lpstr>目次</vt:lpstr>
      <vt:lpstr>はじめに</vt:lpstr>
      <vt:lpstr>まずはsuu予告編ムービーをどうぞ</vt:lpstr>
      <vt:lpstr>注意</vt:lpstr>
      <vt:lpstr>suu 概要</vt:lpstr>
      <vt:lpstr>suu って？</vt:lpstr>
      <vt:lpstr>Ruby on Rails (1)</vt:lpstr>
      <vt:lpstr>Ruby on Rails (2)</vt:lpstr>
      <vt:lpstr>Ruby on Rails (3)</vt:lpstr>
      <vt:lpstr>Ruby on Rails (4)</vt:lpstr>
      <vt:lpstr>Ruby on Rails (5)</vt:lpstr>
      <vt:lpstr>Ruby on Rails (5)</vt:lpstr>
      <vt:lpstr>Ruby on Rails (6)</vt:lpstr>
      <vt:lpstr>Ruby on Rails (7)</vt:lpstr>
      <vt:lpstr>質問タイム</vt:lpstr>
      <vt:lpstr>suu におけるMVC</vt:lpstr>
      <vt:lpstr>再度，復習</vt:lpstr>
      <vt:lpstr>ここからは…</vt:lpstr>
      <vt:lpstr>①UI を通してViewに入力 </vt:lpstr>
      <vt:lpstr>②③View ⇒ Controller ⇒ Model</vt:lpstr>
      <vt:lpstr>②③View ⇒ Controller ⇒ Model</vt:lpstr>
      <vt:lpstr>④⑤Database ⇔ Model</vt:lpstr>
      <vt:lpstr>⑥⑦Model ⇒ View ⇒ ブラウザ</vt:lpstr>
      <vt:lpstr>⑥⑦Model ⇒ View ⇒ ブラウザ</vt:lpstr>
      <vt:lpstr>⑥⑦Model ⇒ View ⇒ ブラウザ</vt:lpstr>
      <vt:lpstr>suu におけるMVC まとめ(?)</vt:lpstr>
      <vt:lpstr>質問タイム</vt:lpstr>
      <vt:lpstr>suu で出来ちゃうこと</vt:lpstr>
      <vt:lpstr>suu で出来ちゃうこと一覧</vt:lpstr>
      <vt:lpstr>そういえば…</vt:lpstr>
      <vt:lpstr>こんなメール届きませんでしたか？</vt:lpstr>
      <vt:lpstr>こんなメールの正体(1)</vt:lpstr>
      <vt:lpstr>こんなメールの正体(2)</vt:lpstr>
      <vt:lpstr>こんなメールの正体(3)</vt:lpstr>
      <vt:lpstr>この機能便利ですよね！？</vt:lpstr>
      <vt:lpstr>実は僕が...</vt:lpstr>
      <vt:lpstr>質問タイム</vt:lpstr>
      <vt:lpstr>課題</vt:lpstr>
      <vt:lpstr>suu の課題(1)</vt:lpstr>
      <vt:lpstr>suu の課題(2)</vt:lpstr>
      <vt:lpstr>集え！若者たちよ！！</vt:lpstr>
      <vt:lpstr>求ム、若人。(若くなくてもOK！！)</vt:lpstr>
      <vt:lpstr>まとめ</vt:lpstr>
      <vt:lpstr>おわり</vt:lpstr>
      <vt:lpstr>参考文献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レポート投稿システム「suu」について</dc:title>
  <dc:creator>mikataka</dc:creator>
  <cp:lastModifiedBy>mikataka</cp:lastModifiedBy>
  <cp:revision>145</cp:revision>
  <dcterms:created xsi:type="dcterms:W3CDTF">2013-04-05T03:20:41Z</dcterms:created>
  <dcterms:modified xsi:type="dcterms:W3CDTF">2013-07-05T08:10:34Z</dcterms:modified>
</cp:coreProperties>
</file>