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9"/>
  </p:notesMasterIdLst>
  <p:sldIdLst>
    <p:sldId id="256" r:id="rId2"/>
    <p:sldId id="374" r:id="rId3"/>
    <p:sldId id="366" r:id="rId4"/>
    <p:sldId id="367" r:id="rId5"/>
    <p:sldId id="306" r:id="rId6"/>
    <p:sldId id="277" r:id="rId7"/>
    <p:sldId id="307" r:id="rId8"/>
    <p:sldId id="304" r:id="rId9"/>
    <p:sldId id="315" r:id="rId10"/>
    <p:sldId id="317" r:id="rId11"/>
    <p:sldId id="368" r:id="rId12"/>
    <p:sldId id="323" r:id="rId13"/>
    <p:sldId id="279" r:id="rId14"/>
    <p:sldId id="326" r:id="rId15"/>
    <p:sldId id="321" r:id="rId16"/>
    <p:sldId id="370" r:id="rId17"/>
    <p:sldId id="336" r:id="rId18"/>
    <p:sldId id="328" r:id="rId19"/>
    <p:sldId id="372" r:id="rId20"/>
    <p:sldId id="330" r:id="rId21"/>
    <p:sldId id="329" r:id="rId22"/>
    <p:sldId id="362" r:id="rId23"/>
    <p:sldId id="334" r:id="rId24"/>
    <p:sldId id="371" r:id="rId25"/>
    <p:sldId id="373" r:id="rId26"/>
    <p:sldId id="292" r:id="rId27"/>
    <p:sldId id="296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0" autoAdjust="0"/>
    <p:restoredTop sz="94790" autoAdjust="0"/>
  </p:normalViewPr>
  <p:slideViewPr>
    <p:cSldViewPr snapToGrid="0">
      <p:cViewPr varScale="1">
        <p:scale>
          <a:sx n="87" d="100"/>
          <a:sy n="87" d="100"/>
        </p:scale>
        <p:origin x="96" y="7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4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4111B-1FCA-449A-BA48-B9425BCD623A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E1C85-4708-4C00-97FC-F0C9D73874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88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ja.wikipedia.org/wiki/%E3%83%86%E3%82%A3%E3%83%A0%E3%83%BB%E3%83%90%E3%83%BC%E3%83%8A%E3%83%BC%E3%82%BA%EF%BC%9D%E3%83%AA%E3%83%BC" TargetMode="External"/><Relationship Id="rId3" Type="http://schemas.openxmlformats.org/officeDocument/2006/relationships/hyperlink" Target="http://ja.wikipedia.org/wiki/%E3%82%A4%E3%83%AA%E3%83%8E%E3%82%A4%E5%A4%A7%E5%AD%A6" TargetMode="External"/><Relationship Id="rId7" Type="http://schemas.openxmlformats.org/officeDocument/2006/relationships/hyperlink" Target="http://ja.wikipedia.org/wiki/NCSA_HTTPd#cite_note-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ja.wikipedia.org/wiki/Web%E3%82%B5%E3%83%BC%E3%83%90" TargetMode="External"/><Relationship Id="rId5" Type="http://schemas.openxmlformats.org/officeDocument/2006/relationships/hyperlink" Target="http://ja.wikipedia.org/wiki/%E3%83%9E%E3%83%BC%E3%82%AF%E3%83%BB%E3%82%A2%E3%83%B3%E3%83%89%E3%83%AA%E3%83%BC%E3%82%BB%E3%83%B3" TargetMode="External"/><Relationship Id="rId4" Type="http://schemas.openxmlformats.org/officeDocument/2006/relationships/hyperlink" Target="http://ja.wikipedia.org/wiki/%E7%B1%B3%E5%9B%BD%E7%AB%8B%E3%82%B9%E3%83%BC%E3%83%91%E3%83%BC%E3%82%B3%E3%83%B3%E3%83%94%E3%83%A5%E3%83%BC%E3%82%BF%E5%BF%9C%E7%94%A8%E7%A0%94%E7%A9%B6%E6%89%80" TargetMode="External"/><Relationship Id="rId9" Type="http://schemas.openxmlformats.org/officeDocument/2006/relationships/hyperlink" Target="http://ja.wikipedia.org/wiki/CERN_httpd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1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018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314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557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イリノイ大学"/>
              </a:rPr>
              <a:t>イリノイ大学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米国立スーパーコンピュータ応用研究所"/>
              </a:rPr>
              <a:t>米国立スーパーコンピュータ応用研究所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(NCSA) 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に所属する</a:t>
            </a:r>
            <a:r>
              <a:rPr kumimoji="1" lang="ja-JP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マーク・アンドリーセン"/>
              </a:rPr>
              <a:t>マーク・アンドリーセン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らが、革新的な 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ブラウザである 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NCSA Mosaic 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を開発・リリースした。</a:t>
            </a:r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NCSA </a:t>
            </a:r>
            <a:r>
              <a:rPr kumimoji="1" lang="en-US" altLang="ja-JP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HTTPd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は、</a:t>
            </a:r>
            <a:r>
              <a:rPr kumimoji="1" lang="en-US" altLang="ja-JP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米国立スーパーコンピュータ応用研究所"/>
              </a:rPr>
              <a:t>NCSA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 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Robert McCool </a:t>
            </a:r>
            <a:r>
              <a:rPr kumimoji="1" lang="ja-JP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らに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よって開発された</a:t>
            </a:r>
            <a:r>
              <a:rPr kumimoji="1" lang="en-US" altLang="ja-JP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Webサーバ"/>
              </a:rPr>
              <a:t>Web</a:t>
            </a:r>
            <a:r>
              <a:rPr kumimoji="1" lang="ja-JP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Webサーバ"/>
              </a:rPr>
              <a:t>サーバ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である</a:t>
            </a:r>
            <a:r>
              <a:rPr kumimoji="1" lang="en-US" altLang="ja-JP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[1]</a:t>
            </a:r>
            <a:r>
              <a:rPr kumimoji="1" lang="ja-JP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この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サーバは</a:t>
            </a:r>
            <a:r>
              <a:rPr kumimoji="1" lang="ja-JP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ティム・バーナーズ＝リー"/>
              </a:rPr>
              <a:t>ティム・バーナーズ＝リー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 </a:t>
            </a:r>
            <a:r>
              <a:rPr kumimoji="1" lang="en-US" altLang="ja-JP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CERN httpd"/>
              </a:rPr>
              <a:t>CERN </a:t>
            </a:r>
            <a:r>
              <a:rPr kumimoji="1" lang="en-US" altLang="ja-JP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CERN httpd"/>
              </a:rPr>
              <a:t>httpd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に次いで、世界で二番目に開発された。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06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277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97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396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734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9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0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18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010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181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1C85-4708-4C00-97FC-F0C9D738741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59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C4A4-24C6-492A-84BA-A5BF74C303C6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F151F07-7E02-452B-93E5-A8C3AA9C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41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C4A4-24C6-492A-84BA-A5BF74C303C6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1F07-7E02-452B-93E5-A8C3AA9C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8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C4A4-24C6-492A-84BA-A5BF74C303C6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1F07-7E02-452B-93E5-A8C3AA9C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34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C4A4-24C6-492A-84BA-A5BF74C303C6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1F07-7E02-452B-93E5-A8C3AA9C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67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5FC4A4-24C6-492A-84BA-A5BF74C303C6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F151F07-7E02-452B-93E5-A8C3AA9C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17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C4A4-24C6-492A-84BA-A5BF74C303C6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1F07-7E02-452B-93E5-A8C3AA9C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14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C4A4-24C6-492A-84BA-A5BF74C303C6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1F07-7E02-452B-93E5-A8C3AA9C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82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5FC4A4-24C6-492A-84BA-A5BF74C303C6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1F07-7E02-452B-93E5-A8C3AA9C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82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C4A4-24C6-492A-84BA-A5BF74C303C6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1F07-7E02-452B-93E5-A8C3AA9C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32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C4A4-24C6-492A-84BA-A5BF74C303C6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1F07-7E02-452B-93E5-A8C3AA9C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61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C4A4-24C6-492A-84BA-A5BF74C303C6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51F07-7E02-452B-93E5-A8C3AA9C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59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5FC4A4-24C6-492A-84BA-A5BF74C303C6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F151F07-7E02-452B-93E5-A8C3AA9C0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03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.sci.hokudai.ac.jp/~epwww/log_repor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.wikipedia.org/wiki/%E3%83%86%E3%82%A3%E3%83%A0%E3%83%BB%E3%83%90%E3%83%BC%E3%83%8A%E3%83%BC%E3%82%BA%EF%BC%9D%E3%83%AA%E3%83%B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4" y="1631373"/>
            <a:ext cx="7772396" cy="2635397"/>
          </a:xfrm>
        </p:spPr>
        <p:txBody>
          <a:bodyPr/>
          <a:lstStyle/>
          <a:p>
            <a:pPr algn="ctr"/>
            <a:r>
              <a:rPr lang="en-US" altLang="ja-JP" sz="4000" cap="none" dirty="0" err="1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EPnetFaN</a:t>
            </a:r>
            <a:r>
              <a:rPr lang="en-US" altLang="ja-JP" sz="40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(2014/02/28)</a:t>
            </a:r>
            <a:br>
              <a:rPr lang="en-US" altLang="ja-JP" sz="40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en-US" altLang="ja-JP" sz="2400" dirty="0" smtClean="0">
                <a:solidFill>
                  <a:srgbClr val="92D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2400" dirty="0" smtClean="0">
                <a:solidFill>
                  <a:srgbClr val="92D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en-US" altLang="ja-JP" sz="7200" dirty="0" err="1" smtClean="0">
                <a:solidFill>
                  <a:srgbClr val="92D050"/>
                </a:solidFill>
              </a:rPr>
              <a:t>epwWW</a:t>
            </a:r>
            <a:r>
              <a:rPr lang="en-US" altLang="ja-JP" sz="7200" dirty="0" smtClean="0">
                <a:solidFill>
                  <a:srgbClr val="92D050"/>
                </a:solidFill>
              </a:rPr>
              <a:t> </a:t>
            </a:r>
            <a:r>
              <a:rPr lang="ja-JP" altLang="en-US" sz="7200" dirty="0" smtClean="0">
                <a:solidFill>
                  <a:srgbClr val="92D050"/>
                </a:solidFill>
              </a:rPr>
              <a:t>サーバ </a:t>
            </a:r>
            <a:r>
              <a:rPr lang="en-US" altLang="ja-JP" sz="8800" dirty="0" smtClean="0">
                <a:solidFill>
                  <a:srgbClr val="92D050"/>
                </a:solidFill>
              </a:rPr>
              <a:t>2013</a:t>
            </a:r>
            <a:endParaRPr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636625" y="5222368"/>
            <a:ext cx="2821575" cy="1367250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北海道大学大学院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理学院宇宙理学専攻</a:t>
            </a:r>
            <a:endParaRPr lang="en-US" altLang="ja-JP" sz="2000" dirty="0" smtClean="0"/>
          </a:p>
          <a:p>
            <a:r>
              <a:rPr lang="ja-JP" altLang="en-US" sz="2000" dirty="0" smtClean="0"/>
              <a:t>修士</a:t>
            </a:r>
            <a:r>
              <a:rPr lang="en-US" altLang="ja-JP" sz="2000" dirty="0" smtClean="0"/>
              <a:t>1 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 </a:t>
            </a:r>
            <a:r>
              <a:rPr kumimoji="1" lang="ja-JP" altLang="en-US" sz="2000" dirty="0" smtClean="0"/>
              <a:t>渡辺 健介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320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1" r="46570" b="68027"/>
          <a:stretch/>
        </p:blipFill>
        <p:spPr>
          <a:xfrm>
            <a:off x="1" y="1982259"/>
            <a:ext cx="9535886" cy="61820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100" y="395732"/>
            <a:ext cx="7772400" cy="1005501"/>
          </a:xfrm>
        </p:spPr>
        <p:txBody>
          <a:bodyPr>
            <a:normAutofit/>
          </a:bodyPr>
          <a:lstStyle/>
          <a:p>
            <a:r>
              <a:rPr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 </a:t>
            </a:r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 </a:t>
            </a:r>
            <a:r>
              <a:rPr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314450"/>
            <a:ext cx="8394700" cy="52387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en-US" altLang="ja-JP" sz="2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HyperText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Transfer 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Protocol Security)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02035" y="3046362"/>
            <a:ext cx="628650" cy="40957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1202035" y="1982259"/>
            <a:ext cx="718461" cy="91650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1243972" y="3624670"/>
            <a:ext cx="923109" cy="61830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58247" y="4341148"/>
            <a:ext cx="773321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https://jet.ep.sci.hokudai.ac.jp/report/login</a:t>
            </a:r>
            <a:endParaRPr kumimoji="1" lang="ja-JP" altLang="en-US" sz="4000" dirty="0"/>
          </a:p>
        </p:txBody>
      </p:sp>
      <p:sp>
        <p:nvSpPr>
          <p:cNvPr id="10" name="正方形/長方形 9"/>
          <p:cNvSpPr/>
          <p:nvPr/>
        </p:nvSpPr>
        <p:spPr>
          <a:xfrm>
            <a:off x="1174847" y="4454372"/>
            <a:ext cx="1368056" cy="56591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3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1" r="46570" b="68027"/>
          <a:stretch/>
        </p:blipFill>
        <p:spPr>
          <a:xfrm>
            <a:off x="1" y="1982259"/>
            <a:ext cx="9535886" cy="61820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100" y="395732"/>
            <a:ext cx="7772400" cy="1005501"/>
          </a:xfrm>
        </p:spPr>
        <p:txBody>
          <a:bodyPr>
            <a:normAutofit/>
          </a:bodyPr>
          <a:lstStyle/>
          <a:p>
            <a:r>
              <a:rPr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 </a:t>
            </a:r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 </a:t>
            </a:r>
            <a:r>
              <a:rPr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314450"/>
            <a:ext cx="8394700" cy="52387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en-US" altLang="ja-JP" sz="2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HyperText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Transfer 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Protocol Security)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18706" y="3043644"/>
            <a:ext cx="425265" cy="40957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 rot="20005782">
            <a:off x="1061021" y="3555609"/>
            <a:ext cx="365900" cy="61830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l="4687" t="5732" r="93475" b="92586"/>
          <a:stretch/>
        </p:blipFill>
        <p:spPr>
          <a:xfrm>
            <a:off x="533400" y="4249992"/>
            <a:ext cx="2297634" cy="22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100" y="395732"/>
            <a:ext cx="7772400" cy="1005501"/>
          </a:xfrm>
        </p:spPr>
        <p:txBody>
          <a:bodyPr>
            <a:normAutofit/>
          </a:bodyPr>
          <a:lstStyle/>
          <a:p>
            <a:r>
              <a:rPr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WWW </a:t>
            </a:r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422400"/>
            <a:ext cx="8394700" cy="53213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クライアント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のリクエストに応じて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HTML 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文書など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サービス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24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を提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供するソフトウェアもしくは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計算機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様々な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 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コンテンツ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を格納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HTML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文書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画像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動画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ソフトウェアの例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en-US" altLang="ja-JP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Apache</a:t>
            </a:r>
          </a:p>
          <a:p>
            <a:pPr lvl="1">
              <a:lnSpc>
                <a:spcPct val="150000"/>
              </a:lnSpc>
            </a:pPr>
            <a:r>
              <a:rPr lang="en-US" altLang="ja-JP" sz="22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nginx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en-US" altLang="ja-JP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Microsoft I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IS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Picture 2" descr="http://japan.internet.com/img/20120523/1337736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70" y="3392934"/>
            <a:ext cx="4614530" cy="34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572000" y="6566987"/>
            <a:ext cx="4572000" cy="27699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</a:rPr>
              <a:t>http://japan.internet.com/webtech/20120523/2.html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右中かっこ 6"/>
          <p:cNvSpPr/>
          <p:nvPr/>
        </p:nvSpPr>
        <p:spPr>
          <a:xfrm>
            <a:off x="2386149" y="4859383"/>
            <a:ext cx="252549" cy="103632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43195" y="5233854"/>
            <a:ext cx="199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フリーソフト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09897" y="4859383"/>
            <a:ext cx="1576252" cy="4702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41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0627" y="395732"/>
            <a:ext cx="8393373" cy="1005501"/>
          </a:xfrm>
        </p:spPr>
        <p:txBody>
          <a:bodyPr>
            <a:normAutofit fontScale="90000"/>
          </a:bodyPr>
          <a:lstStyle/>
          <a:p>
            <a:r>
              <a:rPr kumimoji="1"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 </a:t>
            </a:r>
            <a:r>
              <a:rPr kumimoji="1"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(w</a:t>
            </a:r>
            <a:r>
              <a:rPr kumimoji="1" lang="en-US" altLang="ja-JP" sz="6000" cap="none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eb</a:t>
            </a:r>
            <a:r>
              <a:rPr kumimoji="1"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</a:t>
            </a:r>
            <a:r>
              <a:rPr kumimoji="1"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269242"/>
            <a:ext cx="8394700" cy="49283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HTML 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文書を閲覧するためのソフトウェア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サーバから送られてくる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HTML 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文書を解釈して表示する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 </a:t>
            </a: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 Chrome, 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Internet Explorer, 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Firefox, </a:t>
            </a: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Safari,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Opera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27" y="4020016"/>
            <a:ext cx="4910373" cy="283798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412704" y="660408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050" dirty="0"/>
              <a:t>http://gs.statcounter.com/#browser-ww-monthly-201205-201205-map</a:t>
            </a:r>
            <a:endParaRPr lang="ja-JP" altLang="en-US" sz="105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406"/>
            <a:ext cx="4336869" cy="28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0" y="3787803"/>
            <a:ext cx="2772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クライアント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28" y="2048352"/>
            <a:ext cx="2188172" cy="220275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629400" y="4048125"/>
            <a:ext cx="249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WWW 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33696" y="2787855"/>
            <a:ext cx="3086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プロトコル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 or HTTPS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00861" y="1402577"/>
            <a:ext cx="683827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http://www.ep.sci.hokudai.ac.jp/~inex/index.html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タイトル 1"/>
          <p:cNvSpPr>
            <a:spLocks noGrp="1"/>
          </p:cNvSpPr>
          <p:nvPr>
            <p:ph type="title"/>
          </p:nvPr>
        </p:nvSpPr>
        <p:spPr>
          <a:xfrm>
            <a:off x="262550" y="323304"/>
            <a:ext cx="8436950" cy="100550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HTML </a:t>
            </a: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文書閲覧の仕組み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4" name="Picture 6" descr="http://www.favbrowser.com/wp-content/uploads/2013/09/browsersfunn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3324" r="81465" b="81702"/>
          <a:stretch/>
        </p:blipFill>
        <p:spPr bwMode="auto">
          <a:xfrm>
            <a:off x="1213162" y="2284646"/>
            <a:ext cx="67586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favbrowser.com/wp-content/uploads/2013/09/browsersfunn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8" t="3324" r="55445" b="81702"/>
          <a:stretch/>
        </p:blipFill>
        <p:spPr bwMode="auto">
          <a:xfrm>
            <a:off x="1887913" y="2284508"/>
            <a:ext cx="67697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favbrowser.com/wp-content/uploads/2013/09/browsersfunn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2" t="3324" r="40387" b="81702"/>
          <a:stretch/>
        </p:blipFill>
        <p:spPr bwMode="auto">
          <a:xfrm>
            <a:off x="303558" y="3007687"/>
            <a:ext cx="67586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favbrowser.com/wp-content/uploads/2013/09/browsersfunn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2" t="3324" r="9666" b="81702"/>
          <a:stretch/>
        </p:blipFill>
        <p:spPr bwMode="auto">
          <a:xfrm>
            <a:off x="1213164" y="2999427"/>
            <a:ext cx="13517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100" y="395732"/>
            <a:ext cx="7772400" cy="1005501"/>
          </a:xfrm>
        </p:spPr>
        <p:txBody>
          <a:bodyPr>
            <a:normAutofit/>
          </a:bodyPr>
          <a:lstStyle/>
          <a:p>
            <a:r>
              <a:rPr kumimoji="1"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URL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2549" y="1536699"/>
            <a:ext cx="8891451" cy="5083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URL(Uniform Resource Locator)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資源情報の場所を一意に示す書式</a:t>
            </a:r>
            <a:endParaRPr kumimoji="1"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「通信方法」と「住所」を指定している．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endParaRPr kumimoji="1" lang="en-US" altLang="ja-JP" sz="9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INEX 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2013 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トップページ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http://www.ep.sci.hokudai.ac.jp/~inex/index.html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99616" y="4229100"/>
            <a:ext cx="905284" cy="4667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 rot="10800000">
            <a:off x="708384" y="4705348"/>
            <a:ext cx="209551" cy="285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885" y="5019675"/>
            <a:ext cx="17907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プロトコル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05903" y="4229100"/>
            <a:ext cx="4550341" cy="4667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 rot="10800000">
            <a:off x="3876400" y="4714873"/>
            <a:ext cx="209551" cy="285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38153" y="5029199"/>
            <a:ext cx="26081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ホスト部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+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ドメイン部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ドメイン名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212994" y="4219575"/>
            <a:ext cx="2902431" cy="46672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10800000">
            <a:off x="7592603" y="4705348"/>
            <a:ext cx="209551" cy="285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01785" y="5010150"/>
            <a:ext cx="149542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ファイル名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右中かっこ 12"/>
          <p:cNvSpPr/>
          <p:nvPr/>
        </p:nvSpPr>
        <p:spPr>
          <a:xfrm rot="16200000">
            <a:off x="559801" y="3569700"/>
            <a:ext cx="238261" cy="1080538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5799" y="3566979"/>
            <a:ext cx="13430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通信方法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右中かっこ 14"/>
          <p:cNvSpPr/>
          <p:nvPr/>
        </p:nvSpPr>
        <p:spPr>
          <a:xfrm rot="16200000">
            <a:off x="5110706" y="286153"/>
            <a:ext cx="428496" cy="7638099"/>
          </a:xfrm>
          <a:prstGeom prst="rightBrace">
            <a:avLst>
              <a:gd name="adj1" fmla="val 0"/>
              <a:gd name="adj2" fmla="val 49717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2042" y="3474993"/>
            <a:ext cx="762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住所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3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0" y="3787803"/>
            <a:ext cx="2772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クライアント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933700" y="2266546"/>
            <a:ext cx="3086100" cy="495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28" y="2048352"/>
            <a:ext cx="2188172" cy="220275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629400" y="4048125"/>
            <a:ext cx="249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WWW 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右矢印 18"/>
          <p:cNvSpPr/>
          <p:nvPr/>
        </p:nvSpPr>
        <p:spPr>
          <a:xfrm rot="10800000">
            <a:off x="2933697" y="3680407"/>
            <a:ext cx="3086100" cy="495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33698" y="1905000"/>
            <a:ext cx="308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Request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33696" y="4154289"/>
            <a:ext cx="308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Response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33696" y="2787855"/>
            <a:ext cx="3086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プロトコル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 or HTTPS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00861" y="1402577"/>
            <a:ext cx="6838275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http://www.ep.sci.hokudai.ac.jp/~inex/index.html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62330" y="4693544"/>
            <a:ext cx="5115338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要求された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HTML 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文書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(index.html)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を送る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タイトル 1"/>
          <p:cNvSpPr>
            <a:spLocks noGrp="1"/>
          </p:cNvSpPr>
          <p:nvPr>
            <p:ph type="title"/>
          </p:nvPr>
        </p:nvSpPr>
        <p:spPr>
          <a:xfrm>
            <a:off x="262550" y="323304"/>
            <a:ext cx="8436950" cy="100550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HTML </a:t>
            </a: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文書閲覧の仕組み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1213164" y="4606751"/>
            <a:ext cx="597529" cy="420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t="9392" b="39757"/>
          <a:stretch/>
        </p:blipFill>
        <p:spPr>
          <a:xfrm>
            <a:off x="-10103" y="5147806"/>
            <a:ext cx="3054092" cy="168243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t="5182" r="3158" b="54495"/>
          <a:stretch/>
        </p:blipFill>
        <p:spPr>
          <a:xfrm>
            <a:off x="5462337" y="5124024"/>
            <a:ext cx="3662612" cy="1652157"/>
          </a:xfrm>
          <a:prstGeom prst="rect">
            <a:avLst/>
          </a:prstGeom>
        </p:spPr>
      </p:pic>
      <p:pic>
        <p:nvPicPr>
          <p:cNvPr id="24" name="Picture 6" descr="http://www.favbrowser.com/wp-content/uploads/2013/09/browsersfunn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3324" r="81465" b="81702"/>
          <a:stretch/>
        </p:blipFill>
        <p:spPr bwMode="auto">
          <a:xfrm>
            <a:off x="1213162" y="2284646"/>
            <a:ext cx="67586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favbrowser.com/wp-content/uploads/2013/09/browsersfunn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8" t="3324" r="55445" b="81702"/>
          <a:stretch/>
        </p:blipFill>
        <p:spPr bwMode="auto">
          <a:xfrm>
            <a:off x="1887913" y="2284508"/>
            <a:ext cx="67697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www.favbrowser.com/wp-content/uploads/2013/09/browsersfunn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2" t="3324" r="40387" b="81702"/>
          <a:stretch/>
        </p:blipFill>
        <p:spPr bwMode="auto">
          <a:xfrm>
            <a:off x="303558" y="3007687"/>
            <a:ext cx="67586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favbrowser.com/wp-content/uploads/2013/09/browsersfunn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2" t="3324" r="9666" b="81702"/>
          <a:stretch/>
        </p:blipFill>
        <p:spPr bwMode="auto">
          <a:xfrm>
            <a:off x="1213164" y="2999427"/>
            <a:ext cx="13517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/>
      <p:bldP spid="21" grpId="0"/>
      <p:bldP spid="23" grpId="0" animBg="1"/>
      <p:bldP spid="2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271" y="329795"/>
            <a:ext cx="8436950" cy="100550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HTML </a:t>
            </a: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文書閲覧の仕組み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4485625"/>
            <a:ext cx="2772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 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クライアント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933700" y="2827871"/>
            <a:ext cx="3086100" cy="495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28" y="2609677"/>
            <a:ext cx="2188172" cy="220275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629400" y="4609450"/>
            <a:ext cx="249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WWW </a:t>
            </a:r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右矢印 18"/>
          <p:cNvSpPr/>
          <p:nvPr/>
        </p:nvSpPr>
        <p:spPr>
          <a:xfrm rot="10800000">
            <a:off x="2933700" y="4466974"/>
            <a:ext cx="3086100" cy="495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33698" y="2466325"/>
            <a:ext cx="308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Request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33697" y="4804385"/>
            <a:ext cx="308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Response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33696" y="3514326"/>
            <a:ext cx="3086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プロトコル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 or HTTPS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6994" y="2048369"/>
            <a:ext cx="831108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http://www.ep.sci.hokudai.ac.jp/~inex/</a:t>
            </a:r>
            <a:r>
              <a:rPr lang="en-US" altLang="ja-JP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indax.html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を要求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93196" y="1389753"/>
            <a:ext cx="821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もし，リクエストが間違っていたら</a:t>
            </a:r>
            <a:r>
              <a:rPr kumimoji="1"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?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33572" y="5420823"/>
            <a:ext cx="32768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？？？</a:t>
            </a:r>
            <a:endParaRPr lang="ja-JP" alt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6" descr="http://www.favbrowser.com/wp-content/uploads/2013/09/browsersfunn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3324" r="81465" b="81702"/>
          <a:stretch/>
        </p:blipFill>
        <p:spPr bwMode="auto">
          <a:xfrm>
            <a:off x="1321799" y="3032193"/>
            <a:ext cx="67586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www.favbrowser.com/wp-content/uploads/2013/09/browsersfunn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8" t="3324" r="55445" b="81702"/>
          <a:stretch/>
        </p:blipFill>
        <p:spPr bwMode="auto">
          <a:xfrm>
            <a:off x="1996550" y="3032055"/>
            <a:ext cx="67697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://www.favbrowser.com/wp-content/uploads/2013/09/browsersfunn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2" t="3324" r="40387" b="81702"/>
          <a:stretch/>
        </p:blipFill>
        <p:spPr bwMode="auto">
          <a:xfrm>
            <a:off x="412195" y="3755234"/>
            <a:ext cx="67586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www.favbrowser.com/wp-content/uploads/2013/09/browsersfunn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2" t="3324" r="9666" b="81702"/>
          <a:stretch/>
        </p:blipFill>
        <p:spPr bwMode="auto">
          <a:xfrm>
            <a:off x="1321801" y="3746974"/>
            <a:ext cx="135172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8" grpId="0"/>
      <p:bldP spid="19" grpId="0" animBg="1"/>
      <p:bldP spid="20" grpId="0"/>
      <p:bldP spid="21" grpId="0"/>
      <p:bldP spid="22" grpId="0"/>
      <p:bldP spid="23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404 not found."/>
          <p:cNvSpPr>
            <a:spLocks noChangeAspect="1" noChangeArrowheads="1"/>
          </p:cNvSpPr>
          <p:nvPr/>
        </p:nvSpPr>
        <p:spPr bwMode="auto">
          <a:xfrm>
            <a:off x="155574" y="-144463"/>
            <a:ext cx="4664075" cy="466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3196" y="1389753"/>
            <a:ext cx="821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もし，リクエストが間違っていたら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 rot="10800000">
            <a:off x="5910615" y="2456121"/>
            <a:ext cx="490185" cy="595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00800" y="2492222"/>
            <a:ext cx="301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エラー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4606" t="9811" r="25000" b="34679"/>
          <a:stretch/>
        </p:blipFill>
        <p:spPr>
          <a:xfrm>
            <a:off x="4081772" y="3721395"/>
            <a:ext cx="5062228" cy="3136605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>
          <a:xfrm>
            <a:off x="3968561" y="4552287"/>
            <a:ext cx="490185" cy="595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25077" y="4588388"/>
            <a:ext cx="301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suu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のエラー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262550" y="332361"/>
            <a:ext cx="8436950" cy="100550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HTML </a:t>
            </a: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文書閲覧の仕組み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789" t="8583" r="48553" b="76599"/>
          <a:stretch/>
        </p:blipFill>
        <p:spPr>
          <a:xfrm>
            <a:off x="0" y="1968860"/>
            <a:ext cx="5548431" cy="17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0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6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16489" y="1323704"/>
            <a:ext cx="7772400" cy="3546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8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epWWW</a:t>
            </a:r>
            <a:r>
              <a:rPr lang="en-US" altLang="ja-JP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お・し・ご・と☆</a:t>
            </a:r>
            <a:endParaRPr lang="en-US" altLang="ja-JP" sz="6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2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0994" y="2578346"/>
            <a:ext cx="8899451" cy="1738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8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と，その前に</a:t>
            </a:r>
            <a:r>
              <a:rPr lang="en-US" altLang="ja-JP" sz="8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  <a:p>
            <a:endParaRPr lang="en-US" altLang="ja-JP" sz="8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32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3600" y="497332"/>
            <a:ext cx="7772400" cy="734568"/>
          </a:xfrm>
        </p:spPr>
        <p:txBody>
          <a:bodyPr>
            <a:noAutofit/>
          </a:bodyPr>
          <a:lstStyle/>
          <a:p>
            <a:r>
              <a:rPr lang="en-US" altLang="ja-JP" sz="6000" cap="none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epWWW</a:t>
            </a:r>
            <a:endParaRPr kumimoji="1" lang="ja-JP" altLang="en-US" sz="6000" cap="none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0122" y="1323703"/>
            <a:ext cx="8973878" cy="5108995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Host </a:t>
            </a:r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/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Orange (www 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本機</a:t>
            </a:r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lvl="1"/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Sango  (www 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予備機</a:t>
            </a:r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</a:p>
          <a:p>
            <a:pPr lvl="1"/>
            <a:r>
              <a:rPr lang="en-US" altLang="ja-JP" sz="32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Debian</a:t>
            </a:r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GNU/Linux </a:t>
            </a:r>
          </a:p>
          <a:p>
            <a:r>
              <a:rPr kumimoji="1"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お仕事</a:t>
            </a:r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/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 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</a:t>
            </a:r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(apache)</a:t>
            </a:r>
          </a:p>
          <a:p>
            <a:pPr lvl="1"/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セカンダリメールサーバ</a:t>
            </a:r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en-US" altLang="ja-JP" sz="32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qmail</a:t>
            </a:r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/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Gate-</a:t>
            </a:r>
            <a:r>
              <a:rPr lang="en-US" altLang="ja-JP" sz="32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toroku</a:t>
            </a:r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-system 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における登録サーバ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29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100" y="395732"/>
            <a:ext cx="7772400" cy="1005501"/>
          </a:xfrm>
        </p:spPr>
        <p:txBody>
          <a:bodyPr>
            <a:normAutofit/>
          </a:bodyPr>
          <a:lstStyle/>
          <a:p>
            <a:r>
              <a:rPr lang="en-US" altLang="ja-JP" sz="4800" cap="none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Apache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とは？</a:t>
            </a:r>
            <a:endParaRPr kumimoji="1" lang="ja-JP" altLang="en-US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401233"/>
            <a:ext cx="8394700" cy="48282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別名 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 Apache HTTP Server</a:t>
            </a:r>
          </a:p>
          <a:p>
            <a:pPr lvl="1">
              <a:lnSpc>
                <a:spcPct val="100000"/>
              </a:lnSpc>
            </a:pP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Apache Software Foundation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が開発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NCSA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が開発した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NCSA </a:t>
            </a:r>
            <a:r>
              <a:rPr lang="en-US" altLang="ja-JP" sz="22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HTTPd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の不具合を修正するためのパッチ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(a </a:t>
            </a:r>
            <a:r>
              <a:rPr lang="en-US" altLang="ja-JP" sz="22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pach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を集めた，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2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独立したソフトウェア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Apache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UNIX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系の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Windows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など複数の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に対応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現在多くのアプリが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Apache </a:t>
            </a:r>
            <a:r>
              <a:rPr lang="ja-JP" altLang="en-US" sz="22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が提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供する環境と機能を想定して作られている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Yahoo!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1996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年から利用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50000"/>
              </a:lnSpc>
            </a:pP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t="11667"/>
          <a:stretch/>
        </p:blipFill>
        <p:spPr>
          <a:xfrm>
            <a:off x="5541157" y="4232366"/>
            <a:ext cx="5268902" cy="261798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323789" y="6602943"/>
            <a:ext cx="17187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/>
              <a:t>http://httpd.apache.org/</a:t>
            </a:r>
            <a:endParaRPr lang="ja-JP" altLang="en-US" sz="1100" dirty="0"/>
          </a:p>
        </p:txBody>
      </p:sp>
      <p:pic>
        <p:nvPicPr>
          <p:cNvPr id="4098" name="Picture 2" descr="File:Brian Behlendorf at INTE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2830"/>
            <a:ext cx="3013166" cy="200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943497" y="5643155"/>
            <a:ext cx="265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ASF </a:t>
            </a:r>
            <a:r>
              <a:rPr kumimoji="1" lang="ja-JP" altLang="en-US" sz="2400" dirty="0" smtClean="0"/>
              <a:t>旗揚げ人</a:t>
            </a:r>
            <a:endParaRPr kumimoji="1" lang="en-US" altLang="ja-JP" sz="2400" dirty="0" smtClean="0"/>
          </a:p>
          <a:p>
            <a:r>
              <a:rPr lang="en-US" altLang="ja-JP" sz="2400" dirty="0"/>
              <a:t>Brian </a:t>
            </a:r>
            <a:r>
              <a:rPr lang="en-US" altLang="ja-JP" sz="2400" dirty="0" err="1" smtClean="0"/>
              <a:t>Behlendorf</a:t>
            </a:r>
            <a:endParaRPr lang="en-US" altLang="ja-JP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83633" y="65382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/>
              <a:t>http://en.wikipedia.org/wiki/Brian_Behlendorf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282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395732"/>
            <a:ext cx="8610600" cy="1005501"/>
          </a:xfrm>
        </p:spPr>
        <p:txBody>
          <a:bodyPr>
            <a:normAutofit fontScale="90000"/>
          </a:bodyPr>
          <a:lstStyle/>
          <a:p>
            <a:r>
              <a:rPr lang="en-US" altLang="ja-JP" sz="4800" cap="none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Apache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が何故注目されるのか？</a:t>
            </a:r>
            <a:endParaRPr kumimoji="1" lang="ja-JP" altLang="en-US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401233"/>
            <a:ext cx="8610600" cy="545676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無料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無保証・無対応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Linux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と同様にボランティアによってメンテナンス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2">
              <a:lnSpc>
                <a:spcPct val="150000"/>
              </a:lnSpc>
            </a:pP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Apache 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コミュニティ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3"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迅速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な回答と対応が受けられる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高い信頼性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高い安定性と軽快な動作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豊富な機能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Microsoft IIS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などの市販と比べても，機能は豊富である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多彩な動作環境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様々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において動作する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38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100" y="395732"/>
            <a:ext cx="7772400" cy="1005501"/>
          </a:xfrm>
        </p:spPr>
        <p:txBody>
          <a:bodyPr>
            <a:normAutofit/>
          </a:bodyPr>
          <a:lstStyle/>
          <a:p>
            <a:r>
              <a:rPr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WWW </a:t>
            </a:r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サーバ管理者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246909"/>
            <a:ext cx="8610600" cy="56110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お役割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WWW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サーバの管理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日常業務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2">
              <a:lnSpc>
                <a:spcPct val="1500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パッケージ更新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2">
              <a:lnSpc>
                <a:spcPct val="150000"/>
              </a:lnSpc>
            </a:pP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Log 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チェック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2">
              <a:lnSpc>
                <a:spcPct val="150000"/>
              </a:lnSpc>
            </a:pP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Analog (web 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統計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 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の確認　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ココ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2">
              <a:lnSpc>
                <a:spcPct val="150000"/>
              </a:lnSpc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サーバ上の徘徊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サーバ再構築や入れ替え作業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6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3600" y="497332"/>
            <a:ext cx="7772400" cy="734568"/>
          </a:xfrm>
        </p:spPr>
        <p:txBody>
          <a:bodyPr>
            <a:noAutofit/>
          </a:bodyPr>
          <a:lstStyle/>
          <a:p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5060" y="1323703"/>
            <a:ext cx="8910084" cy="4578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未だ入れ替えられない</a:t>
            </a:r>
            <a:endParaRPr lang="en-US" altLang="ja-JP" sz="6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13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理由</a:t>
            </a:r>
            <a:endParaRPr lang="en-US" altLang="ja-JP" sz="13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6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51274" y="2687479"/>
            <a:ext cx="2307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     ケ</a:t>
            </a:r>
            <a:endParaRPr kumimoji="1" lang="ja-JP" altLang="en-US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8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02019"/>
            <a:ext cx="9037674" cy="1029881"/>
          </a:xfrm>
        </p:spPr>
        <p:txBody>
          <a:bodyPr>
            <a:noAutofit/>
          </a:bodyPr>
          <a:lstStyle/>
          <a:p>
            <a:pPr lvl="1" algn="ctr"/>
            <a:r>
              <a:rPr lang="en-US" altLang="ja-JP" sz="5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Gate-</a:t>
            </a:r>
            <a:r>
              <a:rPr lang="en-US" altLang="ja-JP" sz="54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toroku</a:t>
            </a:r>
            <a:r>
              <a:rPr lang="en-US" altLang="ja-JP" sz="5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-system</a:t>
            </a:r>
            <a:endParaRPr kumimoji="1" lang="en-US" altLang="ja-JP" sz="5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0122" y="1323703"/>
            <a:ext cx="8973878" cy="5108995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このシステムが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決して悪さをしているわけではない．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 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のバージョンアップ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/>
            <a:r>
              <a:rPr kumimoji="1" lang="en-US" altLang="ja-JP" sz="3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Squeeze </a:t>
            </a:r>
            <a:r>
              <a:rPr kumimoji="1" lang="ja-JP" altLang="en-US" sz="3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 </a:t>
            </a:r>
            <a:r>
              <a:rPr kumimoji="1" lang="en-US" altLang="ja-JP" sz="3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Wheezy </a:t>
            </a:r>
          </a:p>
          <a:p>
            <a:pPr lvl="2"/>
            <a:r>
              <a:rPr lang="en-US" altLang="ja-JP" sz="34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suid</a:t>
            </a:r>
            <a:r>
              <a:rPr lang="en-US" altLang="ja-JP" sz="3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などの</a:t>
            </a:r>
            <a:r>
              <a:rPr lang="en-US" altLang="ja-JP" sz="3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gate </a:t>
            </a:r>
            <a:r>
              <a:rPr lang="ja-JP" altLang="en-US" sz="3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を動かす上で必要なコマンドが無くなった！</a:t>
            </a:r>
            <a:endParaRPr lang="en-US" altLang="ja-JP" sz="3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非常事態宣言発令中（自分の中で）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/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現在，小高さんをはじめ，山田まさん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千葉工大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2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，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佐々木さん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京大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などのスペシャリストが対応中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9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100" y="395732"/>
            <a:ext cx="7772400" cy="1005501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まとめ：キーワード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266825"/>
            <a:ext cx="8610600" cy="5591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WWW (World Wide Web)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イパーテキスト：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リンク機能によって他の文書と相互に関係</a:t>
            </a:r>
            <a:endParaRPr kumimoji="1"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kumimoji="1"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HTML, XHTML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&lt;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タグ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&gt;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などを用いて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書かれた文書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HTTP, HTTPS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：通信規約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プロトコル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kumimoji="1"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URL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WWW </a:t>
            </a:r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上の住所</a:t>
            </a:r>
            <a:endParaRPr kumimoji="1"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WWW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リクエストに応じ</a:t>
            </a:r>
            <a:r>
              <a:rPr lang="en-US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 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コンテンツをクライアントに渡す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2">
              <a:lnSpc>
                <a:spcPct val="100000"/>
              </a:lnSpc>
            </a:pP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Apache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：シェア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No.1 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のサーバソフトウェア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ja-JP" sz="22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epWWW</a:t>
            </a:r>
            <a:r>
              <a:rPr lang="en-US" altLang="ja-JP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サーバ</a:t>
            </a:r>
            <a:endParaRPr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2">
              <a:lnSpc>
                <a:spcPct val="100000"/>
              </a:lnSpc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orange (apache , </a:t>
            </a:r>
            <a:r>
              <a:rPr lang="en-US" altLang="ja-JP" sz="2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qmail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, gate-</a:t>
            </a:r>
            <a:r>
              <a:rPr lang="en-US" altLang="ja-JP" sz="20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toroku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-system)</a:t>
            </a:r>
          </a:p>
          <a:p>
            <a:pPr lvl="2">
              <a:lnSpc>
                <a:spcPct val="100000"/>
              </a:lnSpc>
            </a:pP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gate 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が上手く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いかない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70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100" y="395732"/>
            <a:ext cx="7772400" cy="1005501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参考文献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536700"/>
            <a:ext cx="8394700" cy="46609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IT 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用語辞典 </a:t>
            </a:r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e-Words      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600" dirty="0" smtClean="0"/>
              <a:t>http</a:t>
            </a:r>
            <a:r>
              <a:rPr lang="en-US" altLang="ja-JP" sz="1600" dirty="0"/>
              <a:t>://e-words.jp/</a:t>
            </a:r>
            <a:endParaRPr kumimoji="1" lang="en-US" altLang="ja-JP" sz="1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Apache HTTP Server 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ja-JP" sz="1600" dirty="0" smtClean="0"/>
              <a:t> http</a:t>
            </a:r>
            <a:r>
              <a:rPr lang="en-US" altLang="ja-JP" sz="1600" dirty="0"/>
              <a:t>://</a:t>
            </a:r>
            <a:r>
              <a:rPr lang="en-US" altLang="ja-JP" sz="1600" dirty="0" smtClean="0"/>
              <a:t>httpd.apache.org</a:t>
            </a:r>
            <a:r>
              <a:rPr lang="en-US" altLang="ja-JP" sz="1600" dirty="0"/>
              <a:t>/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Wikipedia</a:t>
            </a:r>
          </a:p>
          <a:p>
            <a:pPr marL="274320" lvl="1" indent="0">
              <a:lnSpc>
                <a:spcPct val="150000"/>
              </a:lnSpc>
              <a:buNone/>
            </a:pPr>
            <a:r>
              <a:rPr lang="en-US" altLang="ja-JP" dirty="0"/>
              <a:t>http://ja.wikipedia.org/wiki</a:t>
            </a:r>
            <a:r>
              <a:rPr lang="en-US" altLang="ja-JP" dirty="0" smtClean="0"/>
              <a:t>/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HTML &amp; XHTML 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 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版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Chuck </a:t>
            </a:r>
            <a:r>
              <a:rPr lang="en-US" altLang="ja-JP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Musciano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, Bill Kennedy 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オライリー・ジャパン 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2003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Apache 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ハンドブック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第３版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Ben Laurie, Peter Laurie 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オライリー・ジャパン 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3866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01743"/>
            <a:ext cx="9144001" cy="1609344"/>
          </a:xfrm>
        </p:spPr>
        <p:txBody>
          <a:bodyPr>
            <a:normAutofit/>
          </a:bodyPr>
          <a:lstStyle/>
          <a:p>
            <a:pPr algn="ctr"/>
            <a:r>
              <a:rPr lang="en-US" altLang="ja-JP" sz="3600" cap="none" dirty="0" smtClean="0"/>
              <a:t>Individuals Using The Internet Per 100 Inhabitants, 1997-2013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142" t="8519" r="34855" b="29630"/>
          <a:stretch/>
        </p:blipFill>
        <p:spPr>
          <a:xfrm>
            <a:off x="254740" y="1318267"/>
            <a:ext cx="8889261" cy="481201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956391" y="6549016"/>
            <a:ext cx="71876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http://upload.wikimedia.org/wikipedia/commons/2/29/Internet_users_per_100_inhabitants_ITU.svg</a:t>
            </a: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-1384410" y="3116034"/>
            <a:ext cx="302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Per 100 Inhabitants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82641" y="6045221"/>
            <a:ext cx="967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Years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7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3600" y="497332"/>
            <a:ext cx="7772400" cy="734568"/>
          </a:xfrm>
        </p:spPr>
        <p:txBody>
          <a:bodyPr>
            <a:noAutofit/>
          </a:bodyPr>
          <a:lstStyle/>
          <a:p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そのまえに</a:t>
            </a:r>
            <a:r>
              <a:rPr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16489" y="1323703"/>
            <a:ext cx="7772400" cy="4578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</a:t>
            </a:r>
            <a:r>
              <a:rPr lang="en-US" altLang="ja-JP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(Server)</a:t>
            </a:r>
            <a:r>
              <a:rPr lang="ja-JP" altLang="en-US" sz="3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とは？</a:t>
            </a:r>
            <a:endParaRPr lang="en-US" altLang="ja-JP" sz="3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/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IT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用語辞典 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e-Words</a:t>
            </a:r>
          </a:p>
          <a:p>
            <a:pPr lvl="2"/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クライアントやソフトウェアに対し，自分が持っている機能やデータを提供するコンピュータやソフトウェアのこと．</a:t>
            </a:r>
            <a:endParaRPr lang="en-US" altLang="ja-JP" sz="2400" dirty="0" smtClean="0">
              <a:solidFill>
                <a:schemeClr val="bg1">
                  <a:lumMod val="9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6687" y="3689497"/>
            <a:ext cx="548640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つまり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，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/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48640" lvl="2" indent="0">
              <a:buNone/>
            </a:pPr>
            <a:r>
              <a:rPr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 </a:t>
            </a:r>
            <a:r>
              <a:rPr lang="en-US" altLang="ja-JP" sz="2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en-US" altLang="ja-JP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en-US" altLang="ja-JP" sz="2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= 	</a:t>
            </a:r>
            <a:r>
              <a:rPr lang="ja-JP" altLang="en-US" sz="2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</a:t>
            </a:r>
            <a:endParaRPr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48640" lvl="2" indent="0">
              <a:buNone/>
            </a:pPr>
            <a:r>
              <a:rPr lang="ja-JP" altLang="en-US" sz="2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クライアント</a:t>
            </a:r>
            <a:r>
              <a:rPr lang="en-US" altLang="ja-JP" sz="2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= 	</a:t>
            </a:r>
            <a:r>
              <a:rPr lang="ja-JP" altLang="en-US" sz="2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みなさん</a:t>
            </a:r>
            <a:endParaRPr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2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3600" y="497332"/>
            <a:ext cx="7772400" cy="734568"/>
          </a:xfrm>
        </p:spPr>
        <p:txBody>
          <a:bodyPr>
            <a:noAutofit/>
          </a:bodyPr>
          <a:lstStyle/>
          <a:p>
            <a:r>
              <a:rPr kumimoji="1"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目次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16489" y="1323703"/>
            <a:ext cx="7772400" cy="4578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WWW 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とは？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WWW 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サーバの仕組み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40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epWWW</a:t>
            </a:r>
            <a:r>
              <a:rPr lang="en-US" altLang="ja-JP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のお仕事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未だ入れ替えられない理由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参考文献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44936" y="3202072"/>
            <a:ext cx="8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 ケ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45888" y="363410"/>
            <a:ext cx="349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前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管理者</a:t>
            </a: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古田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次期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管理者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：川原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8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95732"/>
            <a:ext cx="9144000" cy="100550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6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WWW </a:t>
            </a:r>
            <a:r>
              <a:rPr kumimoji="1" lang="ja-JP" altLang="en-US" sz="6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とは？</a:t>
            </a:r>
            <a:r>
              <a:rPr kumimoji="1" lang="en-US" altLang="ja-JP" sz="6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sz="6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4300" y="1303867"/>
            <a:ext cx="8813800" cy="48937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World Wide Web 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世界中に広がった蜘蛛の巣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インターネットで標準的に用いられるドキュメントシステム．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</a:pP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欧州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原子核研究機構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(CERN)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Tim Berners-Lee 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氏が考案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2">
              <a:lnSpc>
                <a:spcPct val="100000"/>
              </a:lnSpc>
            </a:pP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研究所内の論文閲覧システムが原型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(1989 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ハイパーテキスト形式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記述される文書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(HTML) 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を使用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</a:pP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WWW 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で用いられる技術は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W3C 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によって標準化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2">
              <a:lnSpc>
                <a:spcPct val="100000"/>
              </a:lnSpc>
            </a:pPr>
            <a:r>
              <a:rPr kumimoji="1" lang="en-US" altLang="ja-JP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World Wide Web Consortium</a:t>
            </a:r>
          </a:p>
          <a:p>
            <a:pPr lvl="2">
              <a:lnSpc>
                <a:spcPct val="100000"/>
              </a:lnSpc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WWW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用いられる技術の標準化を推進するために設立された団体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 descr="ファイル:Tim Berners-L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67" y="4792218"/>
            <a:ext cx="2963333" cy="29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573868" y="6350169"/>
            <a:ext cx="3606799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900" dirty="0">
                <a:ln>
                  <a:solidFill>
                    <a:schemeClr val="tx1"/>
                  </a:solidFill>
                </a:ln>
                <a:hlinkClick r:id="rId4"/>
              </a:rPr>
              <a:t>http://ja.wikipedia.org/wiki/%E3%83%86%E3%82%A3%E3%83%A0%E3%83%BB%E3%83%90%E3%83%BC%E3%83%8A%E3%83%BC%E3%82%BA%EF%BC%9D%E3%83%AA%E3%83%BC</a:t>
            </a:r>
            <a:endParaRPr lang="ja-JP" altLang="en-US" sz="9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73737" y="6476053"/>
            <a:ext cx="10702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Tim 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さん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23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 rot="1543551">
            <a:off x="85060" y="2121145"/>
            <a:ext cx="8963247" cy="1100520"/>
          </a:xfrm>
          <a:solidFill>
            <a:srgbClr val="00B05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317500"/>
          </a:effectLst>
        </p:spPr>
        <p:txBody>
          <a:bodyPr>
            <a:noAutofit/>
          </a:bodyPr>
          <a:lstStyle/>
          <a:p>
            <a:r>
              <a:rPr kumimoji="1"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WWW </a:t>
            </a:r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サーバ</a:t>
            </a:r>
            <a:r>
              <a:rPr lang="ja-JP" altLang="en-US" sz="6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の仕組み</a:t>
            </a:r>
            <a:endParaRPr lang="en-US" altLang="ja-JP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6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22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95732"/>
            <a:ext cx="9144000" cy="137990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6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サーバの話の前に</a:t>
            </a:r>
            <a:r>
              <a:rPr kumimoji="1" lang="en-US" altLang="ja-JP" sz="6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kumimoji="1" lang="en-US" altLang="ja-JP" sz="6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en-US" altLang="ja-JP" sz="6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WWW </a:t>
            </a:r>
            <a:r>
              <a:rPr kumimoji="1" lang="ja-JP" altLang="en-US" sz="6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の特徴</a:t>
            </a:r>
            <a:r>
              <a:rPr kumimoji="1" lang="en-US" altLang="ja-JP" sz="6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sz="6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333" y="1775636"/>
            <a:ext cx="8119534" cy="4421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ハイパーテキスト形式で書かれた文書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ドキュメント記述言語の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HTML 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XHTML 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などを使用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プロトコル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通信規約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には，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HTTP, HTTPS 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を使用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それぞれの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文書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URL 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をもつ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文書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の閲覧には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ブラウザが必要</a:t>
            </a:r>
            <a:endParaRPr kumimoji="1"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333" y="2939306"/>
            <a:ext cx="7825563" cy="49973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508205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kwsk</a:t>
            </a:r>
            <a:r>
              <a:rPr lang="en-US" altLang="ja-JP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は情報実験第</a:t>
            </a:r>
            <a:r>
              <a:rPr lang="en-US" altLang="ja-JP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 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</a:t>
            </a:r>
            <a:endParaRPr lang="en-US" altLang="ja-JP" sz="4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のレクチャー編を参照</a:t>
            </a:r>
            <a:endParaRPr kumimoji="1" lang="ja-JP" altLang="en-US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0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100" y="395732"/>
            <a:ext cx="7772400" cy="1005501"/>
          </a:xfrm>
        </p:spPr>
        <p:txBody>
          <a:bodyPr>
            <a:normAutofit/>
          </a:bodyPr>
          <a:lstStyle/>
          <a:p>
            <a:r>
              <a:rPr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 </a:t>
            </a:r>
            <a:r>
              <a:rPr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 </a:t>
            </a:r>
            <a:r>
              <a:rPr lang="en-US" altLang="ja-JP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1536700"/>
            <a:ext cx="8394700" cy="50165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en-US" altLang="ja-JP" sz="24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HyperText</a:t>
            </a: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Transfer</a:t>
            </a: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Protocol)</a:t>
            </a:r>
          </a:p>
          <a:p>
            <a:pPr lvl="1">
              <a:lnSpc>
                <a:spcPct val="100000"/>
              </a:lnSpc>
            </a:pP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HTML 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文書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などをやり取りするための通信規約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Tim 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Berners-Lee 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氏が初めに設計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通常は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80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番ポートを使う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lvl="1" indent="0">
              <a:lnSpc>
                <a:spcPct val="100000"/>
              </a:lnSpc>
              <a:buNone/>
            </a:pPr>
            <a:endParaRPr kumimoji="1" lang="en-US" altLang="ja-JP" sz="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HTTPS</a:t>
            </a:r>
            <a:r>
              <a:rPr kumimoji="1"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en-US" altLang="ja-JP" sz="24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HyperText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Transfer 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Protocol over SSL)</a:t>
            </a:r>
            <a:endParaRPr kumimoji="1"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HTTP 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にセキュリティ機能を追加したプロトコル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SSL/TLS 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プロトコルを用いて，サーバの認証・通信内容の暗号化などをおこなう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実習第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回参照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盗聴や改ざん，なりすましを防ぎ，個人情報のやり取りに用いられる．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1">
              <a:lnSpc>
                <a:spcPct val="100000"/>
              </a:lnSpc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通常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443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番ポートを使う．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59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木版活字</Template>
  <TotalTime>4745</TotalTime>
  <Words>1059</Words>
  <Application>Microsoft Office PowerPoint</Application>
  <PresentationFormat>画面に合わせる (4:3)</PresentationFormat>
  <Paragraphs>225</Paragraphs>
  <Slides>27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7" baseType="lpstr">
      <vt:lpstr>HGS創英角ｺﾞｼｯｸUB</vt:lpstr>
      <vt:lpstr>HG丸ｺﾞｼｯｸM-PRO</vt:lpstr>
      <vt:lpstr>HG明朝B</vt:lpstr>
      <vt:lpstr>Meiryo UI</vt:lpstr>
      <vt:lpstr>ＭＳ Ｐゴシック</vt:lpstr>
      <vt:lpstr>Rockwell</vt:lpstr>
      <vt:lpstr>Rockwell Condensed</vt:lpstr>
      <vt:lpstr>Calibri</vt:lpstr>
      <vt:lpstr>Wingdings</vt:lpstr>
      <vt:lpstr>木版活字</vt:lpstr>
      <vt:lpstr>EPnetFaN (2014/02/28)  epwWW サーバ 2013</vt:lpstr>
      <vt:lpstr>PowerPoint プレゼンテーション</vt:lpstr>
      <vt:lpstr>Individuals Using The Internet Per 100 Inhabitants, 1997-2013 </vt:lpstr>
      <vt:lpstr>そのまえに…</vt:lpstr>
      <vt:lpstr>目次</vt:lpstr>
      <vt:lpstr>WWW とは？ </vt:lpstr>
      <vt:lpstr>PowerPoint プレゼンテーション</vt:lpstr>
      <vt:lpstr>サーバの話の前に WWW の特徴 </vt:lpstr>
      <vt:lpstr>http と https</vt:lpstr>
      <vt:lpstr>http と https</vt:lpstr>
      <vt:lpstr>http と https</vt:lpstr>
      <vt:lpstr>WWW サーバ</vt:lpstr>
      <vt:lpstr>ブラウザ (web ブラウザ)</vt:lpstr>
      <vt:lpstr>HTML 文書閲覧の仕組み</vt:lpstr>
      <vt:lpstr>URL</vt:lpstr>
      <vt:lpstr>HTML 文書閲覧の仕組み</vt:lpstr>
      <vt:lpstr>HTML 文書閲覧の仕組み</vt:lpstr>
      <vt:lpstr>HTML 文書閲覧の仕組み</vt:lpstr>
      <vt:lpstr>PowerPoint プレゼンテーション</vt:lpstr>
      <vt:lpstr>epWWW</vt:lpstr>
      <vt:lpstr>Apache とは？</vt:lpstr>
      <vt:lpstr>Apache が何故注目されるのか？</vt:lpstr>
      <vt:lpstr>WWW サーバ管理者</vt:lpstr>
      <vt:lpstr>PowerPoint プレゼンテーション</vt:lpstr>
      <vt:lpstr>Gate-toroku-system</vt:lpstr>
      <vt:lpstr>まとめ：キーワード</vt:lpstr>
      <vt:lpstr>参考文献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ページの仕組み</dc:title>
  <dc:creator>渡辺健介</dc:creator>
  <cp:lastModifiedBy>渡辺健介</cp:lastModifiedBy>
  <cp:revision>211</cp:revision>
  <dcterms:created xsi:type="dcterms:W3CDTF">2013-06-20T02:09:12Z</dcterms:created>
  <dcterms:modified xsi:type="dcterms:W3CDTF">2014-02-28T12:19:41Z</dcterms:modified>
</cp:coreProperties>
</file>