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343" r:id="rId4"/>
    <p:sldId id="279" r:id="rId5"/>
    <p:sldId id="316" r:id="rId6"/>
    <p:sldId id="280" r:id="rId7"/>
    <p:sldId id="309" r:id="rId8"/>
    <p:sldId id="344" r:id="rId9"/>
    <p:sldId id="281" r:id="rId10"/>
    <p:sldId id="314" r:id="rId11"/>
    <p:sldId id="311" r:id="rId12"/>
    <p:sldId id="315" r:id="rId13"/>
    <p:sldId id="282" r:id="rId14"/>
    <p:sldId id="318" r:id="rId15"/>
    <p:sldId id="319" r:id="rId16"/>
    <p:sldId id="321" r:id="rId17"/>
    <p:sldId id="320" r:id="rId18"/>
    <p:sldId id="322" r:id="rId19"/>
    <p:sldId id="325" r:id="rId20"/>
    <p:sldId id="326" r:id="rId21"/>
    <p:sldId id="327" r:id="rId22"/>
    <p:sldId id="323" r:id="rId23"/>
    <p:sldId id="328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269" r:id="rId36"/>
    <p:sldId id="259" r:id="rId37"/>
    <p:sldId id="278" r:id="rId38"/>
    <p:sldId id="283" r:id="rId39"/>
    <p:sldId id="293" r:id="rId40"/>
    <p:sldId id="294" r:id="rId41"/>
    <p:sldId id="295" r:id="rId42"/>
    <p:sldId id="289" r:id="rId43"/>
    <p:sldId id="290" r:id="rId44"/>
    <p:sldId id="260" r:id="rId45"/>
    <p:sldId id="262" r:id="rId46"/>
    <p:sldId id="265" r:id="rId47"/>
    <p:sldId id="324" r:id="rId48"/>
    <p:sldId id="266" r:id="rId49"/>
    <p:sldId id="264" r:id="rId50"/>
    <p:sldId id="263" r:id="rId51"/>
    <p:sldId id="306" r:id="rId52"/>
    <p:sldId id="267" r:id="rId53"/>
    <p:sldId id="268" r:id="rId54"/>
    <p:sldId id="307" r:id="rId55"/>
    <p:sldId id="310" r:id="rId5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85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33" autoAdjust="0"/>
    <p:restoredTop sz="94660"/>
  </p:normalViewPr>
  <p:slideViewPr>
    <p:cSldViewPr>
      <p:cViewPr varScale="1">
        <p:scale>
          <a:sx n="56" d="100"/>
          <a:sy n="56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475F-A134-4FF6-A44B-13E8D0E1080C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EEDC-219C-4DF2-A070-09DB41FB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/>
              <a:t>ルーターとネットワーク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46240"/>
            <a:ext cx="6400800" cy="1847056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前</a:t>
            </a:r>
            <a:r>
              <a:rPr lang="en-US" altLang="ja-JP" dirty="0" smtClean="0">
                <a:solidFill>
                  <a:schemeClr val="tx1"/>
                </a:solidFill>
              </a:rPr>
              <a:t> l</a:t>
            </a:r>
            <a:r>
              <a:rPr kumimoji="1" lang="en-US" altLang="ja-JP" dirty="0" smtClean="0">
                <a:solidFill>
                  <a:schemeClr val="tx1"/>
                </a:solidFill>
              </a:rPr>
              <a:t>emon </a:t>
            </a:r>
            <a:r>
              <a:rPr kumimoji="1" lang="ja-JP" altLang="en-US" dirty="0" smtClean="0">
                <a:solidFill>
                  <a:schemeClr val="tx1"/>
                </a:solidFill>
              </a:rPr>
              <a:t>管理者 近藤 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2010/09/03 Friday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428596" y="5357826"/>
            <a:ext cx="850112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既に使用している場合は </a:t>
            </a:r>
            <a:r>
              <a:rPr kumimoji="1" lang="en-US" altLang="ja-JP" sz="2800" dirty="0" smtClean="0"/>
              <a:t>B </a:t>
            </a:r>
            <a:r>
              <a:rPr kumimoji="1" lang="ja-JP" altLang="en-US" sz="2800" dirty="0" smtClean="0"/>
              <a:t>さん，</a:t>
            </a:r>
            <a:r>
              <a:rPr kumimoji="1" lang="en-US" altLang="ja-JP" sz="2800" dirty="0" smtClean="0"/>
              <a:t>C </a:t>
            </a:r>
            <a:r>
              <a:rPr kumimoji="1" lang="ja-JP" altLang="en-US" sz="2800" dirty="0" err="1" smtClean="0"/>
              <a:t>さんは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外部</a:t>
            </a:r>
            <a:r>
              <a:rPr kumimoji="1" lang="ja-JP" altLang="en-US" sz="2800" dirty="0" smtClean="0"/>
              <a:t>にアクセスできない</a:t>
            </a:r>
            <a:endParaRPr kumimoji="1" lang="ja-JP" altLang="en-US" sz="28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1857356" y="1357298"/>
            <a:ext cx="5572164" cy="3286148"/>
            <a:chOff x="1857356" y="2143116"/>
            <a:chExt cx="5572164" cy="3286148"/>
          </a:xfrm>
        </p:grpSpPr>
        <p:sp>
          <p:nvSpPr>
            <p:cNvPr id="5" name="正方形/長方形 4"/>
            <p:cNvSpPr/>
            <p:nvPr/>
          </p:nvSpPr>
          <p:spPr>
            <a:xfrm>
              <a:off x="3500462" y="3500438"/>
              <a:ext cx="1500198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ルータ</a:t>
              </a:r>
              <a:endParaRPr lang="en-US" altLang="ja-JP" sz="2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rot="16200000" flipH="1">
              <a:off x="3821917" y="3107513"/>
              <a:ext cx="785818" cy="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16200000" flipH="1">
              <a:off x="4000480" y="4286240"/>
              <a:ext cx="428628" cy="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rot="10800000">
              <a:off x="2509854" y="4500570"/>
              <a:ext cx="49196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正方形/長方形 8"/>
            <p:cNvSpPr/>
            <p:nvPr/>
          </p:nvSpPr>
          <p:spPr>
            <a:xfrm>
              <a:off x="2357454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実験機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 rot="5400000">
              <a:off x="2678925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3857620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A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 rot="5400000">
              <a:off x="4179091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>
            <a:xfrm>
              <a:off x="1857356" y="2143116"/>
              <a:ext cx="5522956" cy="5715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http://www.ep.sci.hokudai.ac.jp/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072066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>
            <a:xfrm rot="5400000">
              <a:off x="5393537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/>
            <p:cNvSpPr/>
            <p:nvPr/>
          </p:nvSpPr>
          <p:spPr>
            <a:xfrm>
              <a:off x="6286512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C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36"/>
            <p:cNvCxnSpPr/>
            <p:nvPr/>
          </p:nvCxnSpPr>
          <p:spPr>
            <a:xfrm rot="5400000">
              <a:off x="6607983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タイトル 1"/>
          <p:cNvSpPr txBox="1">
            <a:spLocks/>
          </p:cNvSpPr>
          <p:nvPr/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 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の変換 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NAT (</a:t>
            </a:r>
            <a:r>
              <a:rPr kumimoji="1" lang="en-US" altLang="ja-JP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netwark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address translation)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 rot="5400000">
            <a:off x="4000495" y="3500438"/>
            <a:ext cx="4286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>
            <a:off x="4179091" y="3893347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4214810" y="3714752"/>
            <a:ext cx="1428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乗算記号 60"/>
          <p:cNvSpPr/>
          <p:nvPr/>
        </p:nvSpPr>
        <p:spPr>
          <a:xfrm>
            <a:off x="6228184" y="3356992"/>
            <a:ext cx="1080120" cy="785818"/>
          </a:xfrm>
          <a:prstGeom prst="mathMultiply">
            <a:avLst>
              <a:gd name="adj1" fmla="val 929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乗算記号 62"/>
          <p:cNvSpPr/>
          <p:nvPr/>
        </p:nvSpPr>
        <p:spPr>
          <a:xfrm>
            <a:off x="5076056" y="3356992"/>
            <a:ext cx="1013242" cy="785818"/>
          </a:xfrm>
          <a:prstGeom prst="mathMultiply">
            <a:avLst>
              <a:gd name="adj1" fmla="val 929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の変換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> NAPT (</a:t>
            </a:r>
            <a:r>
              <a:rPr kumimoji="1" lang="en-US" altLang="ja-JP" dirty="0" err="1" smtClean="0"/>
              <a:t>netwark</a:t>
            </a:r>
            <a:r>
              <a:rPr kumimoji="1" lang="en-US" altLang="ja-JP" dirty="0" smtClean="0"/>
              <a:t> address port translation)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あるグローバル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を複数の </a:t>
            </a:r>
            <a:r>
              <a:rPr lang="en-US" altLang="ja-JP" dirty="0" smtClean="0"/>
              <a:t>PC 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共有する技術</a:t>
            </a:r>
            <a:endParaRPr lang="en-US" altLang="ja-JP" dirty="0" smtClean="0"/>
          </a:p>
          <a:p>
            <a:r>
              <a:rPr kumimoji="1" lang="ja-JP" altLang="en-US" dirty="0" smtClean="0"/>
              <a:t>プライベート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をグローバル </a:t>
            </a:r>
            <a:r>
              <a:rPr kumimoji="1" lang="en-US" altLang="ja-JP" dirty="0" smtClean="0"/>
              <a:t>IP </a:t>
            </a:r>
            <a:r>
              <a:rPr lang="ja-JP" altLang="en-US" dirty="0" smtClean="0"/>
              <a:t>に</a:t>
            </a:r>
            <a:r>
              <a:rPr lang="ja-JP" altLang="en-US" dirty="0"/>
              <a:t>変換して、他のネットワークと通信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グローバル </a:t>
            </a:r>
            <a:r>
              <a:rPr lang="en-US" altLang="ja-JP" dirty="0" smtClean="0">
                <a:solidFill>
                  <a:srgbClr val="FF0000"/>
                </a:solidFill>
              </a:rPr>
              <a:t>IP </a:t>
            </a:r>
            <a:r>
              <a:rPr lang="ja-JP" altLang="en-US" dirty="0" smtClean="0">
                <a:solidFill>
                  <a:srgbClr val="FF0000"/>
                </a:solidFill>
              </a:rPr>
              <a:t>のアドレス数</a:t>
            </a:r>
            <a:r>
              <a:rPr lang="ja-JP" altLang="en-US" dirty="0">
                <a:solidFill>
                  <a:srgbClr val="FF0000"/>
                </a:solidFill>
              </a:rPr>
              <a:t>に</a:t>
            </a:r>
            <a:r>
              <a:rPr lang="ja-JP" altLang="en-US" dirty="0" smtClean="0">
                <a:solidFill>
                  <a:srgbClr val="FF0000"/>
                </a:solidFill>
              </a:rPr>
              <a:t>は関係なく複数の </a:t>
            </a:r>
            <a:r>
              <a:rPr lang="en-US" altLang="ja-JP" dirty="0" smtClean="0">
                <a:solidFill>
                  <a:srgbClr val="FF0000"/>
                </a:solidFill>
              </a:rPr>
              <a:t>PC </a:t>
            </a:r>
            <a:r>
              <a:rPr lang="ja-JP" altLang="en-US" dirty="0" smtClean="0">
                <a:solidFill>
                  <a:srgbClr val="FF0000"/>
                </a:solidFill>
              </a:rPr>
              <a:t>が一度に通信できる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lemon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NAPT </a:t>
            </a:r>
          </a:p>
          <a:p>
            <a:r>
              <a:rPr lang="en-US" altLang="ja-JP" dirty="0" smtClean="0"/>
              <a:t>IP </a:t>
            </a:r>
            <a:r>
              <a:rPr lang="ja-JP" altLang="en-US" dirty="0" smtClean="0"/>
              <a:t>マスカレードという呼ばれ方もする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428596" y="5357826"/>
            <a:ext cx="850112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既に使用していても </a:t>
            </a:r>
            <a:r>
              <a:rPr kumimoji="1" lang="en-US" altLang="ja-JP" sz="2800" dirty="0" smtClean="0"/>
              <a:t>B </a:t>
            </a:r>
            <a:r>
              <a:rPr kumimoji="1" lang="ja-JP" altLang="en-US" sz="2800" dirty="0" smtClean="0"/>
              <a:t>さん，</a:t>
            </a:r>
            <a:r>
              <a:rPr kumimoji="1" lang="en-US" altLang="ja-JP" sz="2800" dirty="0" smtClean="0"/>
              <a:t>C </a:t>
            </a:r>
            <a:r>
              <a:rPr kumimoji="1" lang="ja-JP" altLang="en-US" sz="2800" dirty="0" err="1" smtClean="0"/>
              <a:t>さんは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外部</a:t>
            </a:r>
            <a:r>
              <a:rPr kumimoji="1" lang="ja-JP" altLang="en-US" sz="2800" dirty="0" smtClean="0"/>
              <a:t>にアクセスできる</a:t>
            </a:r>
            <a:endParaRPr kumimoji="1" lang="ja-JP" altLang="en-US" sz="2800" dirty="0"/>
          </a:p>
        </p:txBody>
      </p:sp>
      <p:grpSp>
        <p:nvGrpSpPr>
          <p:cNvPr id="2" name="グループ化 22"/>
          <p:cNvGrpSpPr/>
          <p:nvPr/>
        </p:nvGrpSpPr>
        <p:grpSpPr>
          <a:xfrm>
            <a:off x="1857356" y="1655020"/>
            <a:ext cx="5572164" cy="3286148"/>
            <a:chOff x="1857356" y="2143116"/>
            <a:chExt cx="5572164" cy="3286148"/>
          </a:xfrm>
        </p:grpSpPr>
        <p:sp>
          <p:nvSpPr>
            <p:cNvPr id="5" name="正方形/長方形 4"/>
            <p:cNvSpPr/>
            <p:nvPr/>
          </p:nvSpPr>
          <p:spPr>
            <a:xfrm>
              <a:off x="3500462" y="3500438"/>
              <a:ext cx="1500198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ルータ</a:t>
              </a:r>
              <a:endParaRPr lang="en-US" altLang="ja-JP" sz="2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rot="16200000" flipH="1">
              <a:off x="3821917" y="3107513"/>
              <a:ext cx="785818" cy="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16200000" flipH="1">
              <a:off x="4000480" y="4286240"/>
              <a:ext cx="428628" cy="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rot="10800000">
              <a:off x="2509854" y="4500570"/>
              <a:ext cx="49196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正方形/長方形 8"/>
            <p:cNvSpPr/>
            <p:nvPr/>
          </p:nvSpPr>
          <p:spPr>
            <a:xfrm>
              <a:off x="2357454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実験機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 rot="5400000">
              <a:off x="2678925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3857620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A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 rot="5400000">
              <a:off x="4179091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>
            <a:xfrm>
              <a:off x="1857356" y="2143116"/>
              <a:ext cx="5234924" cy="5715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http://www.ep.sci.hokudai.ac.jp/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072066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>
            <a:xfrm rot="5400000">
              <a:off x="5393537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/>
            <p:cNvSpPr/>
            <p:nvPr/>
          </p:nvSpPr>
          <p:spPr>
            <a:xfrm>
              <a:off x="6286512" y="485776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C </a:t>
              </a:r>
              <a:r>
                <a:rPr lang="ja-JP" altLang="en-US" sz="2000" dirty="0" err="1" smtClean="0">
                  <a:solidFill>
                    <a:schemeClr val="tx1"/>
                  </a:solidFill>
                </a:rPr>
                <a:t>さん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36"/>
            <p:cNvCxnSpPr/>
            <p:nvPr/>
          </p:nvCxnSpPr>
          <p:spPr>
            <a:xfrm rot="5400000">
              <a:off x="6607983" y="467916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直線コネクタ 38"/>
          <p:cNvCxnSpPr/>
          <p:nvPr/>
        </p:nvCxnSpPr>
        <p:spPr>
          <a:xfrm rot="5400000">
            <a:off x="4000495" y="3793600"/>
            <a:ext cx="4286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>
            <a:off x="4179091" y="4186509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4214810" y="4010194"/>
            <a:ext cx="25717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28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の変換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> NAPT (</a:t>
            </a:r>
            <a:r>
              <a:rPr kumimoji="1" lang="en-US" altLang="ja-JP" dirty="0" err="1" smtClean="0"/>
              <a:t>netwark</a:t>
            </a:r>
            <a:r>
              <a:rPr kumimoji="1" lang="en-US" altLang="ja-JP" dirty="0" smtClean="0"/>
              <a:t> address port translation)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>
          <a:xfrm rot="5400000">
            <a:off x="5393537" y="4186509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6607983" y="4186509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16200000" flipH="1">
            <a:off x="3819067" y="2597757"/>
            <a:ext cx="785818" cy="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外部ネットワークから</a:t>
            </a:r>
            <a:r>
              <a:rPr lang="ja-JP" altLang="en-US" dirty="0" smtClean="0"/>
              <a:t>はどう見える 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8596" y="5832479"/>
            <a:ext cx="850112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個々のプライベート </a:t>
            </a:r>
            <a:r>
              <a:rPr lang="en-US" altLang="ja-JP" sz="2800" dirty="0" smtClean="0"/>
              <a:t>IP </a:t>
            </a:r>
            <a:r>
              <a:rPr lang="ja-JP" altLang="en-US" sz="2800" dirty="0" smtClean="0"/>
              <a:t>は </a:t>
            </a:r>
            <a:r>
              <a:rPr lang="en-US" altLang="ja-JP" sz="2800" dirty="0" smtClean="0"/>
              <a:t>lemon </a:t>
            </a:r>
            <a:r>
              <a:rPr lang="ja-JP" altLang="en-US" sz="2800" dirty="0" smtClean="0"/>
              <a:t>で変換され </a:t>
            </a:r>
            <a:r>
              <a:rPr lang="en-US" altLang="ja-JP" sz="2800" dirty="0" smtClean="0"/>
              <a:t>lemon (133.87.45.154) </a:t>
            </a:r>
            <a:r>
              <a:rPr lang="ja-JP" altLang="en-US" sz="2800" dirty="0" smtClean="0"/>
              <a:t>としてアクセスする．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500462" y="3500438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6" name="直線コネクタ 5"/>
          <p:cNvCxnSpPr/>
          <p:nvPr/>
        </p:nvCxnSpPr>
        <p:spPr>
          <a:xfrm rot="16200000" flipH="1">
            <a:off x="3821917" y="3107513"/>
            <a:ext cx="785818" cy="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16200000" flipH="1">
            <a:off x="4000480" y="4286240"/>
            <a:ext cx="428628" cy="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10800000">
            <a:off x="2509854" y="4500570"/>
            <a:ext cx="49196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357454" y="485776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5400000">
            <a:off x="2678925" y="467916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857620" y="485776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A </a:t>
            </a:r>
            <a:r>
              <a:rPr lang="ja-JP" altLang="en-US" sz="2000" dirty="0" err="1" smtClean="0">
                <a:solidFill>
                  <a:schemeClr val="tx1"/>
                </a:solidFill>
              </a:rPr>
              <a:t>さん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rot="5400000">
            <a:off x="4179091" y="467916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14546" y="3028890"/>
            <a:ext cx="1714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133.87.45.154</a:t>
            </a:r>
            <a:endParaRPr kumimoji="1" lang="en-US" altLang="ja-JP" sz="20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14942" y="4029022"/>
            <a:ext cx="1928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192.168.0.0/16</a:t>
            </a:r>
            <a:endParaRPr kumimoji="1" lang="en-US" altLang="ja-JP" sz="2000" b="1" dirty="0" smtClean="0"/>
          </a:p>
        </p:txBody>
      </p:sp>
      <p:cxnSp>
        <p:nvCxnSpPr>
          <p:cNvPr id="24" name="直線矢印コネクタ 23"/>
          <p:cNvCxnSpPr/>
          <p:nvPr/>
        </p:nvCxnSpPr>
        <p:spPr>
          <a:xfrm rot="5400000" flipH="1" flipV="1">
            <a:off x="36084" y="4321578"/>
            <a:ext cx="2928958" cy="794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857356" y="2143116"/>
            <a:ext cx="5378940" cy="571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http://www.ep.scil.hokudai.ac.jp/</a:t>
            </a:r>
          </a:p>
        </p:txBody>
      </p:sp>
      <p:cxnSp>
        <p:nvCxnSpPr>
          <p:cNvPr id="33" name="直線矢印コネクタ 32"/>
          <p:cNvCxnSpPr/>
          <p:nvPr/>
        </p:nvCxnSpPr>
        <p:spPr>
          <a:xfrm rot="5400000">
            <a:off x="6465107" y="3606801"/>
            <a:ext cx="2786082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71472" y="1071546"/>
            <a:ext cx="77867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www</a:t>
            </a:r>
            <a:r>
              <a:rPr lang="ja-JP" altLang="en-US" sz="2800" dirty="0" smtClean="0"/>
              <a:t> サーバ</a:t>
            </a:r>
            <a:r>
              <a:rPr kumimoji="1" lang="ja-JP" altLang="en-US" sz="2800" dirty="0" smtClean="0"/>
              <a:t>からは </a:t>
            </a:r>
            <a:r>
              <a:rPr kumimoji="1" lang="en-US" altLang="ja-JP" sz="2800" dirty="0" smtClean="0"/>
              <a:t>lemon (133.87.45.154)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アクセスしたように見える．</a:t>
            </a:r>
            <a:endParaRPr kumimoji="1" lang="ja-JP" altLang="en-US" sz="2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5072066" y="485776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 </a:t>
            </a:r>
            <a:r>
              <a:rPr lang="ja-JP" altLang="en-US" sz="2000" dirty="0" err="1" smtClean="0">
                <a:solidFill>
                  <a:schemeClr val="tx1"/>
                </a:solidFill>
              </a:rPr>
              <a:t>さん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rot="5400000">
            <a:off x="5393537" y="467916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6286512" y="485776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C </a:t>
            </a:r>
            <a:r>
              <a:rPr lang="ja-JP" altLang="en-US" sz="2000" dirty="0" err="1" smtClean="0">
                <a:solidFill>
                  <a:schemeClr val="tx1"/>
                </a:solidFill>
              </a:rPr>
              <a:t>さん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rot="5400000">
            <a:off x="6607983" y="467916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さらに深く知るために</a:t>
            </a:r>
            <a:r>
              <a:rPr kumimoji="1" lang="ja-JP" altLang="en-US" sz="3600" dirty="0" smtClean="0"/>
              <a:t>～パケットのヘッダ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kumimoji="1" lang="en-US" altLang="ja-JP" dirty="0" smtClean="0"/>
              <a:t>TCP/IP </a:t>
            </a:r>
            <a:r>
              <a:rPr kumimoji="1" lang="ja-JP" altLang="en-US" dirty="0" smtClean="0"/>
              <a:t>プロトコルによりデータは，ヘッダがついた</a:t>
            </a:r>
            <a:r>
              <a:rPr lang="ja-JP" altLang="en-US" dirty="0" smtClean="0"/>
              <a:t>パケットに分けられ</a:t>
            </a:r>
            <a:r>
              <a:rPr kumimoji="1" lang="ja-JP" altLang="en-US" dirty="0" smtClean="0"/>
              <a:t>る </a:t>
            </a:r>
            <a:r>
              <a:rPr kumimoji="1" lang="en-US" altLang="ja-JP" sz="2800" dirty="0" smtClean="0"/>
              <a:t>(INEX </a:t>
            </a:r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回参照</a:t>
            </a:r>
            <a:r>
              <a:rPr kumimoji="1" lang="en-US" altLang="ja-JP" sz="2800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1403648" y="3284984"/>
          <a:ext cx="2736304" cy="2939793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506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6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6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6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12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utoShape 1048"/>
          <p:cNvSpPr>
            <a:spLocks noChangeArrowheads="1"/>
          </p:cNvSpPr>
          <p:nvPr/>
        </p:nvSpPr>
        <p:spPr bwMode="auto">
          <a:xfrm flipV="1">
            <a:off x="539304" y="3713063"/>
            <a:ext cx="407987" cy="2289175"/>
          </a:xfrm>
          <a:prstGeom prst="upArrow">
            <a:avLst>
              <a:gd name="adj1" fmla="val 50000"/>
              <a:gd name="adj2" fmla="val 140273"/>
            </a:avLst>
          </a:prstGeom>
          <a:solidFill>
            <a:srgbClr val="77CBDF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" name="Text Box 1049"/>
          <p:cNvSpPr txBox="1">
            <a:spLocks noChangeArrowheads="1"/>
          </p:cNvSpPr>
          <p:nvPr/>
        </p:nvSpPr>
        <p:spPr bwMode="auto">
          <a:xfrm>
            <a:off x="251966" y="3570188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3200" dirty="0">
                <a:solidFill>
                  <a:srgbClr val="FF0000"/>
                </a:solidFill>
                <a:latin typeface="Lucida Bright" pitchFamily="18" charset="0"/>
                <a:ea typeface="Osaka-UI" pitchFamily="50" charset="-128"/>
              </a:rPr>
              <a:t>上位</a:t>
            </a:r>
          </a:p>
        </p:txBody>
      </p: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251966" y="5441851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3200" dirty="0">
                <a:solidFill>
                  <a:srgbClr val="FF0000"/>
                </a:solidFill>
                <a:latin typeface="Lucida Bright" pitchFamily="18" charset="0"/>
                <a:ea typeface="Osaka-UI" pitchFamily="50" charset="-128"/>
              </a:rPr>
              <a:t>下位</a:t>
            </a:r>
          </a:p>
        </p:txBody>
      </p:sp>
      <p:sp>
        <p:nvSpPr>
          <p:cNvPr id="8" name="Text Box 1051"/>
          <p:cNvSpPr txBox="1">
            <a:spLocks noChangeArrowheads="1"/>
          </p:cNvSpPr>
          <p:nvPr/>
        </p:nvSpPr>
        <p:spPr bwMode="auto">
          <a:xfrm>
            <a:off x="179512" y="3049796"/>
            <a:ext cx="1152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rgbClr val="008000"/>
                </a:solidFill>
                <a:ea typeface="Osaka-UI" pitchFamily="50" charset="-128"/>
              </a:rPr>
              <a:t>データ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220072" y="3429000"/>
            <a:ext cx="1440160" cy="2736304"/>
            <a:chOff x="6156176" y="3284984"/>
            <a:chExt cx="1584176" cy="2880320"/>
          </a:xfrm>
        </p:grpSpPr>
        <p:sp>
          <p:nvSpPr>
            <p:cNvPr id="13" name="正方形/長方形 12"/>
            <p:cNvSpPr/>
            <p:nvPr/>
          </p:nvSpPr>
          <p:spPr>
            <a:xfrm>
              <a:off x="6156176" y="3284984"/>
              <a:ext cx="1584176" cy="28803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228184" y="3284984"/>
              <a:ext cx="1440160" cy="20162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00192" y="3284984"/>
              <a:ext cx="1296144" cy="15121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444208" y="3356992"/>
              <a:ext cx="1008112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データ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直線コネクタ 15"/>
          <p:cNvCxnSpPr/>
          <p:nvPr/>
        </p:nvCxnSpPr>
        <p:spPr>
          <a:xfrm flipV="1">
            <a:off x="6228184" y="4221088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948264" y="3140969"/>
            <a:ext cx="194421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トランスポート層で付加されるヘッダ</a:t>
            </a:r>
            <a:endParaRPr kumimoji="1" lang="en-US" altLang="ja-JP" u="sng" dirty="0" smtClean="0"/>
          </a:p>
          <a:p>
            <a:r>
              <a:rPr lang="en-US" altLang="ja-JP" u="sng" dirty="0" smtClean="0"/>
              <a:t>(</a:t>
            </a:r>
            <a:r>
              <a:rPr lang="ja-JP" altLang="en-US" u="sng" dirty="0" smtClean="0"/>
              <a:t> </a:t>
            </a:r>
            <a:r>
              <a:rPr lang="en-US" altLang="ja-JP" u="sng" dirty="0" smtClean="0"/>
              <a:t>TCP </a:t>
            </a:r>
            <a:r>
              <a:rPr lang="ja-JP" altLang="en-US" u="sng" dirty="0" smtClean="0"/>
              <a:t>ヘッダ</a:t>
            </a:r>
            <a:r>
              <a:rPr lang="en-US" altLang="ja-JP" u="sng" dirty="0" smtClean="0"/>
              <a:t>)</a:t>
            </a:r>
            <a:endParaRPr kumimoji="1" lang="ja-JP" altLang="en-US" u="sng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6084168" y="5013176"/>
            <a:ext cx="864096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948264" y="4221088"/>
            <a:ext cx="194421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u="sng" dirty="0" smtClean="0"/>
              <a:t>インターネット</a:t>
            </a:r>
            <a:r>
              <a:rPr kumimoji="1" lang="ja-JP" altLang="en-US" u="sng" dirty="0" smtClean="0"/>
              <a:t>層で付加されるヘッダ</a:t>
            </a:r>
            <a:endParaRPr kumimoji="1" lang="en-US" altLang="ja-JP" u="sng" dirty="0" smtClean="0"/>
          </a:p>
          <a:p>
            <a:r>
              <a:rPr lang="en-US" altLang="ja-JP" u="sng" dirty="0" smtClean="0"/>
              <a:t>(IP </a:t>
            </a:r>
            <a:r>
              <a:rPr lang="ja-JP" altLang="en-US" u="sng" dirty="0" smtClean="0"/>
              <a:t>ヘッダ</a:t>
            </a:r>
            <a:r>
              <a:rPr lang="en-US" altLang="ja-JP" u="sng" dirty="0" smtClean="0"/>
              <a:t>)</a:t>
            </a:r>
            <a:endParaRPr kumimoji="1" lang="ja-JP" altLang="en-US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8264" y="5302949"/>
            <a:ext cx="1944216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u="sng" dirty="0" smtClean="0"/>
              <a:t>ネットワークインターフェイス層</a:t>
            </a:r>
            <a:r>
              <a:rPr kumimoji="1" lang="ja-JP" altLang="en-US" u="sng" dirty="0" smtClean="0"/>
              <a:t>で付加されるヘッダ</a:t>
            </a:r>
            <a:endParaRPr kumimoji="1" lang="en-US" altLang="ja-JP" u="sng" dirty="0" smtClean="0"/>
          </a:p>
          <a:p>
            <a:r>
              <a:rPr kumimoji="1" lang="en-US" altLang="ja-JP" u="sng" dirty="0" smtClean="0"/>
              <a:t>(Ethernet </a:t>
            </a:r>
            <a:r>
              <a:rPr kumimoji="1" lang="ja-JP" altLang="en-US" u="sng" dirty="0" smtClean="0"/>
              <a:t>ヘッダ</a:t>
            </a:r>
            <a:r>
              <a:rPr kumimoji="1" lang="en-US" altLang="ja-JP" u="sng" dirty="0" smtClean="0"/>
              <a:t>)</a:t>
            </a:r>
            <a:endParaRPr kumimoji="1" lang="ja-JP" altLang="en-US" u="sng" dirty="0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6084168" y="5733256"/>
            <a:ext cx="864096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ヘッダの中身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39554" y="1628800"/>
            <a:ext cx="3024336" cy="4752528"/>
            <a:chOff x="6156177" y="3284984"/>
            <a:chExt cx="1188132" cy="2880320"/>
          </a:xfrm>
        </p:grpSpPr>
        <p:sp>
          <p:nvSpPr>
            <p:cNvPr id="5" name="正方形/長方形 4"/>
            <p:cNvSpPr/>
            <p:nvPr/>
          </p:nvSpPr>
          <p:spPr>
            <a:xfrm>
              <a:off x="6156177" y="3284984"/>
              <a:ext cx="1188132" cy="28803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r>
                <a:rPr lang="en-US" altLang="ja-JP" sz="2000" b="1" dirty="0" smtClean="0">
                  <a:solidFill>
                    <a:schemeClr val="tx1"/>
                  </a:solidFill>
                </a:rPr>
                <a:t>Ethernet</a:t>
              </a:r>
              <a:r>
                <a:rPr lang="ja-JP" alt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2000" b="1" dirty="0" smtClean="0">
                  <a:solidFill>
                    <a:schemeClr val="tx1"/>
                  </a:solidFill>
                </a:rPr>
                <a:t>ヘッダ</a:t>
              </a:r>
              <a:endParaRPr lang="en-US" altLang="ja-JP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184465" y="3284985"/>
              <a:ext cx="1131554" cy="21384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000" b="1" dirty="0" smtClean="0">
                  <a:solidFill>
                    <a:schemeClr val="tx1"/>
                  </a:solidFill>
                </a:rPr>
                <a:t>IP</a:t>
              </a:r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 ヘッダ</a:t>
              </a:r>
              <a:endParaRPr kumimoji="1" lang="en-US" altLang="ja-JP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12754" y="3284985"/>
              <a:ext cx="1074977" cy="1483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2000" b="1" dirty="0" smtClean="0">
                  <a:solidFill>
                    <a:schemeClr val="tx1"/>
                  </a:solidFill>
                </a:rPr>
                <a:t>TCP </a:t>
              </a:r>
              <a:r>
                <a:rPr lang="ja-JP" altLang="en-US" sz="2000" b="1" dirty="0" smtClean="0">
                  <a:solidFill>
                    <a:schemeClr val="tx1"/>
                  </a:solidFill>
                </a:rPr>
                <a:t>ヘッダ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241043" y="3356993"/>
              <a:ext cx="1008112" cy="6859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データ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直線コネクタ 8"/>
          <p:cNvCxnSpPr/>
          <p:nvPr/>
        </p:nvCxnSpPr>
        <p:spPr>
          <a:xfrm flipV="1">
            <a:off x="3275856" y="2995211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995936" y="1628800"/>
            <a:ext cx="417646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送信元ポート番号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宛先ポート番号</a:t>
            </a:r>
            <a:endParaRPr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パケットの通し番号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応答確認番号</a:t>
            </a:r>
            <a:r>
              <a:rPr lang="ja-JP" altLang="en-US" sz="2400" dirty="0" smtClean="0"/>
              <a:t> などなど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275856" y="4437112"/>
            <a:ext cx="720080" cy="214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95936" y="3356992"/>
            <a:ext cx="4176464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送信元 </a:t>
            </a:r>
            <a:r>
              <a:rPr kumimoji="1" lang="en-US" altLang="ja-JP" sz="2400" u="sng" dirty="0" smtClean="0"/>
              <a:t>IP </a:t>
            </a:r>
            <a:r>
              <a:rPr kumimoji="1" lang="ja-JP" altLang="en-US" sz="2400" u="sng" dirty="0" smtClean="0"/>
              <a:t>アドレス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宛先 </a:t>
            </a:r>
            <a:r>
              <a:rPr lang="en-US" altLang="ja-JP" sz="2400" u="sng" dirty="0" smtClean="0"/>
              <a:t>IP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生存時間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パケット長</a:t>
            </a:r>
            <a:r>
              <a:rPr lang="ja-JP" altLang="en-US" sz="2400" dirty="0" smtClean="0"/>
              <a:t> などなど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5936" y="5157192"/>
            <a:ext cx="417646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送信先 </a:t>
            </a:r>
            <a:r>
              <a:rPr lang="en-US" altLang="ja-JP" sz="2400" u="sng" dirty="0" smtClean="0"/>
              <a:t>MAC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宛先 </a:t>
            </a:r>
            <a:r>
              <a:rPr lang="en-US" altLang="ja-JP" sz="2400" u="sng" dirty="0" smtClean="0"/>
              <a:t>MAC </a:t>
            </a:r>
            <a:r>
              <a:rPr lang="ja-JP" altLang="en-US" sz="2400" u="sng" dirty="0" smtClean="0"/>
              <a:t>アドレス</a:t>
            </a:r>
            <a:r>
              <a:rPr lang="ja-JP" altLang="en-US" sz="2400" dirty="0" smtClean="0"/>
              <a:t> などなど</a:t>
            </a:r>
            <a:endParaRPr lang="en-US" altLang="ja-JP" sz="2400" u="sng" dirty="0" smtClean="0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275856" y="5949280"/>
            <a:ext cx="648072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763688" y="1661899"/>
            <a:ext cx="496855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/>
              <a:t>TCP</a:t>
            </a:r>
            <a:r>
              <a:rPr lang="ja-JP" altLang="en-US" sz="2400" b="1" dirty="0" smtClean="0"/>
              <a:t> ヘッダ </a:t>
            </a:r>
          </a:p>
          <a:p>
            <a:pPr algn="ctr">
              <a:buFont typeface="Arial" pitchFamily="34" charset="0"/>
              <a:buChar char="•"/>
            </a:pPr>
            <a:r>
              <a:rPr kumimoji="1" lang="ja-JP" altLang="en-US" sz="2400" u="sng" dirty="0" smtClean="0"/>
              <a:t> 送信元ポート番号</a:t>
            </a:r>
            <a:endParaRPr kumimoji="1" lang="en-US" altLang="ja-JP" sz="2400" u="sng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63688" y="2492896"/>
            <a:ext cx="4968552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/>
              <a:t>IP</a:t>
            </a:r>
            <a:r>
              <a:rPr lang="ja-JP" altLang="en-US" sz="2400" b="1" dirty="0" smtClean="0"/>
              <a:t> ヘッダ </a:t>
            </a:r>
            <a:endParaRPr lang="en-US" altLang="ja-JP" sz="2400" b="1" dirty="0" smtClean="0"/>
          </a:p>
          <a:p>
            <a:pPr algn="ctr">
              <a:buFont typeface="Arial" pitchFamily="34" charset="0"/>
              <a:buChar char="•"/>
            </a:pPr>
            <a:r>
              <a:rPr kumimoji="1" lang="ja-JP" altLang="en-US" sz="2400" u="sng" dirty="0" smtClean="0"/>
              <a:t>送信元 </a:t>
            </a:r>
            <a:r>
              <a:rPr kumimoji="1" lang="en-US" altLang="ja-JP" sz="2400" u="sng" dirty="0" smtClean="0"/>
              <a:t>IP </a:t>
            </a:r>
            <a:r>
              <a:rPr kumimoji="1" lang="ja-JP" altLang="en-US" sz="2400" u="sng" dirty="0" smtClean="0"/>
              <a:t>アドレス</a:t>
            </a:r>
            <a:endParaRPr kumimoji="1" lang="ja-JP" altLang="en-US" sz="2400" dirty="0"/>
          </a:p>
        </p:txBody>
      </p:sp>
      <p:sp>
        <p:nvSpPr>
          <p:cNvPr id="15" name="下矢印 14"/>
          <p:cNvSpPr/>
          <p:nvPr/>
        </p:nvSpPr>
        <p:spPr>
          <a:xfrm rot="2211003">
            <a:off x="2613494" y="3515363"/>
            <a:ext cx="576064" cy="864666"/>
          </a:xfrm>
          <a:prstGeom prst="downArrow">
            <a:avLst/>
          </a:prstGeom>
          <a:solidFill>
            <a:srgbClr val="FF85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921220">
            <a:off x="5545904" y="3536203"/>
            <a:ext cx="576064" cy="903279"/>
          </a:xfrm>
          <a:prstGeom prst="downArrow">
            <a:avLst/>
          </a:prstGeom>
          <a:solidFill>
            <a:srgbClr val="FF85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3059832" y="5301208"/>
            <a:ext cx="28803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23528" y="378904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u="sng" dirty="0" smtClean="0"/>
              <a:t>NAT</a:t>
            </a:r>
            <a:r>
              <a:rPr kumimoji="1" lang="ja-JP" altLang="en-US" sz="2800" u="sng" dirty="0" smtClean="0"/>
              <a:t> の場合</a:t>
            </a:r>
            <a:endParaRPr kumimoji="1" lang="ja-JP" altLang="en-US" sz="2800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16216" y="378904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u="sng" dirty="0" smtClean="0"/>
              <a:t>NAPT</a:t>
            </a:r>
            <a:r>
              <a:rPr kumimoji="1" lang="ja-JP" altLang="en-US" sz="2800" u="sng" dirty="0" smtClean="0"/>
              <a:t> の場合</a:t>
            </a:r>
            <a:endParaRPr kumimoji="1" lang="ja-JP" altLang="en-US" sz="2800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512" y="4470211"/>
            <a:ext cx="417646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送信元ポート番号</a:t>
            </a:r>
            <a:endParaRPr lang="en-US" altLang="ja-JP" sz="2400" u="sng" dirty="0" smtClean="0"/>
          </a:p>
          <a:p>
            <a:pPr algn="ctr"/>
            <a:r>
              <a:rPr lang="ja-JP" altLang="en-US" sz="2400" b="1" dirty="0" smtClean="0">
                <a:solidFill>
                  <a:srgbClr val="FF0000"/>
                </a:solidFill>
              </a:rPr>
              <a:t>変更しない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9512" y="5445224"/>
            <a:ext cx="417646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送信元 </a:t>
            </a:r>
            <a:r>
              <a:rPr lang="en-US" altLang="ja-JP" sz="2400" u="sng" dirty="0" smtClean="0"/>
              <a:t>IP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192.168.16.0/24</a:t>
            </a:r>
            <a:r>
              <a:rPr kumimoji="1" lang="en-US" altLang="ja-JP" sz="2400" dirty="0" smtClean="0"/>
              <a:t> -&gt;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133.87.45.154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44008" y="4470211"/>
            <a:ext cx="417646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送信元ポート番号</a:t>
            </a:r>
            <a:endParaRPr lang="en-US" altLang="ja-JP" sz="2400" u="sng" dirty="0" smtClean="0"/>
          </a:p>
          <a:p>
            <a:pPr algn="ctr"/>
            <a:r>
              <a:rPr lang="ja-JP" altLang="en-US" sz="2400" b="1" dirty="0" smtClean="0">
                <a:solidFill>
                  <a:srgbClr val="FF0000"/>
                </a:solidFill>
              </a:rPr>
              <a:t>変更する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44008" y="5445224"/>
            <a:ext cx="417646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送信元 </a:t>
            </a:r>
            <a:r>
              <a:rPr lang="en-US" altLang="ja-JP" sz="2400" u="sng" dirty="0" smtClean="0"/>
              <a:t>IP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192.168.16.0/24</a:t>
            </a:r>
            <a:r>
              <a:rPr kumimoji="1" lang="en-US" altLang="ja-JP" sz="2400" dirty="0" smtClean="0"/>
              <a:t> -&gt;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133.87.45.154</a:t>
            </a:r>
          </a:p>
        </p:txBody>
      </p:sp>
      <p:sp>
        <p:nvSpPr>
          <p:cNvPr id="25" name="タイトル 2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NAT, NAPT </a:t>
            </a:r>
            <a:r>
              <a:rPr kumimoji="1" lang="ja-JP" altLang="en-US" dirty="0" smtClean="0"/>
              <a:t>はヘッダ情報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書き換えている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1368152" cy="1342697"/>
          </a:xfrm>
          <a:prstGeom prst="rect">
            <a:avLst/>
          </a:prstGeom>
          <a:noFill/>
        </p:spPr>
      </p:pic>
      <p:pic>
        <p:nvPicPr>
          <p:cNvPr id="1027" name="Picture 3" descr="C:\Users\kondou\myfile\pplab\seminor\EPnetFaN\lemon2010\rtx3000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852936"/>
            <a:ext cx="2326412" cy="720080"/>
          </a:xfrm>
          <a:prstGeom prst="rect">
            <a:avLst/>
          </a:prstGeom>
          <a:noFill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79512" y="1131479"/>
          <a:ext cx="3816424" cy="10013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08212"/>
                <a:gridCol w="1908212"/>
              </a:tblGrid>
              <a:tr h="5089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送信前 </a:t>
                      </a:r>
                      <a:r>
                        <a:rPr kumimoji="1" lang="en-US" altLang="ja-JP" sz="1600" dirty="0" smtClean="0"/>
                        <a:t>IP</a:t>
                      </a:r>
                      <a:r>
                        <a:rPr kumimoji="1" lang="en-US" altLang="ja-JP" sz="1600" baseline="0" dirty="0" smtClean="0"/>
                        <a:t>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ja-JP" altLang="en-US" sz="1600" baseline="0" dirty="0" smtClean="0"/>
                        <a:t>アドレス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送信元ポート番号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422257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192.168.16.100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2619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004048" y="1124744"/>
          <a:ext cx="3816424" cy="10013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08212"/>
                <a:gridCol w="1908212"/>
              </a:tblGrid>
              <a:tr h="5089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送信後 </a:t>
                      </a:r>
                      <a:r>
                        <a:rPr kumimoji="1" lang="en-US" altLang="ja-JP" sz="1600" dirty="0" smtClean="0"/>
                        <a:t>IP</a:t>
                      </a:r>
                      <a:r>
                        <a:rPr kumimoji="1" lang="en-US" altLang="ja-JP" sz="1600" baseline="0" dirty="0" smtClean="0"/>
                        <a:t>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ja-JP" altLang="en-US" sz="1600" baseline="0" dirty="0" smtClean="0"/>
                        <a:t>アドレス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送信元ポート番号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422257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FF0000"/>
                          </a:solidFill>
                        </a:rPr>
                        <a:t>133.87.45.154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FF0000"/>
                          </a:solidFill>
                        </a:rPr>
                        <a:t>3546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右矢印 10"/>
          <p:cNvSpPr/>
          <p:nvPr/>
        </p:nvSpPr>
        <p:spPr>
          <a:xfrm rot="3014836">
            <a:off x="2838876" y="2363125"/>
            <a:ext cx="648072" cy="504056"/>
          </a:xfrm>
          <a:prstGeom prst="rightArrow">
            <a:avLst/>
          </a:prstGeom>
          <a:solidFill>
            <a:srgbClr val="FF858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8983990">
            <a:off x="5664538" y="2286802"/>
            <a:ext cx="648072" cy="504056"/>
          </a:xfrm>
          <a:prstGeom prst="rightArrow">
            <a:avLst/>
          </a:prstGeom>
          <a:solidFill>
            <a:srgbClr val="FF858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6064" y="591071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変換前送信パケット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80112" y="620688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変換後送信パケット</a:t>
            </a:r>
            <a:endParaRPr kumimoji="1" lang="ja-JP" altLang="en-US" sz="24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619672" y="4179679"/>
          <a:ext cx="6768750" cy="2417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0"/>
                <a:gridCol w="2256250"/>
                <a:gridCol w="2256250"/>
              </a:tblGrid>
              <a:tr h="72904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送信元 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IP </a:t>
                      </a:r>
                      <a:r>
                        <a:rPr kumimoji="1" lang="ja-JP" altLang="en-US" sz="2400" dirty="0" smtClean="0"/>
                        <a:t>アドレス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送信前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ポート番号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送信後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ポート番号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3157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192.168.16.100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2619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3546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3157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192.168.16.120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3456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3692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3157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192.168.16.156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4267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7236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3059832" y="364502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対応関係を保存 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一例</a:t>
            </a:r>
            <a:r>
              <a:rPr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18" name="右矢印 17"/>
          <p:cNvSpPr/>
          <p:nvPr/>
        </p:nvSpPr>
        <p:spPr>
          <a:xfrm rot="8364171">
            <a:off x="5954154" y="2774744"/>
            <a:ext cx="648072" cy="504056"/>
          </a:xfrm>
          <a:prstGeom prst="rightArrow">
            <a:avLst/>
          </a:prstGeom>
          <a:solidFill>
            <a:srgbClr val="FF858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13745869">
            <a:off x="2406828" y="2579149"/>
            <a:ext cx="648072" cy="504056"/>
          </a:xfrm>
          <a:prstGeom prst="rightArrow">
            <a:avLst/>
          </a:prstGeom>
          <a:solidFill>
            <a:srgbClr val="FF858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パケットのフィルタリング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中継を許可するパケットや拒否するパケットを選択できる</a:t>
            </a:r>
            <a:endParaRPr lang="en-US" altLang="ja-JP" dirty="0" smtClean="0"/>
          </a:p>
          <a:p>
            <a:r>
              <a:rPr lang="en-US" altLang="ja-JP" dirty="0" smtClean="0"/>
              <a:t>TCP </a:t>
            </a:r>
            <a:r>
              <a:rPr lang="ja-JP" altLang="en-US" dirty="0" smtClean="0"/>
              <a:t>ヘッダや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ヘッダに記述されている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ポート番号や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アドレスから判断</a:t>
            </a:r>
            <a:endParaRPr lang="en-US" altLang="ja-JP" dirty="0" smtClean="0"/>
          </a:p>
          <a:p>
            <a:r>
              <a:rPr lang="en-US" altLang="ja-JP" dirty="0" smtClean="0"/>
              <a:t>lemon 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セキュリティの</a:t>
            </a:r>
            <a:r>
              <a:rPr lang="ja-JP" altLang="en-US" dirty="0" smtClean="0"/>
              <a:t>関係上</a:t>
            </a:r>
            <a:r>
              <a:rPr kumimoji="1" lang="ja-JP" altLang="en-US" dirty="0" smtClean="0"/>
              <a:t>不必要なポートは開かない</a:t>
            </a:r>
            <a:r>
              <a:rPr lang="ja-JP" altLang="en-US" dirty="0" smtClean="0"/>
              <a:t>方針</a:t>
            </a:r>
            <a:endParaRPr kumimoji="1" lang="en-US" altLang="ja-JP" dirty="0" smtClean="0"/>
          </a:p>
          <a:p>
            <a:r>
              <a:rPr lang="en-US" altLang="ja-JP" dirty="0" smtClean="0"/>
              <a:t> lemon </a:t>
            </a:r>
            <a:r>
              <a:rPr lang="ja-JP" altLang="en-US" dirty="0" smtClean="0"/>
              <a:t>では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アドレスでもフィルタリングができる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らしい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ルーティング</a:t>
            </a:r>
            <a:r>
              <a:rPr kumimoji="1" lang="en-US" altLang="ja-JP" sz="4000" dirty="0" smtClean="0"/>
              <a:t>(</a:t>
            </a:r>
            <a:r>
              <a:rPr kumimoji="1" lang="ja-JP" altLang="en-US" sz="4000" dirty="0" smtClean="0"/>
              <a:t>経路制御</a:t>
            </a:r>
            <a:r>
              <a:rPr kumimoji="1" lang="en-US" altLang="ja-JP" sz="4000" dirty="0" smtClean="0"/>
              <a:t>)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kumimoji="1" lang="ja-JP" altLang="en-US" dirty="0" smtClean="0"/>
              <a:t>パケットをどのように相手先まで送るかを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決めること</a:t>
            </a:r>
            <a:endParaRPr kumimoji="1" lang="en-US" altLang="ja-JP" dirty="0" smtClean="0"/>
          </a:p>
          <a:p>
            <a:r>
              <a:rPr lang="ja-JP" altLang="en-US" dirty="0" smtClean="0"/>
              <a:t>ルーティングの仕方が悪いと到達まで時間がかかる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ループしてしまう</a:t>
            </a:r>
            <a:endParaRPr kumimoji="1" lang="ja-JP" altLang="en-US" dirty="0"/>
          </a:p>
        </p:txBody>
      </p:sp>
      <p:pic>
        <p:nvPicPr>
          <p:cNvPr id="2050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941168"/>
            <a:ext cx="1197669" cy="1175387"/>
          </a:xfrm>
          <a:prstGeom prst="rect">
            <a:avLst/>
          </a:prstGeom>
          <a:noFill/>
        </p:spPr>
      </p:pic>
      <p:sp>
        <p:nvSpPr>
          <p:cNvPr id="5" name="フリーフォーム 4"/>
          <p:cNvSpPr/>
          <p:nvPr/>
        </p:nvSpPr>
        <p:spPr>
          <a:xfrm>
            <a:off x="1763689" y="4636168"/>
            <a:ext cx="5214628" cy="2195095"/>
          </a:xfrm>
          <a:custGeom>
            <a:avLst/>
            <a:gdLst>
              <a:gd name="connsiteX0" fmla="*/ 0 w 4924927"/>
              <a:gd name="connsiteY0" fmla="*/ 1331495 h 2195095"/>
              <a:gd name="connsiteX1" fmla="*/ 1700464 w 4924927"/>
              <a:gd name="connsiteY1" fmla="*/ 1973179 h 2195095"/>
              <a:gd name="connsiteX2" fmla="*/ 4924927 w 4924927"/>
              <a:gd name="connsiteY2" fmla="*/ 0 h 219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4927" h="2195095">
                <a:moveTo>
                  <a:pt x="0" y="1331495"/>
                </a:moveTo>
                <a:cubicBezTo>
                  <a:pt x="439821" y="1763295"/>
                  <a:pt x="879643" y="2195095"/>
                  <a:pt x="1700464" y="1973179"/>
                </a:cubicBezTo>
                <a:cubicBezTo>
                  <a:pt x="2521285" y="1751263"/>
                  <a:pt x="3723106" y="875631"/>
                  <a:pt x="492492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861048"/>
            <a:ext cx="1197669" cy="1175387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7452320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相手先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61653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送信元</a:t>
            </a:r>
            <a:endParaRPr kumimoji="1"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>
            <a:off x="2136273" y="4077072"/>
            <a:ext cx="4200359" cy="2708739"/>
          </a:xfrm>
          <a:custGeom>
            <a:avLst/>
            <a:gdLst>
              <a:gd name="connsiteX0" fmla="*/ 1232569 w 4200359"/>
              <a:gd name="connsiteY0" fmla="*/ 0 h 2871537"/>
              <a:gd name="connsiteX1" fmla="*/ 494632 w 4200359"/>
              <a:gd name="connsiteY1" fmla="*/ 1315452 h 2871537"/>
              <a:gd name="connsiteX2" fmla="*/ 4200359 w 4200359"/>
              <a:gd name="connsiteY2" fmla="*/ 2871537 h 2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0359" h="2871537">
                <a:moveTo>
                  <a:pt x="1232569" y="0"/>
                </a:moveTo>
                <a:cubicBezTo>
                  <a:pt x="616284" y="418431"/>
                  <a:pt x="0" y="836863"/>
                  <a:pt x="494632" y="1315452"/>
                </a:cubicBezTo>
                <a:cubicBezTo>
                  <a:pt x="989264" y="1794041"/>
                  <a:pt x="2594811" y="2332789"/>
                  <a:pt x="4200359" y="287153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曲線コネクタ 11"/>
          <p:cNvCxnSpPr/>
          <p:nvPr/>
        </p:nvCxnSpPr>
        <p:spPr>
          <a:xfrm>
            <a:off x="2051720" y="4509120"/>
            <a:ext cx="6480720" cy="1728192"/>
          </a:xfrm>
          <a:prstGeom prst="curvedConnector3">
            <a:avLst>
              <a:gd name="adj1" fmla="val 5470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14"/>
          <p:cNvCxnSpPr/>
          <p:nvPr/>
        </p:nvCxnSpPr>
        <p:spPr>
          <a:xfrm rot="5400000">
            <a:off x="2159732" y="4113076"/>
            <a:ext cx="2880320" cy="23762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2411760" y="4365104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771800" y="537321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267744" y="6237312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211960" y="4581128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5436096" y="537321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283968" y="6021288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251520" y="3789040"/>
            <a:ext cx="2160240" cy="936104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どういうルートで</a:t>
            </a:r>
            <a:r>
              <a:rPr kumimoji="1" lang="ja-JP" altLang="en-US" sz="2000" b="1" dirty="0" err="1" smtClean="0">
                <a:solidFill>
                  <a:schemeClr val="tx1"/>
                </a:solidFill>
              </a:rPr>
              <a:t>送れ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ばいいん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000" b="1" dirty="0" smtClean="0">
                <a:solidFill>
                  <a:schemeClr val="tx1"/>
                </a:solidFill>
              </a:rPr>
            </a:br>
            <a:r>
              <a:rPr kumimoji="1" lang="ja-JP" altLang="en-US" sz="2000" b="1" dirty="0" smtClean="0">
                <a:solidFill>
                  <a:schemeClr val="tx1"/>
                </a:solidFill>
              </a:rPr>
              <a:t>だろう？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1" idx="3"/>
          </p:cNvCxnSpPr>
          <p:nvPr/>
        </p:nvCxnSpPr>
        <p:spPr>
          <a:xfrm rot="5400000">
            <a:off x="1876973" y="6143308"/>
            <a:ext cx="52727" cy="8553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rot="16200000" flipV="1">
            <a:off x="1403473" y="5229374"/>
            <a:ext cx="1296143" cy="719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本日のおしながき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ルーターって何？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の変換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ルーティング</a:t>
            </a:r>
            <a:endParaRPr kumimoji="1" lang="en-US" altLang="ja-JP" dirty="0" smtClean="0"/>
          </a:p>
          <a:p>
            <a:r>
              <a:rPr lang="en-US" altLang="ja-JP" dirty="0" smtClean="0"/>
              <a:t>EP </a:t>
            </a:r>
            <a:r>
              <a:rPr lang="ja-JP" altLang="en-US" dirty="0" smtClean="0"/>
              <a:t>ネットワークのお話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インターネットにつながるまで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インターネット</a:t>
            </a:r>
            <a:r>
              <a:rPr kumimoji="1" lang="ja-JP" altLang="en-US" dirty="0" smtClean="0"/>
              <a:t>につながらない！！そんなとき    </a:t>
            </a:r>
            <a:r>
              <a:rPr kumimoji="1" lang="en-US" altLang="ja-JP" dirty="0" smtClean="0"/>
              <a:t>(EP </a:t>
            </a:r>
            <a:r>
              <a:rPr kumimoji="1" lang="ja-JP" altLang="en-US" dirty="0" smtClean="0"/>
              <a:t>ネットワーク編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どのようにルーティングを行うか？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kumimoji="1" lang="ja-JP" altLang="en-US" dirty="0" smtClean="0"/>
              <a:t>どのマシン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ホスト </a:t>
            </a:r>
            <a:r>
              <a:rPr kumimoji="1" lang="en-US" altLang="ja-JP" dirty="0" smtClean="0"/>
              <a:t>PC , </a:t>
            </a:r>
            <a:r>
              <a:rPr kumimoji="1" lang="ja-JP" altLang="en-US" dirty="0" smtClean="0"/>
              <a:t>ルータ </a:t>
            </a:r>
            <a:r>
              <a:rPr kumimoji="1" lang="en-US" altLang="ja-JP" dirty="0" smtClean="0"/>
              <a:t>etc )</a:t>
            </a:r>
            <a:r>
              <a:rPr kumimoji="1" lang="ja-JP" altLang="en-US" dirty="0" smtClean="0"/>
              <a:t>も最も早く送信先にたどり着くための情報 </a:t>
            </a:r>
            <a:r>
              <a:rPr kumimoji="1" lang="en-US" altLang="ja-JP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ルーティングテーブル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dirty="0" smtClean="0"/>
              <a:t> を持っている</a:t>
            </a:r>
            <a:endParaRPr kumimoji="1" lang="en-US" altLang="ja-JP" dirty="0" smtClean="0"/>
          </a:p>
          <a:p>
            <a:r>
              <a:rPr lang="ja-JP" altLang="en-US" dirty="0" smtClean="0"/>
              <a:t>送信先が同じネットワークにいるならば直接，異なるならばルータにパケットを送る</a:t>
            </a:r>
            <a:endParaRPr kumimoji="1" lang="ja-JP" altLang="en-US" dirty="0"/>
          </a:p>
        </p:txBody>
      </p:sp>
      <p:pic>
        <p:nvPicPr>
          <p:cNvPr id="3074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661248"/>
            <a:ext cx="1008581" cy="98981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899592" y="5373216"/>
            <a:ext cx="4248472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563888" y="4869160"/>
            <a:ext cx="4248472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799692" y="5481228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3383868" y="5553236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371" y="5661248"/>
            <a:ext cx="1008581" cy="989816"/>
          </a:xfrm>
          <a:prstGeom prst="rect">
            <a:avLst/>
          </a:prstGeom>
          <a:noFill/>
        </p:spPr>
      </p:pic>
      <p:cxnSp>
        <p:nvCxnSpPr>
          <p:cNvPr id="14" name="直線コネクタ 13"/>
          <p:cNvCxnSpPr/>
          <p:nvPr/>
        </p:nvCxnSpPr>
        <p:spPr>
          <a:xfrm rot="5400000">
            <a:off x="2375756" y="5265204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739" y="5517232"/>
            <a:ext cx="1008581" cy="989816"/>
          </a:xfrm>
          <a:prstGeom prst="rect">
            <a:avLst/>
          </a:prstGeom>
          <a:noFill/>
        </p:spPr>
      </p:pic>
      <p:cxnSp>
        <p:nvCxnSpPr>
          <p:cNvPr id="16" name="直線コネクタ 15"/>
          <p:cNvCxnSpPr/>
          <p:nvPr/>
        </p:nvCxnSpPr>
        <p:spPr>
          <a:xfrm rot="5400000">
            <a:off x="6804248" y="5157192"/>
            <a:ext cx="4320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kondou\myfile\pplab\seminor\EPnetFaN\lemon2010\rtx3000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610075"/>
            <a:ext cx="2000250" cy="61912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539552" y="63000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送信元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968" y="63093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送信先１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452320" y="63093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送信先２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1907704" y="5373216"/>
            <a:ext cx="1656184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ルータ同士のルーティング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ルータ同士は常に経路選択のための情報を交換し合っている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ルーティングテーブルは常に変化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動的経路選択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kumimoji="1" lang="ja-JP" altLang="en-US" dirty="0" smtClean="0"/>
              <a:t>ルーティングテーブルを手動で設定することにより経路を固定することも</a:t>
            </a:r>
            <a:r>
              <a:rPr lang="ja-JP" altLang="en-US" dirty="0" smtClean="0"/>
              <a:t>可能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静的経路選択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ja-JP" altLang="en-US" dirty="0" smtClean="0"/>
              <a:t>インターネットのような巨大なネットワークの場合はプロバイダがルーティングの管理を行っている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相手にパケットを送るには？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39554" y="1628800"/>
            <a:ext cx="2664294" cy="4752528"/>
            <a:chOff x="6156177" y="3284984"/>
            <a:chExt cx="1188132" cy="2880320"/>
          </a:xfrm>
        </p:grpSpPr>
        <p:sp>
          <p:nvSpPr>
            <p:cNvPr id="5" name="正方形/長方形 4"/>
            <p:cNvSpPr/>
            <p:nvPr/>
          </p:nvSpPr>
          <p:spPr>
            <a:xfrm>
              <a:off x="6156177" y="3284984"/>
              <a:ext cx="1188132" cy="28803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en-US" altLang="ja-JP" dirty="0" smtClean="0"/>
            </a:p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ヘッダ</a:t>
              </a:r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000" b="1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ネットワーク</a:t>
              </a:r>
              <a:r>
                <a:rPr kumimoji="1" lang="en-US" altLang="ja-JP" sz="2000" b="1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2000" b="1" dirty="0" smtClean="0">
                  <a:solidFill>
                    <a:schemeClr val="tx1"/>
                  </a:solidFill>
                </a:rPr>
              </a:br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インターフェイス層</a:t>
              </a:r>
              <a:r>
                <a:rPr kumimoji="1" lang="en-US" altLang="ja-JP" sz="2000" b="1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184465" y="3284985"/>
              <a:ext cx="1131554" cy="21384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ヘッダ</a:t>
              </a:r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2000" b="1" dirty="0" smtClean="0">
                  <a:solidFill>
                    <a:schemeClr val="tx1"/>
                  </a:solidFill>
                </a:rPr>
                <a:t>(</a:t>
              </a:r>
              <a:r>
                <a:rPr lang="ja-JP" altLang="en-US" sz="2000" b="1" dirty="0" smtClean="0">
                  <a:solidFill>
                    <a:schemeClr val="tx1"/>
                  </a:solidFill>
                </a:rPr>
                <a:t>インターネット層</a:t>
              </a:r>
              <a:r>
                <a:rPr lang="en-US" altLang="ja-JP" sz="2000" b="1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12754" y="3284985"/>
              <a:ext cx="1074977" cy="1483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ヘッダ</a:t>
              </a:r>
              <a:r>
                <a:rPr lang="en-US" altLang="ja-JP" sz="2000" b="1" dirty="0" smtClean="0">
                  <a:solidFill>
                    <a:schemeClr val="tx1"/>
                  </a:solidFill>
                </a:rPr>
                <a:t/>
              </a:r>
              <a:br>
                <a:rPr lang="en-US" altLang="ja-JP" sz="2000" b="1" dirty="0" smtClean="0">
                  <a:solidFill>
                    <a:schemeClr val="tx1"/>
                  </a:solidFill>
                </a:rPr>
              </a:br>
              <a:r>
                <a:rPr lang="ja-JP" altLang="en-US" sz="2000" b="1" dirty="0" smtClean="0">
                  <a:solidFill>
                    <a:schemeClr val="tx1"/>
                  </a:solidFill>
                </a:rPr>
                <a:t>（トランスポート層）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241043" y="3356993"/>
              <a:ext cx="1008112" cy="6859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データ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直線コネクタ 10"/>
          <p:cNvCxnSpPr/>
          <p:nvPr/>
        </p:nvCxnSpPr>
        <p:spPr>
          <a:xfrm rot="5400000" flipH="1" flipV="1">
            <a:off x="2160602" y="3320118"/>
            <a:ext cx="2086492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635896" y="1571308"/>
            <a:ext cx="432048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送信元 </a:t>
            </a:r>
            <a:r>
              <a:rPr kumimoji="1" lang="en-US" altLang="ja-JP" sz="2400" u="sng" dirty="0" smtClean="0"/>
              <a:t>IP </a:t>
            </a:r>
            <a:r>
              <a:rPr kumimoji="1" lang="ja-JP" altLang="en-US" sz="2400" u="sng" dirty="0" smtClean="0"/>
              <a:t>アドレス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宛先 </a:t>
            </a:r>
            <a:r>
              <a:rPr lang="en-US" altLang="ja-JP" sz="2400" u="sng" dirty="0" smtClean="0"/>
              <a:t>IP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2400" u="sng" dirty="0" smtClean="0"/>
              <a:t> 生存時間</a:t>
            </a:r>
            <a:endParaRPr kumimoji="1"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パケット長</a:t>
            </a:r>
            <a:r>
              <a:rPr lang="ja-JP" altLang="en-US" sz="2400" dirty="0" smtClean="0"/>
              <a:t> などなど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35896" y="3962673"/>
            <a:ext cx="432048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送信元 </a:t>
            </a:r>
            <a:r>
              <a:rPr lang="en-US" altLang="ja-JP" sz="2400" u="sng" dirty="0" smtClean="0"/>
              <a:t>MAC </a:t>
            </a:r>
            <a:r>
              <a:rPr lang="ja-JP" altLang="en-US" sz="2400" u="sng" dirty="0" smtClean="0"/>
              <a:t>アドレス</a:t>
            </a:r>
            <a:endParaRPr lang="en-US" altLang="ja-JP" sz="2400" u="sng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u="sng" dirty="0" smtClean="0"/>
              <a:t> 宛先 </a:t>
            </a:r>
            <a:r>
              <a:rPr lang="en-US" altLang="ja-JP" sz="2400" u="sng" dirty="0" smtClean="0"/>
              <a:t>MAC </a:t>
            </a:r>
            <a:r>
              <a:rPr lang="ja-JP" altLang="en-US" sz="2400" u="sng" dirty="0" smtClean="0"/>
              <a:t>アドレス</a:t>
            </a:r>
            <a:r>
              <a:rPr lang="ja-JP" altLang="en-US" sz="2400" dirty="0" smtClean="0"/>
              <a:t> 　　</a:t>
            </a:r>
            <a:endParaRPr lang="en-US" altLang="ja-JP" sz="2400" dirty="0" smtClean="0"/>
          </a:p>
          <a:p>
            <a:r>
              <a:rPr lang="ja-JP" altLang="en-US" sz="2400" dirty="0" smtClean="0"/>
              <a:t>などなど</a:t>
            </a:r>
            <a:endParaRPr lang="en-US" altLang="ja-JP" sz="2400" u="sng" dirty="0" smtClean="0"/>
          </a:p>
        </p:txBody>
      </p:sp>
      <p:cxnSp>
        <p:nvCxnSpPr>
          <p:cNvPr id="14" name="直線コネクタ 13"/>
          <p:cNvCxnSpPr/>
          <p:nvPr/>
        </p:nvCxnSpPr>
        <p:spPr>
          <a:xfrm rot="5400000" flipH="1" flipV="1">
            <a:off x="2555776" y="5301208"/>
            <a:ext cx="1224136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491880" y="1571308"/>
            <a:ext cx="2880320" cy="79208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491880" y="3962673"/>
            <a:ext cx="3096344" cy="79208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0232" y="39330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</a:rPr>
              <a:t>OK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！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0232" y="436510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FF0000"/>
                </a:solidFill>
              </a:rPr>
              <a:t>不明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88224" y="21328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</a:rPr>
              <a:t>OK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！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88224" y="153762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</a:rPr>
              <a:t>OK</a:t>
            </a:r>
            <a:r>
              <a:rPr lang="en-US" altLang="ja-JP" sz="2800" dirty="0" smtClean="0">
                <a:solidFill>
                  <a:srgbClr val="FF0000"/>
                </a:solidFill>
              </a:rPr>
              <a:t> !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07904" y="5517232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相手の </a:t>
            </a:r>
            <a:r>
              <a:rPr lang="en-US" altLang="ja-JP" sz="3200" dirty="0" smtClean="0">
                <a:solidFill>
                  <a:srgbClr val="FF0000"/>
                </a:solidFill>
              </a:rPr>
              <a:t>MAC </a:t>
            </a:r>
            <a:r>
              <a:rPr lang="ja-JP" altLang="en-US" sz="3200" dirty="0" smtClean="0">
                <a:solidFill>
                  <a:srgbClr val="FF0000"/>
                </a:solidFill>
              </a:rPr>
              <a:t>アドレスを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ja-JP" altLang="en-US" sz="3200" dirty="0" smtClean="0">
                <a:solidFill>
                  <a:srgbClr val="FF0000"/>
                </a:solidFill>
              </a:rPr>
              <a:t>知らないと送れない！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が同一ネットワーク内にいる場合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相手の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アドレスを含んだパケットを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ブロードキャストアドレスに送る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3023828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5400000">
            <a:off x="512044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941168"/>
            <a:ext cx="1135981" cy="1114846"/>
          </a:xfrm>
          <a:prstGeom prst="rect">
            <a:avLst/>
          </a:prstGeom>
          <a:noFill/>
        </p:spPr>
      </p:pic>
      <p:pic>
        <p:nvPicPr>
          <p:cNvPr id="15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163" y="4941168"/>
            <a:ext cx="1135981" cy="1114846"/>
          </a:xfrm>
          <a:prstGeom prst="rect">
            <a:avLst/>
          </a:prstGeom>
          <a:noFill/>
        </p:spPr>
      </p:pic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15816" y="60840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192,168,22,12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2040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192,168,22,13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20272" y="60932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192,168,22,14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187624" y="3212976"/>
            <a:ext cx="3744416" cy="1008112"/>
          </a:xfrm>
          <a:prstGeom prst="wedgeRoundRectCallout">
            <a:avLst>
              <a:gd name="adj1" fmla="val -40312"/>
              <a:gd name="adj2" fmla="val 916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誰か</a:t>
            </a:r>
            <a:r>
              <a:rPr lang="en-US" altLang="ja-JP" sz="2200" dirty="0" smtClean="0">
                <a:solidFill>
                  <a:schemeClr val="tx1"/>
                </a:solidFill>
              </a:rPr>
              <a:t>192.168.22.13 </a:t>
            </a:r>
            <a:r>
              <a:rPr lang="ja-JP" altLang="en-US" sz="2200" dirty="0" smtClean="0">
                <a:solidFill>
                  <a:schemeClr val="tx1"/>
                </a:solidFill>
              </a:rPr>
              <a:t>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 </a:t>
            </a:r>
            <a:br>
              <a:rPr lang="en-US" altLang="ja-JP" sz="2200" dirty="0" smtClean="0">
                <a:solidFill>
                  <a:schemeClr val="tx1"/>
                </a:solidFill>
              </a:rPr>
            </a:br>
            <a:r>
              <a:rPr lang="ja-JP" altLang="en-US" sz="2200" dirty="0" smtClean="0">
                <a:solidFill>
                  <a:schemeClr val="tx1"/>
                </a:solidFill>
              </a:rPr>
              <a:t>アドレスを知りませんか？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444208" y="3861048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192.168.22.0/24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が同一ネットワーク内にいる場合</a:t>
            </a:r>
            <a:endParaRPr kumimoji="1" lang="en-US" altLang="ja-JP" dirty="0" smtClean="0"/>
          </a:p>
          <a:p>
            <a:pPr marL="914400" lvl="2" indent="-514350">
              <a:buFont typeface="+mj-lt"/>
              <a:buAutoNum type="arabicPeriod" startAt="2"/>
            </a:pPr>
            <a:r>
              <a:rPr lang="en-US" altLang="ja-JP" sz="2800" dirty="0" smtClean="0"/>
              <a:t>C </a:t>
            </a:r>
            <a:r>
              <a:rPr lang="ja-JP" altLang="en-US" sz="2800" dirty="0" smtClean="0"/>
              <a:t>はパケットを受け取り自身の </a:t>
            </a:r>
            <a:r>
              <a:rPr lang="en-US" altLang="ja-JP" sz="2800" dirty="0" smtClean="0"/>
              <a:t>MAC </a:t>
            </a:r>
            <a:r>
              <a:rPr lang="ja-JP" altLang="en-US" sz="2800" dirty="0" smtClean="0"/>
              <a:t>アドレスを </a:t>
            </a:r>
            <a:r>
              <a:rPr lang="en-US" altLang="ja-JP" sz="2800" dirty="0" smtClean="0"/>
              <a:t>A </a:t>
            </a:r>
            <a:r>
              <a:rPr lang="ja-JP" altLang="en-US" sz="2800" dirty="0" smtClean="0"/>
              <a:t>に送る</a:t>
            </a:r>
            <a:endParaRPr lang="en-US" altLang="ja-JP" sz="2800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3023828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5400000">
            <a:off x="512044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941168"/>
            <a:ext cx="1135981" cy="1114846"/>
          </a:xfrm>
          <a:prstGeom prst="rect">
            <a:avLst/>
          </a:prstGeom>
          <a:noFill/>
        </p:spPr>
      </p:pic>
      <p:pic>
        <p:nvPicPr>
          <p:cNvPr id="15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163" y="4941168"/>
            <a:ext cx="1135981" cy="1114846"/>
          </a:xfrm>
          <a:prstGeom prst="rect">
            <a:avLst/>
          </a:prstGeom>
          <a:noFill/>
        </p:spPr>
      </p:pic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15816" y="60840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192,168,22,12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2040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192,168,22,13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20272" y="60932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192,168,22,14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475656" y="3212976"/>
            <a:ext cx="3744416" cy="1008112"/>
          </a:xfrm>
          <a:prstGeom prst="wedgeRoundRectCallout">
            <a:avLst>
              <a:gd name="adj1" fmla="val 44945"/>
              <a:gd name="adj2" fmla="val 8525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私の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 </a:t>
            </a:r>
            <a:r>
              <a:rPr lang="ja-JP" altLang="en-US" sz="2200" dirty="0" smtClean="0">
                <a:solidFill>
                  <a:schemeClr val="tx1"/>
                </a:solidFill>
              </a:rPr>
              <a:t>アドレスは </a:t>
            </a:r>
            <a:r>
              <a:rPr lang="en-US" altLang="ja-JP" sz="2200" dirty="0" smtClean="0">
                <a:solidFill>
                  <a:schemeClr val="tx1"/>
                </a:solidFill>
              </a:rPr>
              <a:t>---</a:t>
            </a:r>
            <a:r>
              <a:rPr lang="ja-JP" altLang="en-US" sz="2200" dirty="0" smtClean="0">
                <a:solidFill>
                  <a:schemeClr val="tx1"/>
                </a:solidFill>
              </a:rPr>
              <a:t> </a:t>
            </a:r>
            <a:r>
              <a:rPr lang="ja-JP" altLang="en-US" sz="2200" dirty="0" err="1" smtClean="0">
                <a:solidFill>
                  <a:schemeClr val="tx1"/>
                </a:solidFill>
              </a:rPr>
              <a:t>です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444208" y="3861048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192.168.22.0/24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が同一ネットワーク内にいる場合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altLang="ja-JP" dirty="0" smtClean="0"/>
              <a:t>Ethernet </a:t>
            </a:r>
            <a:r>
              <a:rPr lang="ja-JP" altLang="en-US" dirty="0" smtClean="0"/>
              <a:t> ヘッダに相手の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アドレスを書き込みデータを送信</a:t>
            </a:r>
          </a:p>
          <a:p>
            <a:pPr marL="971550" lvl="1" indent="-514350">
              <a:buNone/>
            </a:pP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3023828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5400000">
            <a:off x="512044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941168"/>
            <a:ext cx="1135981" cy="1114846"/>
          </a:xfrm>
          <a:prstGeom prst="rect">
            <a:avLst/>
          </a:prstGeom>
          <a:noFill/>
        </p:spPr>
      </p:pic>
      <p:pic>
        <p:nvPicPr>
          <p:cNvPr id="15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163" y="4941168"/>
            <a:ext cx="1135981" cy="1114846"/>
          </a:xfrm>
          <a:prstGeom prst="rect">
            <a:avLst/>
          </a:prstGeom>
          <a:noFill/>
        </p:spPr>
      </p:pic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15816" y="60840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192,168,22,12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2040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192,168,22,13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20272" y="60932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192,168,22,14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187624" y="3212976"/>
            <a:ext cx="3744416" cy="1008112"/>
          </a:xfrm>
          <a:prstGeom prst="wedgeRoundRectCallout">
            <a:avLst>
              <a:gd name="adj1" fmla="val -40312"/>
              <a:gd name="adj2" fmla="val 916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データを送ります！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444208" y="3861048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192.168.22.0/24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C </a:t>
            </a:r>
            <a:r>
              <a:rPr lang="ja-JP" altLang="en-US" dirty="0" smtClean="0"/>
              <a:t>が同じネットワークにいないことが分かっているので，ルータ </a:t>
            </a:r>
            <a:r>
              <a:rPr lang="en-US" altLang="ja-JP" dirty="0" smtClean="0"/>
              <a:t>A</a:t>
            </a:r>
            <a:r>
              <a:rPr lang="ja-JP" altLang="en-US" dirty="0" smtClean="0"/>
              <a:t> 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アドレスを含んだパケットを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ブロードキャストアドレスに送る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-59163"/>
              <a:gd name="adj2" fmla="val -722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誰か</a:t>
            </a:r>
            <a:r>
              <a:rPr lang="en-US" altLang="ja-JP" sz="2200" dirty="0" smtClean="0">
                <a:solidFill>
                  <a:schemeClr val="tx1"/>
                </a:solidFill>
              </a:rPr>
              <a:t>192.168.22.1 </a:t>
            </a:r>
            <a:r>
              <a:rPr lang="ja-JP" altLang="en-US" sz="2200" dirty="0" smtClean="0">
                <a:solidFill>
                  <a:schemeClr val="tx1"/>
                </a:solidFill>
              </a:rPr>
              <a:t>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 </a:t>
            </a:r>
            <a:br>
              <a:rPr lang="en-US" altLang="ja-JP" sz="2200" dirty="0" smtClean="0">
                <a:solidFill>
                  <a:schemeClr val="tx1"/>
                </a:solidFill>
              </a:rPr>
            </a:br>
            <a:r>
              <a:rPr lang="ja-JP" altLang="en-US" sz="2200" dirty="0" smtClean="0">
                <a:solidFill>
                  <a:schemeClr val="tx1"/>
                </a:solidFill>
              </a:rPr>
              <a:t>アドレスを知りませんか？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ja-JP" altLang="en-US" dirty="0" smtClean="0"/>
              <a:t>ルータ </a:t>
            </a:r>
            <a:r>
              <a:rPr lang="en-US" altLang="ja-JP" dirty="0" smtClean="0"/>
              <a:t>A</a:t>
            </a:r>
            <a:r>
              <a:rPr lang="ja-JP" altLang="en-US" dirty="0" smtClean="0"/>
              <a:t> はパケットを受け取り自身の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に送る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-26603"/>
              <a:gd name="adj2" fmla="val -722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私の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</a:t>
            </a:r>
            <a:r>
              <a:rPr lang="ja-JP" altLang="en-US" sz="2200" dirty="0" smtClean="0">
                <a:solidFill>
                  <a:schemeClr val="tx1"/>
                </a:solidFill>
              </a:rPr>
              <a:t> アドレスは </a:t>
            </a:r>
            <a:r>
              <a:rPr lang="en-US" altLang="ja-JP" sz="2200" dirty="0" smtClean="0">
                <a:solidFill>
                  <a:schemeClr val="tx1"/>
                </a:solidFill>
              </a:rPr>
              <a:t>--- </a:t>
            </a:r>
            <a:r>
              <a:rPr lang="ja-JP" altLang="en-US" sz="2200" dirty="0" err="1" smtClean="0">
                <a:solidFill>
                  <a:schemeClr val="tx1"/>
                </a:solidFill>
              </a:rPr>
              <a:t>です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 startAt="3"/>
            </a:pPr>
            <a:r>
              <a:rPr lang="ja-JP" altLang="en-US" dirty="0" smtClean="0"/>
              <a:t>ルータの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 </a:t>
            </a:r>
            <a:r>
              <a:rPr lang="en-US" altLang="ja-JP" dirty="0" smtClean="0"/>
              <a:t>Ethernet </a:t>
            </a:r>
            <a:r>
              <a:rPr lang="ja-JP" altLang="en-US" dirty="0" smtClean="0"/>
              <a:t>ヘッダに書き込みルータ </a:t>
            </a:r>
            <a:r>
              <a:rPr lang="en-US" altLang="ja-JP" dirty="0" smtClean="0"/>
              <a:t>A</a:t>
            </a:r>
            <a:r>
              <a:rPr lang="ja-JP" altLang="en-US" dirty="0" smtClean="0"/>
              <a:t> にデータを送る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-59163"/>
              <a:gd name="adj2" fmla="val -722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solidFill>
                  <a:schemeClr val="tx1"/>
                </a:solidFill>
              </a:rPr>
              <a:t>データを送ります！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 startAt="4"/>
            </a:pPr>
            <a:r>
              <a:rPr lang="ja-JP" altLang="en-US" dirty="0" smtClean="0"/>
              <a:t>ルータ </a:t>
            </a:r>
            <a:r>
              <a:rPr lang="en-US" altLang="ja-JP" dirty="0" smtClean="0"/>
              <a:t>A</a:t>
            </a:r>
            <a:r>
              <a:rPr lang="ja-JP" altLang="en-US" dirty="0" smtClean="0"/>
              <a:t> はルーティングテーブルから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に行くまでの経路を選択し次に渡すルータを選択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3407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ルーターのお話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 startAt="5"/>
            </a:pPr>
            <a:r>
              <a:rPr lang="en-US" altLang="ja-JP" dirty="0" smtClean="0"/>
              <a:t>1,2 </a:t>
            </a:r>
            <a:r>
              <a:rPr lang="ja-JP" altLang="en-US" dirty="0" smtClean="0"/>
              <a:t>と同様にして次のルータの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アドレスを取得し </a:t>
            </a:r>
            <a:r>
              <a:rPr lang="en-US" altLang="ja-JP" dirty="0" smtClean="0"/>
              <a:t>Ethernet </a:t>
            </a:r>
            <a:r>
              <a:rPr lang="ja-JP" altLang="en-US" dirty="0" smtClean="0"/>
              <a:t>ヘッダに次のルータの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アドレスを書き込み送信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 startAt="6"/>
            </a:pPr>
            <a:r>
              <a:rPr lang="ja-JP" altLang="en-US" dirty="0" smtClean="0"/>
              <a:t>バケツリレー方式で最終的には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のいるネットワークに到着する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 startAt="7"/>
            </a:pPr>
            <a:r>
              <a:rPr lang="en-US" altLang="ja-JP" dirty="0" smtClean="0"/>
              <a:t>C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アドレスを含んだパケットを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ブロードキャストアドレスに送る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52990"/>
              <a:gd name="adj2" fmla="val -789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誰か</a:t>
            </a:r>
            <a:r>
              <a:rPr lang="en-US" altLang="ja-JP" sz="2200" dirty="0" smtClean="0">
                <a:solidFill>
                  <a:schemeClr val="tx1"/>
                </a:solidFill>
              </a:rPr>
              <a:t>192.168.50.13 </a:t>
            </a:r>
            <a:r>
              <a:rPr lang="ja-JP" altLang="en-US" sz="2200" dirty="0" smtClean="0">
                <a:solidFill>
                  <a:schemeClr val="tx1"/>
                </a:solidFill>
              </a:rPr>
              <a:t>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 </a:t>
            </a:r>
            <a:br>
              <a:rPr lang="en-US" altLang="ja-JP" sz="2200" dirty="0" smtClean="0">
                <a:solidFill>
                  <a:schemeClr val="tx1"/>
                </a:solidFill>
              </a:rPr>
            </a:br>
            <a:r>
              <a:rPr lang="ja-JP" altLang="en-US" sz="2200" dirty="0" smtClean="0">
                <a:solidFill>
                  <a:schemeClr val="tx1"/>
                </a:solidFill>
              </a:rPr>
              <a:t>アドレスを知りませんか？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</a:p>
          <a:p>
            <a:pPr marL="971550" lvl="1" indent="-514350">
              <a:buFont typeface="+mj-lt"/>
              <a:buAutoNum type="arabicPeriod" startAt="8"/>
            </a:pPr>
            <a:r>
              <a:rPr lang="en-US" altLang="ja-JP" dirty="0" smtClean="0"/>
              <a:t>C </a:t>
            </a:r>
            <a:r>
              <a:rPr lang="ja-JP" altLang="en-US" dirty="0" smtClean="0"/>
              <a:t>はパケットを受け取り自身の </a:t>
            </a:r>
            <a:r>
              <a:rPr lang="en-US" altLang="ja-JP" dirty="0" smtClean="0"/>
              <a:t>MAC </a:t>
            </a:r>
            <a:r>
              <a:rPr lang="ja-JP" altLang="en-US" dirty="0" smtClean="0"/>
              <a:t>アドレスを ルータ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に送る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65652"/>
              <a:gd name="adj2" fmla="val -6556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私の </a:t>
            </a:r>
            <a:r>
              <a:rPr lang="en-US" altLang="ja-JP" sz="2200" dirty="0" smtClean="0">
                <a:solidFill>
                  <a:schemeClr val="tx1"/>
                </a:solidFill>
              </a:rPr>
              <a:t>MAC</a:t>
            </a:r>
            <a:r>
              <a:rPr lang="ja-JP" altLang="en-US" sz="2200" dirty="0" smtClean="0">
                <a:solidFill>
                  <a:schemeClr val="tx1"/>
                </a:solidFill>
              </a:rPr>
              <a:t> アドレスは </a:t>
            </a:r>
            <a:r>
              <a:rPr lang="en-US" altLang="ja-JP" sz="2200" dirty="0" smtClean="0">
                <a:solidFill>
                  <a:schemeClr val="tx1"/>
                </a:solidFill>
              </a:rPr>
              <a:t>--- </a:t>
            </a:r>
            <a:r>
              <a:rPr lang="ja-JP" altLang="en-US" sz="2200" dirty="0" err="1" smtClean="0">
                <a:solidFill>
                  <a:schemeClr val="tx1"/>
                </a:solidFill>
              </a:rPr>
              <a:t>です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 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C 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>MAC </a:t>
            </a:r>
            <a:r>
              <a:rPr lang="ja-JP" altLang="en-US" sz="4000" dirty="0" smtClean="0"/>
              <a:t>アドレスを調べる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 </a:t>
            </a:r>
            <a:r>
              <a:rPr kumimoji="1" lang="ja-JP" altLang="en-US" dirty="0" smtClean="0"/>
              <a:t>が同一ネットワーク内にいない場合</a:t>
            </a:r>
          </a:p>
          <a:p>
            <a:pPr marL="971550" lvl="1" indent="-514350">
              <a:buFont typeface="+mj-lt"/>
              <a:buAutoNum type="arabicPeriod" startAt="9"/>
            </a:pPr>
            <a:r>
              <a:rPr lang="ja-JP" altLang="en-US" dirty="0" smtClean="0"/>
              <a:t>ルータ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にデータを送る</a:t>
            </a:r>
            <a:endParaRPr lang="en-US" altLang="ja-JP" dirty="0" smtClean="0"/>
          </a:p>
        </p:txBody>
      </p:sp>
      <p:pic>
        <p:nvPicPr>
          <p:cNvPr id="4098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1135981" cy="1114846"/>
          </a:xfrm>
          <a:prstGeom prst="rect">
            <a:avLst/>
          </a:prstGeom>
          <a:noFill/>
        </p:spPr>
      </p:pic>
      <p:cxnSp>
        <p:nvCxnSpPr>
          <p:cNvPr id="6" name="直線コネクタ 5"/>
          <p:cNvCxnSpPr/>
          <p:nvPr/>
        </p:nvCxnSpPr>
        <p:spPr>
          <a:xfrm>
            <a:off x="683568" y="4365104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304020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10800000">
            <a:off x="3995936" y="4365104"/>
            <a:ext cx="23762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7128284" y="4536740"/>
            <a:ext cx="351656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kondou\myfile\pplab\seminor\EPnetFaN\lemon2010\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395" y="4978450"/>
            <a:ext cx="1135981" cy="1114846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27584" y="60932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  </a:t>
            </a:r>
            <a:r>
              <a:rPr kumimoji="1" lang="ja-JP" altLang="en-US" b="1" dirty="0" err="1" smtClean="0"/>
              <a:t>さん</a:t>
            </a:r>
            <a:r>
              <a:rPr kumimoji="1" lang="en-US" altLang="ja-JP" b="1" dirty="0" smtClean="0"/>
              <a:t> 192,168,22,11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48264" y="60840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 </a:t>
            </a:r>
            <a:r>
              <a:rPr kumimoji="1" lang="ja-JP" altLang="en-US" b="1" dirty="0" err="1" smtClean="0"/>
              <a:t>さん</a:t>
            </a:r>
            <a:endParaRPr kumimoji="1" lang="en-US" altLang="ja-JP" b="1" dirty="0" smtClean="0"/>
          </a:p>
          <a:p>
            <a:r>
              <a:rPr lang="en-US" altLang="ja-JP" b="1" dirty="0" smtClean="0"/>
              <a:t>192,168,50,13</a:t>
            </a:r>
            <a:endParaRPr kumimoji="1" lang="ja-JP" altLang="en-US" b="1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39752" y="5229200"/>
            <a:ext cx="3744416" cy="1008112"/>
          </a:xfrm>
          <a:prstGeom prst="wedgeRoundRectCallout">
            <a:avLst>
              <a:gd name="adj1" fmla="val 54346"/>
              <a:gd name="adj2" fmla="val -789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</a:rPr>
              <a:t>A </a:t>
            </a:r>
            <a:r>
              <a:rPr lang="ja-JP" altLang="en-US" sz="2200" dirty="0" smtClean="0">
                <a:solidFill>
                  <a:schemeClr val="tx1"/>
                </a:solidFill>
              </a:rPr>
              <a:t>からのデータを送ります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99792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4088" y="4221088"/>
            <a:ext cx="12961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ルータ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995936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283968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60032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148064" y="44371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2008" y="393305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192.168.22.0/24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0760" y="400506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192.168.50.0/24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92288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192.168.22.1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0600" y="386104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192.168.50.1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58312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EP </a:t>
            </a:r>
            <a:r>
              <a:rPr kumimoji="1" lang="ja-JP" altLang="en-US" dirty="0" smtClean="0"/>
              <a:t>ネットワークのお話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～ </a:t>
            </a:r>
            <a:r>
              <a:rPr lang="ja-JP" altLang="en-US" sz="4000" dirty="0" smtClean="0"/>
              <a:t>インターネットにつながるまで ～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EP </a:t>
            </a:r>
            <a:r>
              <a:rPr kumimoji="1" lang="ja-JP" altLang="en-US" dirty="0" smtClean="0"/>
              <a:t>ネットワーク階層構造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物理的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786058"/>
            <a:ext cx="1357322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</a:rPr>
              <a:t>r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ingo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85720" y="1214422"/>
            <a:ext cx="2143140" cy="857256"/>
            <a:chOff x="285720" y="1571612"/>
            <a:chExt cx="2143140" cy="857256"/>
          </a:xfrm>
        </p:grpSpPr>
        <p:sp>
          <p:nvSpPr>
            <p:cNvPr id="4" name="正方形/長方形 3"/>
            <p:cNvSpPr/>
            <p:nvPr/>
          </p:nvSpPr>
          <p:spPr>
            <a:xfrm>
              <a:off x="785786" y="1571612"/>
              <a:ext cx="1643074" cy="8572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tx1"/>
                  </a:solidFill>
                </a:rPr>
                <a:t>HINES</a:t>
              </a:r>
              <a:r>
                <a:rPr kumimoji="1" lang="ja-JP" altLang="en-US" sz="2800" dirty="0" smtClean="0">
                  <a:solidFill>
                    <a:schemeClr val="tx1"/>
                  </a:solidFill>
                </a:rPr>
                <a:t>ルーター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矢印コネクタ 9"/>
            <p:cNvCxnSpPr>
              <a:stCxn id="4" idx="1"/>
            </p:cNvCxnSpPr>
            <p:nvPr/>
          </p:nvCxnSpPr>
          <p:spPr>
            <a:xfrm rot="10800000">
              <a:off x="285720" y="2000240"/>
              <a:ext cx="50006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正方形/長方形 13"/>
          <p:cNvSpPr/>
          <p:nvPr/>
        </p:nvSpPr>
        <p:spPr>
          <a:xfrm>
            <a:off x="4143372" y="2786058"/>
            <a:ext cx="1357322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WWW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215074" y="2786058"/>
            <a:ext cx="1357322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Mail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rot="5400000">
            <a:off x="1321571" y="225027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10800000">
            <a:off x="1509690" y="2428868"/>
            <a:ext cx="73485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2250265" y="260746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5400000">
            <a:off x="4607719" y="260746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5400000">
            <a:off x="6679421" y="260746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>
            <a:off x="2250265" y="360759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10800000">
            <a:off x="500034" y="378619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14282" y="414338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rot="5400000">
            <a:off x="821505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5984" y="4143380"/>
            <a:ext cx="1785950" cy="1571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</a:t>
            </a: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DHCP)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07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60" y="414338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45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10" y="414338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181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4250529" y="4536289"/>
            <a:ext cx="150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>
            <a:off x="5010152" y="5286386"/>
            <a:ext cx="391956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4857752" y="5643578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rot="5400000">
            <a:off x="5179223" y="546498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215074" y="5643578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6536545" y="546498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71406" y="3314642"/>
            <a:ext cx="19083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43504" y="4786322"/>
            <a:ext cx="1928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192.168.16.0/24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EP </a:t>
            </a:r>
            <a:r>
              <a:rPr kumimoji="1" lang="ja-JP" altLang="en-US" dirty="0" smtClean="0"/>
              <a:t>ネットワーク階層構造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論理</a:t>
            </a:r>
            <a:r>
              <a:rPr kumimoji="1" lang="ja-JP" altLang="en-US" dirty="0" smtClean="0"/>
              <a:t>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500034" y="378619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>
            <a:off x="0" y="5715016"/>
            <a:ext cx="89297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71406" y="3314642"/>
            <a:ext cx="18362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214282" y="1214422"/>
            <a:ext cx="8643998" cy="5429288"/>
            <a:chOff x="214282" y="1214422"/>
            <a:chExt cx="8643998" cy="5429288"/>
          </a:xfrm>
        </p:grpSpPr>
        <p:sp>
          <p:nvSpPr>
            <p:cNvPr id="5" name="正方形/長方形 4"/>
            <p:cNvSpPr/>
            <p:nvPr/>
          </p:nvSpPr>
          <p:spPr>
            <a:xfrm>
              <a:off x="1857356" y="2786058"/>
              <a:ext cx="1357322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err="1" smtClean="0">
                  <a:solidFill>
                    <a:schemeClr val="tx1"/>
                  </a:solidFill>
                </a:rPr>
                <a:t>r</a:t>
              </a:r>
              <a:r>
                <a:rPr kumimoji="1" lang="en-US" altLang="ja-JP" sz="2800" dirty="0" err="1" smtClean="0">
                  <a:solidFill>
                    <a:schemeClr val="tx1"/>
                  </a:solidFill>
                </a:rPr>
                <a:t>ingo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グループ化 15"/>
            <p:cNvGrpSpPr/>
            <p:nvPr/>
          </p:nvGrpSpPr>
          <p:grpSpPr>
            <a:xfrm>
              <a:off x="285720" y="1214422"/>
              <a:ext cx="2143140" cy="857256"/>
              <a:chOff x="285720" y="1571612"/>
              <a:chExt cx="2143140" cy="85725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785786" y="1571612"/>
                <a:ext cx="1643074" cy="8572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tx1"/>
                    </a:solidFill>
                  </a:rPr>
                  <a:t>HINES</a:t>
                </a:r>
                <a:r>
                  <a:rPr kumimoji="1" lang="ja-JP" altLang="en-US" sz="2800" dirty="0" smtClean="0">
                    <a:solidFill>
                      <a:schemeClr val="tx1"/>
                    </a:solidFill>
                  </a:rPr>
                  <a:t>ルーター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矢印コネクタ 9"/>
              <p:cNvCxnSpPr>
                <a:stCxn id="4" idx="1"/>
              </p:cNvCxnSpPr>
              <p:nvPr/>
            </p:nvCxnSpPr>
            <p:spPr>
              <a:xfrm rot="10800000">
                <a:off x="285720" y="2000240"/>
                <a:ext cx="500066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正方形/長方形 13"/>
            <p:cNvSpPr/>
            <p:nvPr/>
          </p:nvSpPr>
          <p:spPr>
            <a:xfrm>
              <a:off x="4143372" y="2786058"/>
              <a:ext cx="1357322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WWW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215074" y="2786058"/>
              <a:ext cx="1357322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Mail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コネクタ 29"/>
            <p:cNvCxnSpPr/>
            <p:nvPr/>
          </p:nvCxnSpPr>
          <p:spPr>
            <a:xfrm rot="5400000">
              <a:off x="1321571" y="225027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0800000">
              <a:off x="1509690" y="2428868"/>
              <a:ext cx="73485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5400000">
              <a:off x="2250265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rot="5400000">
              <a:off x="4607719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5400000">
              <a:off x="6679421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5400000">
              <a:off x="2250265" y="360759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214282" y="4143380"/>
              <a:ext cx="1643074" cy="7858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Yellow</a:t>
              </a:r>
            </a:p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(1st.DNS)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/>
            <p:cNvCxnSpPr/>
            <p:nvPr/>
          </p:nvCxnSpPr>
          <p:spPr>
            <a:xfrm rot="5400000">
              <a:off x="821505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>
            <a:xfrm>
              <a:off x="2285984" y="4143380"/>
              <a:ext cx="1785950" cy="10715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Blue</a:t>
              </a:r>
            </a:p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(2nd.DNS)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>
            <a:xfrm rot="5400000">
              <a:off x="2893207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4572000" y="4143380"/>
              <a:ext cx="1500198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lemon</a:t>
              </a:r>
            </a:p>
          </p:txBody>
        </p:sp>
        <p:cxnSp>
          <p:nvCxnSpPr>
            <p:cNvPr id="46" name="直線コネクタ 45"/>
            <p:cNvCxnSpPr/>
            <p:nvPr/>
          </p:nvCxnSpPr>
          <p:spPr>
            <a:xfrm rot="5400000">
              <a:off x="4822033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>
            <a:xfrm>
              <a:off x="6643702" y="4143380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tx1"/>
                  </a:solidFill>
                </a:rPr>
                <a:t>FTP</a:t>
              </a:r>
            </a:p>
          </p:txBody>
        </p:sp>
        <p:cxnSp>
          <p:nvCxnSpPr>
            <p:cNvPr id="49" name="直線コネクタ 48"/>
            <p:cNvCxnSpPr/>
            <p:nvPr/>
          </p:nvCxnSpPr>
          <p:spPr>
            <a:xfrm rot="5400000">
              <a:off x="6965173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5400000">
              <a:off x="4500562" y="5214950"/>
              <a:ext cx="10001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正方形/長方形 56"/>
            <p:cNvSpPr/>
            <p:nvPr/>
          </p:nvSpPr>
          <p:spPr>
            <a:xfrm>
              <a:off x="4857752" y="6072206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実験機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8" name="直線コネクタ 57"/>
            <p:cNvCxnSpPr/>
            <p:nvPr/>
          </p:nvCxnSpPr>
          <p:spPr>
            <a:xfrm rot="5400000">
              <a:off x="5179223" y="5893611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6215074" y="6072206"/>
              <a:ext cx="142876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教員・院生 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PC</a:t>
              </a:r>
            </a:p>
          </p:txBody>
        </p:sp>
        <p:cxnSp>
          <p:nvCxnSpPr>
            <p:cNvPr id="60" name="直線コネクタ 59"/>
            <p:cNvCxnSpPr/>
            <p:nvPr/>
          </p:nvCxnSpPr>
          <p:spPr>
            <a:xfrm rot="5400000">
              <a:off x="6536545" y="5893611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テキスト ボックス 61"/>
            <p:cNvSpPr txBox="1"/>
            <p:nvPr/>
          </p:nvSpPr>
          <p:spPr>
            <a:xfrm>
              <a:off x="5143504" y="5214950"/>
              <a:ext cx="192882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192.168.16.0/24</a:t>
              </a:r>
              <a:endParaRPr kumimoji="1" lang="en-US" altLang="ja-JP" sz="2000" b="1" dirty="0" smtClean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357290" y="6072206"/>
              <a:ext cx="2714644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Blue (DHCP)</a:t>
              </a:r>
            </a:p>
          </p:txBody>
        </p:sp>
        <p:cxnSp>
          <p:nvCxnSpPr>
            <p:cNvPr id="53" name="直線コネクタ 52"/>
            <p:cNvCxnSpPr/>
            <p:nvPr/>
          </p:nvCxnSpPr>
          <p:spPr>
            <a:xfrm rot="5400000" flipH="1" flipV="1">
              <a:off x="3321835" y="5893611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ネットワークパラメタの取得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14314" y="164305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357190" y="128586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82153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6016" y="1643050"/>
            <a:ext cx="178595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(2nd.DNS)</a:t>
            </a: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39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92" y="164305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7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42" y="164305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213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6179355" y="2607463"/>
            <a:ext cx="785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吹き出し 36"/>
          <p:cNvSpPr/>
          <p:nvPr/>
        </p:nvSpPr>
        <p:spPr>
          <a:xfrm>
            <a:off x="357158" y="4500570"/>
            <a:ext cx="8358246" cy="2214578"/>
          </a:xfrm>
          <a:prstGeom prst="wedgeRoundRectCallout">
            <a:avLst>
              <a:gd name="adj1" fmla="val 28929"/>
              <a:gd name="adj2" fmla="val -68547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DHCP </a:t>
            </a:r>
            <a:r>
              <a:rPr lang="ja-JP" altLang="en-US" sz="3600" dirty="0" smtClean="0">
                <a:solidFill>
                  <a:schemeClr val="tx1"/>
                </a:solidFill>
              </a:rPr>
              <a:t>サーバから必要なパラメタを取得</a:t>
            </a:r>
            <a:r>
              <a:rPr lang="en-US" altLang="ja-JP" sz="3600" dirty="0" smtClean="0">
                <a:solidFill>
                  <a:schemeClr val="tx1"/>
                </a:solidFill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</a:rPr>
            </a:br>
            <a:r>
              <a:rPr lang="ja-JP" altLang="en-US" sz="3600" dirty="0" smtClean="0">
                <a:solidFill>
                  <a:schemeClr val="tx1"/>
                </a:solidFill>
              </a:rPr>
              <a:t>するためネットワーク内に </a:t>
            </a:r>
            <a:r>
              <a:rPr lang="en-US" altLang="ja-JP" sz="3600" dirty="0" smtClean="0">
                <a:solidFill>
                  <a:schemeClr val="tx1"/>
                </a:solidFill>
              </a:rPr>
              <a:t>MAC </a:t>
            </a:r>
            <a:r>
              <a:rPr lang="ja-JP" altLang="en-US" sz="3600" dirty="0" smtClean="0">
                <a:solidFill>
                  <a:schemeClr val="tx1"/>
                </a:solidFill>
              </a:rPr>
              <a:t>アドレスの情報を限定ブロードキャストアドレス</a:t>
            </a:r>
            <a:r>
              <a:rPr lang="en-US" altLang="ja-JP" sz="3600" dirty="0" smtClean="0">
                <a:solidFill>
                  <a:schemeClr val="tx1"/>
                </a:solidFill>
              </a:rPr>
              <a:t>(255.255.255.255)</a:t>
            </a:r>
            <a:r>
              <a:rPr lang="ja-JP" altLang="en-US" sz="3600" dirty="0" smtClean="0">
                <a:solidFill>
                  <a:schemeClr val="tx1"/>
                </a:solidFill>
              </a:rPr>
              <a:t> に送信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 useBgFill="1">
        <p:nvSpPr>
          <p:cNvPr id="50" name="円形吹き出し 49"/>
          <p:cNvSpPr/>
          <p:nvPr/>
        </p:nvSpPr>
        <p:spPr>
          <a:xfrm>
            <a:off x="2339752" y="1428736"/>
            <a:ext cx="4303950" cy="1352192"/>
          </a:xfrm>
          <a:prstGeom prst="wedgeEllipseCallout">
            <a:avLst>
              <a:gd name="adj1" fmla="val 43611"/>
              <a:gd name="adj2" fmla="val 82648"/>
            </a:avLst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どなたかアドレスをください．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MAC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アドレスは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--- </a:t>
            </a:r>
            <a:r>
              <a:rPr lang="ja-JP" altLang="en-US" sz="2000" b="1" dirty="0" err="1" smtClean="0">
                <a:solidFill>
                  <a:schemeClr val="tx1"/>
                </a:solidFill>
              </a:rPr>
              <a:t>です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29454" y="2500306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192.168.16.0/24</a:t>
            </a:r>
            <a:endParaRPr kumimoji="1" lang="en-US" altLang="ja-JP" sz="2000" b="1" dirty="0" smtClean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4000496" y="3000372"/>
            <a:ext cx="4929254" cy="1357322"/>
            <a:chOff x="4000496" y="2643182"/>
            <a:chExt cx="4929254" cy="1357322"/>
          </a:xfrm>
        </p:grpSpPr>
        <p:cxnSp>
          <p:nvCxnSpPr>
            <p:cNvPr id="54" name="直線コネクタ 53"/>
            <p:cNvCxnSpPr/>
            <p:nvPr/>
          </p:nvCxnSpPr>
          <p:spPr>
            <a:xfrm rot="10800000">
              <a:off x="4000496" y="2643182"/>
              <a:ext cx="4929254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正方形/長方形 56"/>
            <p:cNvSpPr/>
            <p:nvPr/>
          </p:nvSpPr>
          <p:spPr>
            <a:xfrm>
              <a:off x="4857784" y="3000372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実験機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8" name="直線コネクタ 57"/>
            <p:cNvCxnSpPr/>
            <p:nvPr/>
          </p:nvCxnSpPr>
          <p:spPr>
            <a:xfrm rot="5400000">
              <a:off x="5179255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6215106" y="3000372"/>
              <a:ext cx="142876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教員・院生 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PC</a:t>
              </a:r>
            </a:p>
          </p:txBody>
        </p:sp>
        <p:cxnSp>
          <p:nvCxnSpPr>
            <p:cNvPr id="60" name="直線コネクタ 59"/>
            <p:cNvCxnSpPr/>
            <p:nvPr/>
          </p:nvCxnSpPr>
          <p:spPr>
            <a:xfrm rot="5400000">
              <a:off x="6536577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7858148" y="3000372"/>
              <a:ext cx="1071570" cy="10001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Blue (DHCP)</a:t>
              </a:r>
            </a:p>
          </p:txBody>
        </p:sp>
        <p:cxnSp>
          <p:nvCxnSpPr>
            <p:cNvPr id="24" name="直線コネクタ 23"/>
            <p:cNvCxnSpPr/>
            <p:nvPr/>
          </p:nvCxnSpPr>
          <p:spPr>
            <a:xfrm rot="5400000">
              <a:off x="8179619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インターネットにつながるまで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14314" y="164305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357190" y="128586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82153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6016" y="1643050"/>
            <a:ext cx="178595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(2nd.DNS)</a:t>
            </a: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39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92" y="164305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7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42" y="164305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213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6179355" y="2607463"/>
            <a:ext cx="785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929454" y="2500306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192.168.16.0/24</a:t>
            </a:r>
            <a:endParaRPr kumimoji="1" lang="en-US" altLang="ja-JP" sz="2000" b="1" dirty="0" smtClean="0"/>
          </a:p>
        </p:txBody>
      </p:sp>
      <p:grpSp>
        <p:nvGrpSpPr>
          <p:cNvPr id="3" name="グループ化 24"/>
          <p:cNvGrpSpPr/>
          <p:nvPr/>
        </p:nvGrpSpPr>
        <p:grpSpPr>
          <a:xfrm>
            <a:off x="4071934" y="3000372"/>
            <a:ext cx="4857816" cy="1357322"/>
            <a:chOff x="4071934" y="2643182"/>
            <a:chExt cx="4857816" cy="1357322"/>
          </a:xfrm>
        </p:grpSpPr>
        <p:cxnSp>
          <p:nvCxnSpPr>
            <p:cNvPr id="54" name="直線コネクタ 53"/>
            <p:cNvCxnSpPr/>
            <p:nvPr/>
          </p:nvCxnSpPr>
          <p:spPr>
            <a:xfrm rot="10800000">
              <a:off x="4071934" y="2643182"/>
              <a:ext cx="4857816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正方形/長方形 56"/>
            <p:cNvSpPr/>
            <p:nvPr/>
          </p:nvSpPr>
          <p:spPr>
            <a:xfrm>
              <a:off x="4857784" y="3000372"/>
              <a:ext cx="107157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実験機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8" name="直線コネクタ 57"/>
            <p:cNvCxnSpPr/>
            <p:nvPr/>
          </p:nvCxnSpPr>
          <p:spPr>
            <a:xfrm rot="5400000">
              <a:off x="5179255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6215106" y="3000372"/>
              <a:ext cx="1428760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教員・院生 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PC</a:t>
              </a:r>
            </a:p>
          </p:txBody>
        </p:sp>
        <p:cxnSp>
          <p:nvCxnSpPr>
            <p:cNvPr id="60" name="直線コネクタ 59"/>
            <p:cNvCxnSpPr/>
            <p:nvPr/>
          </p:nvCxnSpPr>
          <p:spPr>
            <a:xfrm rot="5400000">
              <a:off x="6536577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7858148" y="3000372"/>
              <a:ext cx="1071570" cy="10001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Blue (DHCP)</a:t>
              </a:r>
            </a:p>
          </p:txBody>
        </p:sp>
        <p:cxnSp>
          <p:nvCxnSpPr>
            <p:cNvPr id="24" name="直線コネクタ 23"/>
            <p:cNvCxnSpPr/>
            <p:nvPr/>
          </p:nvCxnSpPr>
          <p:spPr>
            <a:xfrm rot="5400000">
              <a:off x="8179619" y="2821777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角丸四角形吹き出し 24"/>
          <p:cNvSpPr/>
          <p:nvPr/>
        </p:nvSpPr>
        <p:spPr>
          <a:xfrm>
            <a:off x="357158" y="4786322"/>
            <a:ext cx="8358246" cy="1928826"/>
          </a:xfrm>
          <a:prstGeom prst="wedgeRoundRectCallout">
            <a:avLst>
              <a:gd name="adj1" fmla="val 36769"/>
              <a:gd name="adj2" fmla="val -72859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DHCP 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サーバは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,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 受け取った 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MAC 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アドレスに対応する 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IP 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アドレスやサブネットマスク等の情報を与える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 useBgFill="1">
        <p:nvSpPr>
          <p:cNvPr id="26" name="円形吹き出し 25"/>
          <p:cNvSpPr/>
          <p:nvPr/>
        </p:nvSpPr>
        <p:spPr>
          <a:xfrm>
            <a:off x="3995936" y="1988840"/>
            <a:ext cx="2712364" cy="1498488"/>
          </a:xfrm>
          <a:prstGeom prst="wedgeEllipseCallout">
            <a:avLst>
              <a:gd name="adj1" fmla="val 84593"/>
              <a:gd name="adj2" fmla="val 42749"/>
            </a:avLst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このアドレスを使ってください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55342" y="1340768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ルータってなに 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ネットワーク上を流れるデータを他の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ネットワークに中継する機器</a:t>
            </a:r>
            <a:endParaRPr kumimoji="1" lang="en-US" altLang="ja-JP" dirty="0" smtClean="0"/>
          </a:p>
          <a:p>
            <a:r>
              <a:rPr kumimoji="1" lang="ja-JP" altLang="en-US" dirty="0" smtClean="0"/>
              <a:t>複数の </a:t>
            </a:r>
            <a:r>
              <a:rPr kumimoji="1" lang="en-US" altLang="ja-JP" dirty="0" smtClean="0"/>
              <a:t>PC </a:t>
            </a:r>
            <a:r>
              <a:rPr kumimoji="1" lang="ja-JP" altLang="en-US" dirty="0" smtClean="0"/>
              <a:t>をインターネットに接続するための機器</a:t>
            </a:r>
            <a:endParaRPr kumimoji="1" lang="en-US" altLang="ja-JP" dirty="0" smtClean="0"/>
          </a:p>
          <a:p>
            <a:r>
              <a:rPr lang="en-US" altLang="ja-JP" dirty="0" smtClean="0"/>
              <a:t>EP </a:t>
            </a:r>
            <a:r>
              <a:rPr lang="ja-JP" altLang="en-US" dirty="0" smtClean="0"/>
              <a:t>ネットワークでは </a:t>
            </a:r>
            <a:r>
              <a:rPr lang="en-US" altLang="ja-JP" dirty="0" smtClean="0"/>
              <a:t>lemon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ringo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がルータ</a:t>
            </a:r>
            <a:endParaRPr kumimoji="1" lang="ja-JP" altLang="en-US" dirty="0"/>
          </a:p>
        </p:txBody>
      </p:sp>
      <p:pic>
        <p:nvPicPr>
          <p:cNvPr id="5122" name="Picture 2" descr="C:\Users\kondou\myfile\pplab\seminor\EPnetFaN\lemon2010\lemon01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25144"/>
            <a:ext cx="2518097" cy="1850420"/>
          </a:xfrm>
          <a:prstGeom prst="rect">
            <a:avLst/>
          </a:prstGeom>
          <a:noFill/>
        </p:spPr>
      </p:pic>
      <p:pic>
        <p:nvPicPr>
          <p:cNvPr id="5123" name="Picture 3" descr="C:\Users\kondou\myfile\pplab\seminor\EPnetFaN\lemon2010\rin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509119"/>
            <a:ext cx="1883668" cy="2165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インターネットにつながるまで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14314" y="164305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357190" y="128586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82153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6016" y="1643050"/>
            <a:ext cx="178595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(2nd.DNS)</a:t>
            </a: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39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92" y="164305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7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42" y="164305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213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6179355" y="2607463"/>
            <a:ext cx="785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929454" y="2500306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192.168.16.0/24</a:t>
            </a:r>
            <a:endParaRPr kumimoji="1" lang="en-US" altLang="ja-JP" sz="2000" b="1" dirty="0" smtClean="0"/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2857488" y="3000372"/>
            <a:ext cx="607226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3143240" y="3357562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rot="5400000">
            <a:off x="3464711" y="317896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215106" y="3357562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6536577" y="3178967"/>
            <a:ext cx="35719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7858148" y="3357562"/>
            <a:ext cx="107157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8179619" y="317896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角丸四角形吹き出し 26"/>
          <p:cNvSpPr/>
          <p:nvPr/>
        </p:nvSpPr>
        <p:spPr>
          <a:xfrm>
            <a:off x="142844" y="4005064"/>
            <a:ext cx="4000528" cy="2710084"/>
          </a:xfrm>
          <a:prstGeom prst="wedgeRoundRectCallout">
            <a:avLst>
              <a:gd name="adj1" fmla="val 107024"/>
              <a:gd name="adj2" fmla="val -70376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もし</a:t>
            </a:r>
            <a:r>
              <a:rPr lang="en-US" altLang="ja-JP" sz="3200" dirty="0" smtClean="0">
                <a:solidFill>
                  <a:schemeClr val="tx1"/>
                </a:solidFill>
              </a:rPr>
              <a:t>,</a:t>
            </a:r>
            <a:r>
              <a:rPr lang="ja-JP" altLang="en-US" sz="3200" dirty="0" smtClean="0">
                <a:solidFill>
                  <a:schemeClr val="tx1"/>
                </a:solidFill>
              </a:rPr>
              <a:t> 目的地が同じネットワーク内ならば，</a:t>
            </a:r>
            <a:r>
              <a:rPr lang="en-US" altLang="ja-JP" sz="3200" dirty="0" smtClean="0">
                <a:solidFill>
                  <a:schemeClr val="tx1"/>
                </a:solidFill>
              </a:rPr>
              <a:t>MAC </a:t>
            </a:r>
            <a:r>
              <a:rPr lang="ja-JP" altLang="en-US" sz="3200" dirty="0" smtClean="0">
                <a:solidFill>
                  <a:schemeClr val="tx1"/>
                </a:solidFill>
              </a:rPr>
              <a:t>アドレスを調べた後 </a:t>
            </a:r>
            <a:r>
              <a:rPr lang="en-US" altLang="ja-JP" sz="3200" dirty="0" smtClean="0">
                <a:solidFill>
                  <a:schemeClr val="tx1"/>
                </a:solidFill>
              </a:rPr>
              <a:t>lemon </a:t>
            </a:r>
            <a:r>
              <a:rPr lang="ja-JP" altLang="en-US" sz="3200" dirty="0" smtClean="0">
                <a:solidFill>
                  <a:schemeClr val="tx1"/>
                </a:solidFill>
              </a:rPr>
              <a:t>を介さず目的地へ行く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3" name="直線コネクタ 32"/>
          <p:cNvCxnSpPr/>
          <p:nvPr/>
        </p:nvCxnSpPr>
        <p:spPr>
          <a:xfrm rot="5400000">
            <a:off x="4321967" y="4107661"/>
            <a:ext cx="22145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429256" y="5214950"/>
            <a:ext cx="9382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6357950" y="4714884"/>
            <a:ext cx="171451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目的地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5429256" y="3000372"/>
            <a:ext cx="12858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155342" y="1340768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インターネットにつながるまで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14314" y="164305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357190" y="128586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82153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6016" y="1643050"/>
            <a:ext cx="178595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(2nd.DNS)</a:t>
            </a: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39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92" y="164305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77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42" y="164305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213" y="146445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6179355" y="2607463"/>
            <a:ext cx="785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929454" y="2500306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192.168.16.0/24</a:t>
            </a:r>
            <a:endParaRPr kumimoji="1" lang="en-US" altLang="ja-JP" sz="2000" b="1" dirty="0" smtClean="0"/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4429124" y="3000372"/>
            <a:ext cx="4500626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5400000">
            <a:off x="4964909" y="317896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215106" y="3357562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6536577" y="3178967"/>
            <a:ext cx="35719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7858148" y="3357562"/>
            <a:ext cx="107157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8179619" y="317896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572264" y="3000372"/>
            <a:ext cx="1428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吹き出し 25"/>
          <p:cNvSpPr/>
          <p:nvPr/>
        </p:nvSpPr>
        <p:spPr>
          <a:xfrm>
            <a:off x="214282" y="3068960"/>
            <a:ext cx="4141694" cy="3646188"/>
          </a:xfrm>
          <a:prstGeom prst="wedgeRoundRectCallout">
            <a:avLst>
              <a:gd name="adj1" fmla="val 93562"/>
              <a:gd name="adj2" fmla="val -34145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目的地が同じネットワーク内にない場合，</a:t>
            </a:r>
            <a:r>
              <a:rPr lang="en-US" altLang="ja-JP" sz="3200" dirty="0" smtClean="0">
                <a:solidFill>
                  <a:schemeClr val="tx1"/>
                </a:solidFill>
              </a:rPr>
              <a:t>lemon </a:t>
            </a:r>
            <a:r>
              <a:rPr lang="ja-JP" altLang="en-US" sz="3200" dirty="0" smtClean="0">
                <a:solidFill>
                  <a:schemeClr val="tx1"/>
                </a:solidFill>
              </a:rPr>
              <a:t>の</a:t>
            </a:r>
            <a:r>
              <a:rPr lang="en-US" altLang="ja-JP" sz="3200" dirty="0" smtClean="0">
                <a:solidFill>
                  <a:schemeClr val="tx1"/>
                </a:solidFill>
              </a:rPr>
              <a:t>MAC </a:t>
            </a:r>
            <a:r>
              <a:rPr lang="ja-JP" altLang="en-US" sz="3200" dirty="0" smtClean="0">
                <a:solidFill>
                  <a:schemeClr val="tx1"/>
                </a:solidFill>
              </a:rPr>
              <a:t>アドレスをヘッダに書き込みゲートウェイ </a:t>
            </a:r>
            <a:r>
              <a:rPr lang="en-US" altLang="ja-JP" sz="3200" dirty="0" smtClean="0">
                <a:solidFill>
                  <a:schemeClr val="tx1"/>
                </a:solidFill>
              </a:rPr>
              <a:t>(lemon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192.168.16.1) </a:t>
            </a:r>
            <a:r>
              <a:rPr lang="ja-JP" altLang="en-US" sz="3200" dirty="0" smtClean="0">
                <a:solidFill>
                  <a:schemeClr val="tx1"/>
                </a:solidFill>
              </a:rPr>
              <a:t>に情報を送信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直線コネクタ 28"/>
          <p:cNvCxnSpPr/>
          <p:nvPr/>
        </p:nvCxnSpPr>
        <p:spPr>
          <a:xfrm rot="5400000">
            <a:off x="6179355" y="2607463"/>
            <a:ext cx="78581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4643438" y="3357562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55342" y="1340768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インターネットにつながるまで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285720" y="2500306"/>
            <a:ext cx="47149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2857520" y="2857496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3393305" y="267890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16200000" flipH="1">
            <a:off x="3357538" y="3643298"/>
            <a:ext cx="428628" cy="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>
            <a:off x="795342" y="3857628"/>
            <a:ext cx="40624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642942" y="4214818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rot="5400000">
            <a:off x="964413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2000264" y="4214818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2321735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吹き出し 36"/>
          <p:cNvSpPr/>
          <p:nvPr/>
        </p:nvSpPr>
        <p:spPr>
          <a:xfrm>
            <a:off x="5072066" y="3071810"/>
            <a:ext cx="3857652" cy="3786190"/>
          </a:xfrm>
          <a:prstGeom prst="wedgeRoundRectCallout">
            <a:avLst>
              <a:gd name="adj1" fmla="val -61484"/>
              <a:gd name="adj2" fmla="val -46201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目的地が </a:t>
            </a:r>
            <a:r>
              <a:rPr lang="en-US" altLang="ja-JP" sz="3200" dirty="0" smtClean="0">
                <a:solidFill>
                  <a:schemeClr val="tx1"/>
                </a:solidFill>
              </a:rPr>
              <a:t>lemon </a:t>
            </a:r>
            <a:r>
              <a:rPr lang="ja-JP" altLang="en-US" sz="3200" dirty="0" smtClean="0">
                <a:solidFill>
                  <a:schemeClr val="tx1"/>
                </a:solidFill>
              </a:rPr>
              <a:t>と同じネットワーク内 </a:t>
            </a:r>
            <a:r>
              <a:rPr lang="en-US" altLang="ja-JP" sz="3200" dirty="0" smtClean="0">
                <a:solidFill>
                  <a:schemeClr val="tx1"/>
                </a:solidFill>
              </a:rPr>
              <a:t>(133.87.45.0/24) </a:t>
            </a:r>
            <a:r>
              <a:rPr lang="ja-JP" altLang="en-US" sz="3200" dirty="0" smtClean="0">
                <a:solidFill>
                  <a:schemeClr val="tx1"/>
                </a:solidFill>
              </a:rPr>
              <a:t>にある場合，</a:t>
            </a:r>
            <a:r>
              <a:rPr lang="en-US" altLang="ja-JP" sz="3200" dirty="0" smtClean="0">
                <a:solidFill>
                  <a:schemeClr val="tx1"/>
                </a:solidFill>
              </a:rPr>
              <a:t>MAC </a:t>
            </a:r>
            <a:r>
              <a:rPr lang="ja-JP" altLang="en-US" sz="3200" dirty="0" smtClean="0">
                <a:solidFill>
                  <a:schemeClr val="tx1"/>
                </a:solidFill>
              </a:rPr>
              <a:t>アドレスを書き換え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ringo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を介さず送る</a:t>
            </a:r>
            <a:endParaRPr lang="en-US" altLang="ja-JP" sz="32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2844" y="2857496"/>
            <a:ext cx="1285884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目的地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rot="5400000">
            <a:off x="678629" y="267890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85786" y="1571612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</a:rPr>
              <a:t>ringo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1321571" y="232171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10800000">
            <a:off x="857225" y="2500306"/>
            <a:ext cx="2714645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5400000" flipH="1" flipV="1">
            <a:off x="3393273" y="2678901"/>
            <a:ext cx="357190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678629" y="2678901"/>
            <a:ext cx="357190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3857620" y="4214818"/>
            <a:ext cx="107157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</p:txBody>
      </p:sp>
      <p:cxnSp>
        <p:nvCxnSpPr>
          <p:cNvPr id="30" name="直線コネクタ 29"/>
          <p:cNvCxnSpPr/>
          <p:nvPr/>
        </p:nvCxnSpPr>
        <p:spPr>
          <a:xfrm rot="5400000">
            <a:off x="4179091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15816" y="2060848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インターネットにつながるまで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285720" y="2500306"/>
            <a:ext cx="47149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2857520" y="2857496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3393305" y="267890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吹き出し 36"/>
          <p:cNvSpPr/>
          <p:nvPr/>
        </p:nvSpPr>
        <p:spPr>
          <a:xfrm>
            <a:off x="5072066" y="2000240"/>
            <a:ext cx="3929058" cy="4786322"/>
          </a:xfrm>
          <a:prstGeom prst="wedgeRoundRectCallout">
            <a:avLst>
              <a:gd name="adj1" fmla="val -63854"/>
              <a:gd name="adj2" fmla="val -26862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目的地が </a:t>
            </a:r>
            <a:r>
              <a:rPr lang="en-US" altLang="ja-JP" sz="3200" dirty="0" smtClean="0">
                <a:solidFill>
                  <a:schemeClr val="tx1"/>
                </a:solidFill>
              </a:rPr>
              <a:t>lemon </a:t>
            </a:r>
            <a:r>
              <a:rPr lang="ja-JP" altLang="en-US" sz="3200" dirty="0" smtClean="0">
                <a:solidFill>
                  <a:schemeClr val="tx1"/>
                </a:solidFill>
              </a:rPr>
              <a:t>と同じネットワーク内 にない場合，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ringo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の </a:t>
            </a:r>
            <a:r>
              <a:rPr lang="en-US" altLang="ja-JP" sz="3200" dirty="0" smtClean="0">
                <a:solidFill>
                  <a:schemeClr val="tx1"/>
                </a:solidFill>
              </a:rPr>
              <a:t>MAC </a:t>
            </a:r>
            <a:r>
              <a:rPr lang="ja-JP" altLang="en-US" sz="3200" dirty="0" smtClean="0">
                <a:solidFill>
                  <a:schemeClr val="tx1"/>
                </a:solidFill>
              </a:rPr>
              <a:t>アドレスに書き換え，ゲートウェイ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ringo</a:t>
            </a:r>
            <a:r>
              <a:rPr lang="en-US" altLang="ja-JP" sz="3200" dirty="0" smtClean="0">
                <a:solidFill>
                  <a:schemeClr val="tx1"/>
                </a:solidFill>
              </a:rPr>
              <a:t>)</a:t>
            </a:r>
            <a:r>
              <a:rPr lang="ja-JP" altLang="en-US" sz="3200" dirty="0" smtClean="0">
                <a:solidFill>
                  <a:schemeClr val="tx1"/>
                </a:solidFill>
              </a:rPr>
              <a:t> へ情報を送る．これ以降は情報実験第</a:t>
            </a:r>
            <a:r>
              <a:rPr lang="en-US" altLang="ja-JP" sz="3200" dirty="0" smtClean="0">
                <a:solidFill>
                  <a:schemeClr val="tx1"/>
                </a:solidFill>
              </a:rPr>
              <a:t>5</a:t>
            </a:r>
            <a:r>
              <a:rPr lang="ja-JP" altLang="en-US" sz="3200" dirty="0" smtClean="0">
                <a:solidFill>
                  <a:schemeClr val="tx1"/>
                </a:solidFill>
              </a:rPr>
              <a:t>回を参照</a:t>
            </a:r>
            <a:endParaRPr lang="en-US" altLang="ja-JP" sz="32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2844" y="2857496"/>
            <a:ext cx="1285884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目的地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rot="5400000">
            <a:off x="678629" y="267890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85786" y="1571612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</a:rPr>
              <a:t>ringo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1321571" y="2321711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10800000">
            <a:off x="1500167" y="2500306"/>
            <a:ext cx="2071705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5400000" flipH="1" flipV="1">
            <a:off x="3393273" y="2678901"/>
            <a:ext cx="357190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1321571" y="2321711"/>
            <a:ext cx="357190" cy="0"/>
          </a:xfrm>
          <a:prstGeom prst="line">
            <a:avLst/>
          </a:prstGeom>
          <a:ln w="381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6200000" flipH="1">
            <a:off x="3357538" y="3643298"/>
            <a:ext cx="428628" cy="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10800000">
            <a:off x="795342" y="3857628"/>
            <a:ext cx="40624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42942" y="4214818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964413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000264" y="4214818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30" name="直線コネクタ 29"/>
          <p:cNvCxnSpPr/>
          <p:nvPr/>
        </p:nvCxnSpPr>
        <p:spPr>
          <a:xfrm rot="5400000">
            <a:off x="2321735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857620" y="4214818"/>
            <a:ext cx="107157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179091" y="403622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915816" y="2060848"/>
            <a:ext cx="19288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133.87.45.0/24</a:t>
            </a:r>
            <a:endParaRPr kumimoji="1"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511684"/>
          </a:xfrm>
        </p:spPr>
        <p:txBody>
          <a:bodyPr>
            <a:normAutofit/>
          </a:bodyPr>
          <a:lstStyle/>
          <a:p>
            <a:r>
              <a:rPr lang="ja-JP" altLang="en-US" sz="5400" dirty="0" smtClean="0"/>
              <a:t>ネットワークに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つながらない！！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そんなとき 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>(EP </a:t>
            </a:r>
            <a:r>
              <a:rPr lang="ja-JP" altLang="en-US" sz="5400" dirty="0" smtClean="0"/>
              <a:t>ネットワーク 編</a:t>
            </a:r>
            <a:r>
              <a:rPr lang="en-US" altLang="ja-JP" sz="5400" dirty="0" smtClean="0"/>
              <a:t>)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ネットワークに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つながらなくなったら・・・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何が原因なのか調べよう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HINES</a:t>
            </a:r>
          </a:p>
          <a:p>
            <a:pPr lvl="1"/>
            <a:r>
              <a:rPr lang="en-US" altLang="ja-JP" dirty="0" err="1" smtClean="0"/>
              <a:t>Ringo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Lemon</a:t>
            </a:r>
          </a:p>
          <a:p>
            <a:pPr lvl="1"/>
            <a:r>
              <a:rPr kumimoji="1" lang="en-US" altLang="ja-JP" dirty="0" smtClean="0"/>
              <a:t>DNS</a:t>
            </a:r>
          </a:p>
          <a:p>
            <a:pPr lvl="1"/>
            <a:r>
              <a:rPr lang="en-US" altLang="ja-JP" dirty="0" smtClean="0"/>
              <a:t>DHCP</a:t>
            </a:r>
          </a:p>
          <a:p>
            <a:pPr lvl="1"/>
            <a:r>
              <a:rPr kumimoji="1" lang="ja-JP" altLang="en-US" dirty="0" smtClean="0"/>
              <a:t>自分の設定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5987497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それぞれに </a:t>
            </a:r>
            <a:r>
              <a:rPr kumimoji="1" lang="en-US" altLang="ja-JP" sz="3200" dirty="0" smtClean="0"/>
              <a:t>ping </a:t>
            </a:r>
            <a:r>
              <a:rPr kumimoji="1" lang="ja-JP" altLang="en-US" sz="3200" dirty="0" smtClean="0"/>
              <a:t>を打って通信できるかを確認</a:t>
            </a:r>
            <a:endParaRPr kumimoji="1" lang="ja-JP" altLang="en-US" sz="3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286116" y="2357430"/>
            <a:ext cx="5429287" cy="3571900"/>
            <a:chOff x="214282" y="1214422"/>
            <a:chExt cx="8877619" cy="5901399"/>
          </a:xfrm>
        </p:grpSpPr>
        <p:sp>
          <p:nvSpPr>
            <p:cNvPr id="6" name="正方形/長方形 5"/>
            <p:cNvSpPr/>
            <p:nvPr/>
          </p:nvSpPr>
          <p:spPr>
            <a:xfrm>
              <a:off x="1857356" y="2786058"/>
              <a:ext cx="1357322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err="1" smtClean="0">
                  <a:solidFill>
                    <a:schemeClr val="tx1"/>
                  </a:solidFill>
                </a:rPr>
                <a:t>r</a:t>
              </a:r>
              <a:r>
                <a:rPr kumimoji="1" lang="en-US" altLang="ja-JP" sz="2400" dirty="0" err="1" smtClean="0">
                  <a:solidFill>
                    <a:schemeClr val="tx1"/>
                  </a:solidFill>
                </a:rPr>
                <a:t>ingo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グループ化 15"/>
            <p:cNvGrpSpPr/>
            <p:nvPr/>
          </p:nvGrpSpPr>
          <p:grpSpPr>
            <a:xfrm>
              <a:off x="285720" y="1214422"/>
              <a:ext cx="2143140" cy="857256"/>
              <a:chOff x="285720" y="1571612"/>
              <a:chExt cx="2143140" cy="857256"/>
            </a:xfrm>
          </p:grpSpPr>
          <p:sp>
            <p:nvSpPr>
              <p:cNvPr id="32" name="正方形/長方形 3"/>
              <p:cNvSpPr/>
              <p:nvPr/>
            </p:nvSpPr>
            <p:spPr>
              <a:xfrm>
                <a:off x="785786" y="1571612"/>
                <a:ext cx="1643074" cy="8572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HINES</a:t>
                </a:r>
                <a:r>
                  <a:rPr kumimoji="1" lang="ja-JP" altLang="en-US" sz="1600" dirty="0" smtClean="0">
                    <a:solidFill>
                      <a:schemeClr val="tx1"/>
                    </a:solidFill>
                  </a:rPr>
                  <a:t>ルーター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直線矢印コネクタ 32"/>
              <p:cNvCxnSpPr/>
              <p:nvPr/>
            </p:nvCxnSpPr>
            <p:spPr>
              <a:xfrm rot="10800000">
                <a:off x="285720" y="2000240"/>
                <a:ext cx="500066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正方形/長方形 7"/>
            <p:cNvSpPr/>
            <p:nvPr/>
          </p:nvSpPr>
          <p:spPr>
            <a:xfrm>
              <a:off x="4039110" y="2748786"/>
              <a:ext cx="1782090" cy="7081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WWW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215074" y="2786058"/>
              <a:ext cx="1357322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Mail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 rot="5400000">
              <a:off x="1321571" y="225027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rot="10800000">
              <a:off x="1509690" y="2428868"/>
              <a:ext cx="73485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5400000">
              <a:off x="2250265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>
              <a:off x="4607719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5400000">
              <a:off x="6679421" y="2607463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5400000">
              <a:off x="2250265" y="360759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214282" y="4143379"/>
              <a:ext cx="1643074" cy="167413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Yellow</a:t>
              </a:r>
            </a:p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(1st.DNS)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rot="5400000">
              <a:off x="821505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正方形/長方形 17"/>
            <p:cNvSpPr/>
            <p:nvPr/>
          </p:nvSpPr>
          <p:spPr>
            <a:xfrm>
              <a:off x="2200065" y="4165122"/>
              <a:ext cx="2102592" cy="132005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Blue</a:t>
              </a:r>
            </a:p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(2nd.DNS)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線コネクタ 18"/>
            <p:cNvCxnSpPr/>
            <p:nvPr/>
          </p:nvCxnSpPr>
          <p:spPr>
            <a:xfrm rot="5400000">
              <a:off x="2893207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>
              <a:off x="4572000" y="4143380"/>
              <a:ext cx="1500198" cy="571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lemon</a:t>
              </a:r>
            </a:p>
          </p:txBody>
        </p:sp>
        <p:cxnSp>
          <p:nvCxnSpPr>
            <p:cNvPr id="21" name="直線コネクタ 20"/>
            <p:cNvCxnSpPr/>
            <p:nvPr/>
          </p:nvCxnSpPr>
          <p:spPr>
            <a:xfrm rot="5400000">
              <a:off x="4822033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/>
            <p:cNvSpPr/>
            <p:nvPr/>
          </p:nvSpPr>
          <p:spPr>
            <a:xfrm>
              <a:off x="6643702" y="4143379"/>
              <a:ext cx="1513713" cy="61188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FTP</a:t>
              </a:r>
              <a:endParaRPr lang="en-US" altLang="ja-JP" sz="2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 rot="5400000">
              <a:off x="6965173" y="3964785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16200000" flipH="1">
              <a:off x="4391745" y="5323765"/>
              <a:ext cx="1220662" cy="28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4653092" y="6308263"/>
              <a:ext cx="1664313" cy="5715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実験機</a:t>
              </a:r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 rot="5400000">
              <a:off x="5179224" y="6111031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6872497" y="6308262"/>
              <a:ext cx="2219404" cy="80755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教員・院生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PC</a:t>
              </a:r>
            </a:p>
          </p:txBody>
        </p:sp>
        <p:cxnSp>
          <p:nvCxnSpPr>
            <p:cNvPr id="28" name="直線コネクタ 27"/>
            <p:cNvCxnSpPr/>
            <p:nvPr/>
          </p:nvCxnSpPr>
          <p:spPr>
            <a:xfrm rot="5400000">
              <a:off x="7745200" y="6111030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正方形/長方形 29"/>
            <p:cNvSpPr/>
            <p:nvPr/>
          </p:nvSpPr>
          <p:spPr>
            <a:xfrm>
              <a:off x="1357291" y="6308263"/>
              <a:ext cx="2714645" cy="5715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tx1"/>
                  </a:solidFill>
                </a:rPr>
                <a:t>Blue (DHCP)</a:t>
              </a:r>
            </a:p>
          </p:txBody>
        </p:sp>
        <p:cxnSp>
          <p:nvCxnSpPr>
            <p:cNvPr id="31" name="直線コネクタ 30"/>
            <p:cNvCxnSpPr/>
            <p:nvPr/>
          </p:nvCxnSpPr>
          <p:spPr>
            <a:xfrm rot="5400000" flipH="1" flipV="1">
              <a:off x="3072767" y="6111031"/>
              <a:ext cx="3571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コネクタ 33"/>
          <p:cNvCxnSpPr/>
          <p:nvPr/>
        </p:nvCxnSpPr>
        <p:spPr>
          <a:xfrm rot="10800000">
            <a:off x="3786183" y="3929066"/>
            <a:ext cx="449417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>
            <a:off x="4435539" y="5214949"/>
            <a:ext cx="449417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調べる順番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あくまで一例</a:t>
            </a:r>
            <a:r>
              <a:rPr kumimoji="1" lang="en-US" altLang="ja-JP" sz="3600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トラブルの範囲を確認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自分のネットワーク環境の確認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lemon </a:t>
            </a:r>
            <a:r>
              <a:rPr lang="ja-JP" altLang="en-US" dirty="0" smtClean="0"/>
              <a:t>に </a:t>
            </a:r>
            <a:r>
              <a:rPr lang="en-US" altLang="ja-JP" dirty="0" smtClean="0"/>
              <a:t>ping </a:t>
            </a:r>
            <a:r>
              <a:rPr lang="ja-JP" altLang="en-US" dirty="0" smtClean="0"/>
              <a:t>を打つ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/>
              <a:t>r</a:t>
            </a:r>
            <a:r>
              <a:rPr kumimoji="1" lang="en-US" altLang="ja-JP" dirty="0" err="1" smtClean="0"/>
              <a:t>ingo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ping </a:t>
            </a:r>
            <a:r>
              <a:rPr kumimoji="1" lang="ja-JP" altLang="en-US" dirty="0" smtClean="0"/>
              <a:t>を打つ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3929066"/>
            <a:ext cx="8358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＊</a:t>
            </a:r>
            <a:r>
              <a:rPr kumimoji="1" lang="en-US" altLang="ja-JP" sz="3200" dirty="0" smtClean="0"/>
              <a:t>ping </a:t>
            </a:r>
            <a:r>
              <a:rPr kumimoji="1" lang="ja-JP" altLang="en-US" sz="3200" dirty="0" smtClean="0"/>
              <a:t>を打つ際には，</a:t>
            </a:r>
            <a:r>
              <a:rPr kumimoji="1" lang="en-US" altLang="ja-JP" sz="3200" dirty="0" smtClean="0"/>
              <a:t>IP </a:t>
            </a:r>
            <a:r>
              <a:rPr kumimoji="1" lang="ja-JP" altLang="en-US" sz="3200" dirty="0" smtClean="0"/>
              <a:t>アドレスと </a:t>
            </a:r>
            <a:r>
              <a:rPr lang="ja-JP" altLang="en-US" sz="3200" dirty="0" smtClean="0"/>
              <a:t>ドメイン名</a:t>
            </a:r>
            <a:r>
              <a:rPr kumimoji="1" lang="ja-JP" altLang="en-US" sz="3200" dirty="0" smtClean="0"/>
              <a:t>の両方で試す</a:t>
            </a:r>
            <a:endParaRPr kumimoji="1" lang="en-US" altLang="ja-JP" sz="3200" dirty="0" smtClean="0"/>
          </a:p>
          <a:p>
            <a:r>
              <a:rPr lang="ja-JP" altLang="en-US" sz="2800" dirty="0" smtClean="0"/>
              <a:t>    例： </a:t>
            </a:r>
            <a:r>
              <a:rPr lang="en-US" altLang="ja-JP" sz="2800" dirty="0" smtClean="0"/>
              <a:t>lemon </a:t>
            </a:r>
            <a:r>
              <a:rPr lang="ja-JP" altLang="en-US" sz="2800" dirty="0" smtClean="0"/>
              <a:t>の場合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	ping lemon.ep.sci.hokudai.ac.jp</a:t>
            </a:r>
          </a:p>
          <a:p>
            <a:r>
              <a:rPr lang="en-US" altLang="ja-JP" sz="2800" dirty="0" smtClean="0"/>
              <a:t>	ping 133.87.45.154 </a:t>
            </a:r>
          </a:p>
          <a:p>
            <a:r>
              <a:rPr lang="en-US" altLang="ja-JP" sz="2800" dirty="0" smtClean="0"/>
              <a:t>            ping 192.168.16.1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トラブルの範囲を確認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トラブルが起きている範囲を特定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自分だけがつながらない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同じハブを使用している人たちがつながらない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 </a:t>
            </a:r>
            <a:r>
              <a:rPr kumimoji="1" lang="en-US" altLang="ja-JP" dirty="0" smtClean="0"/>
              <a:t>EP </a:t>
            </a:r>
            <a:r>
              <a:rPr kumimoji="1" lang="ja-JP" altLang="en-US" dirty="0" smtClean="0"/>
              <a:t>ネットワーク内全体がつながらない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北大全体でつながらない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自分のネットワーク環境の確認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3338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LAN </a:t>
            </a:r>
            <a:r>
              <a:rPr kumimoji="1" lang="ja-JP" altLang="en-US" sz="3600" dirty="0" smtClean="0"/>
              <a:t>ケーブルを取り替えてみる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ケーブルの断線 </a:t>
            </a:r>
            <a:r>
              <a:rPr lang="ja-JP" altLang="en-US" dirty="0" smtClean="0"/>
              <a:t>など</a:t>
            </a:r>
            <a:r>
              <a:rPr kumimoji="1" lang="en-US" altLang="ja-JP" dirty="0" smtClean="0"/>
              <a:t>)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ネットワークパラメタの設定を確認</a:t>
            </a:r>
            <a:r>
              <a:rPr lang="en-US" altLang="ja-JP" dirty="0" smtClean="0"/>
              <a:t>( IP </a:t>
            </a:r>
            <a:r>
              <a:rPr lang="ja-JP" altLang="en-US" dirty="0" smtClean="0"/>
              <a:t>アドレス</a:t>
            </a:r>
            <a:r>
              <a:rPr lang="en-US" altLang="ja-JP" dirty="0" smtClean="0"/>
              <a:t>,</a:t>
            </a:r>
            <a:r>
              <a:rPr lang="ja-JP" altLang="en-US" dirty="0" smtClean="0"/>
              <a:t> サブネットマスク</a:t>
            </a:r>
            <a:r>
              <a:rPr lang="en-US" altLang="ja-JP" dirty="0" smtClean="0"/>
              <a:t>,</a:t>
            </a:r>
            <a:r>
              <a:rPr lang="ja-JP" altLang="en-US" dirty="0" smtClean="0"/>
              <a:t> ゲートウェイアドレス ・・・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. lemon </a:t>
            </a:r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ping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500034" y="1714488"/>
            <a:ext cx="38576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2143108" y="2071678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2678893" y="189308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>
            <a:off x="2000232" y="3500438"/>
            <a:ext cx="1714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 flipV="1">
            <a:off x="1152500" y="4357693"/>
            <a:ext cx="570551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1000100" y="4714884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rot="5400000">
            <a:off x="1321571" y="4536289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2357422" y="4714884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2678893" y="4536289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16200000" flipV="1">
            <a:off x="2143108" y="3500438"/>
            <a:ext cx="1643074" cy="21431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2000232" y="4357694"/>
            <a:ext cx="2357454" cy="12858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57554" y="2714620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ing 192.168.16.1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ping 133.87.45.154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ping lemon.ep.sci.hokudai.ac.jp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357686" y="4714884"/>
            <a:ext cx="1285884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  <a:p>
            <a:pPr algn="ctr"/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4679157" y="4536289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ルーター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役割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アドレスの変換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NAT</a:t>
            </a:r>
          </a:p>
          <a:p>
            <a:pPr lvl="1"/>
            <a:r>
              <a:rPr lang="en-US" altLang="ja-JP" dirty="0" smtClean="0"/>
              <a:t>NAPT</a:t>
            </a:r>
          </a:p>
          <a:p>
            <a:r>
              <a:rPr lang="ja-JP" altLang="en-US" dirty="0" smtClean="0"/>
              <a:t>ネットワークとネットワークの中継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ゲートウェイ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パケットフィルタリング</a:t>
            </a:r>
            <a:endParaRPr lang="en-US" altLang="ja-JP" dirty="0" smtClean="0"/>
          </a:p>
          <a:p>
            <a:r>
              <a:rPr lang="ja-JP" altLang="en-US" dirty="0" smtClean="0"/>
              <a:t>経路制御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ルーティング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3. lemon </a:t>
            </a:r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ping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全てに 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ing </a:t>
            </a:r>
            <a:r>
              <a:rPr lang="ja-JP" altLang="en-US" dirty="0" smtClean="0"/>
              <a:t>が通った場合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</a:t>
            </a:r>
            <a:r>
              <a:rPr kumimoji="1" lang="en-US" altLang="ja-JP" dirty="0" smtClean="0"/>
              <a:t>emon (</a:t>
            </a:r>
            <a:r>
              <a:rPr kumimoji="1" lang="ja-JP" altLang="en-US" dirty="0" smtClean="0"/>
              <a:t>より下の階層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が原因ではない</a:t>
            </a:r>
            <a:endParaRPr kumimoji="1" lang="en-US" altLang="ja-JP" dirty="0" smtClean="0"/>
          </a:p>
          <a:p>
            <a:r>
              <a:rPr lang="ja-JP" altLang="en-US" dirty="0" smtClean="0"/>
              <a:t>ゲートウェイ </a:t>
            </a:r>
            <a:r>
              <a:rPr lang="en-US" altLang="ja-JP" dirty="0" smtClean="0"/>
              <a:t>(192.168.16.1) </a:t>
            </a:r>
            <a:r>
              <a:rPr lang="ja-JP" altLang="en-US" dirty="0" smtClean="0"/>
              <a:t>は通るがグローバル</a:t>
            </a:r>
            <a:r>
              <a:rPr lang="en-US" altLang="ja-JP" dirty="0" smtClean="0"/>
              <a:t>IP  (133.87.45.154) </a:t>
            </a:r>
            <a:r>
              <a:rPr lang="ja-JP" altLang="en-US" dirty="0" smtClean="0"/>
              <a:t>は通らない場合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lemon </a:t>
            </a:r>
            <a:r>
              <a:rPr lang="ja-JP" altLang="en-US" dirty="0" smtClean="0"/>
              <a:t>が原因 </a:t>
            </a:r>
            <a:r>
              <a:rPr lang="en-US" altLang="ja-JP" dirty="0" smtClean="0"/>
              <a:t>(</a:t>
            </a:r>
            <a:r>
              <a:rPr lang="ja-JP" altLang="en-US" dirty="0" smtClean="0"/>
              <a:t>管理者に連絡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ゲートウェイ</a:t>
            </a:r>
            <a:r>
              <a:rPr lang="en-US" altLang="ja-JP" dirty="0" smtClean="0"/>
              <a:t>(192.168.16.1) </a:t>
            </a:r>
            <a:r>
              <a:rPr lang="ja-JP" altLang="en-US" dirty="0" smtClean="0"/>
              <a:t>に通らない場合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自身のネットワーク</a:t>
            </a:r>
            <a:r>
              <a:rPr lang="ja-JP" altLang="en-US" dirty="0" smtClean="0"/>
              <a:t>環境</a:t>
            </a:r>
            <a:r>
              <a:rPr kumimoji="1" lang="ja-JP" altLang="en-US" dirty="0" smtClean="0"/>
              <a:t>が原因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 </a:t>
            </a:r>
            <a:r>
              <a:rPr lang="en-US" altLang="ja-JP" dirty="0" smtClean="0"/>
              <a:t>DHCP </a:t>
            </a:r>
            <a:r>
              <a:rPr lang="ja-JP" altLang="en-US" dirty="0" smtClean="0"/>
              <a:t>の設定が原因 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Ping 192.168.16.2 </a:t>
            </a:r>
            <a:r>
              <a:rPr lang="ja-JP" altLang="en-US" dirty="0" smtClean="0"/>
              <a:t>を打ってみる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gate </a:t>
            </a:r>
            <a:r>
              <a:rPr lang="ja-JP" altLang="en-US" dirty="0" smtClean="0"/>
              <a:t>の設定ミス</a:t>
            </a:r>
            <a:endParaRPr lang="en-US" altLang="ja-JP" dirty="0" smtClean="0"/>
          </a:p>
          <a:p>
            <a:r>
              <a:rPr lang="ja-JP" altLang="en-US" dirty="0" smtClean="0"/>
              <a:t>両方の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では通るがドメイン名では通らない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DNS </a:t>
            </a:r>
            <a:r>
              <a:rPr lang="ja-JP" altLang="en-US" dirty="0" smtClean="0"/>
              <a:t>が原因 </a:t>
            </a:r>
            <a:r>
              <a:rPr lang="en-US" altLang="ja-JP" dirty="0" smtClean="0"/>
              <a:t>(</a:t>
            </a:r>
            <a:r>
              <a:rPr lang="ja-JP" altLang="en-US" dirty="0" smtClean="0"/>
              <a:t>管理者に連絡</a:t>
            </a:r>
            <a:r>
              <a:rPr lang="en-US" altLang="ja-JP" dirty="0" smtClean="0"/>
              <a:t>)</a:t>
            </a:r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DHCP </a:t>
            </a:r>
            <a:r>
              <a:rPr lang="ja-JP" altLang="en-US" dirty="0" smtClean="0"/>
              <a:t>からの</a:t>
            </a:r>
            <a:r>
              <a:rPr kumimoji="1" lang="ja-JP" altLang="en-US" dirty="0" smtClean="0"/>
              <a:t>取得情報</a:t>
            </a:r>
            <a:r>
              <a:rPr kumimoji="1" lang="en-US" altLang="ja-JP" dirty="0" smtClean="0"/>
              <a:t>~ (windows)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275749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ja-JP" altLang="en-US" dirty="0" smtClean="0"/>
              <a:t>サーバと通信できれば図のような情報が表示される                  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(Windows 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  <p:pic>
        <p:nvPicPr>
          <p:cNvPr id="5" name="図 4" descr="DHCP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571612"/>
            <a:ext cx="4671450" cy="407196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4282" y="4214818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ネットワークと共有センター </a:t>
            </a:r>
            <a:r>
              <a:rPr lang="en-US" altLang="ja-JP" sz="2000" dirty="0" smtClean="0"/>
              <a:t>-&gt;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状態の表示 </a:t>
            </a:r>
            <a:r>
              <a:rPr lang="en-US" altLang="ja-JP" sz="2000" dirty="0" smtClean="0"/>
              <a:t>-&gt; </a:t>
            </a:r>
            <a:r>
              <a:rPr lang="ja-JP" altLang="en-US" sz="2000" dirty="0" smtClean="0"/>
              <a:t>詳細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4</a:t>
            </a:r>
            <a:r>
              <a:rPr kumimoji="1" lang="en-US" altLang="ja-JP" dirty="0" smtClean="0"/>
              <a:t>. </a:t>
            </a:r>
            <a:r>
              <a:rPr lang="en-US" altLang="ja-JP" dirty="0" err="1" smtClean="0"/>
              <a:t>r</a:t>
            </a:r>
            <a:r>
              <a:rPr kumimoji="1" lang="en-US" altLang="ja-JP" dirty="0" err="1" smtClean="0"/>
              <a:t>ingo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ping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786058"/>
            <a:ext cx="1357322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</a:rPr>
              <a:t>r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ingo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rot="10800000">
            <a:off x="1071538" y="2428868"/>
            <a:ext cx="3633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2250265" y="2607463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>
            <a:off x="2250265" y="360759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10800000">
            <a:off x="500034" y="3786190"/>
            <a:ext cx="8643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14282" y="4143380"/>
            <a:ext cx="164307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(1st.DNS)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rot="5400000">
            <a:off x="821505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285984" y="4143380"/>
            <a:ext cx="1785950" cy="1571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(2nd.DNS)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2893207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00760" y="4143380"/>
            <a:ext cx="150019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lemon</a:t>
            </a:r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6536545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786710" y="4143380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FTP</a:t>
            </a: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8108181" y="3964785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16200000" flipH="1">
            <a:off x="6500826" y="4929198"/>
            <a:ext cx="428627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10800000">
            <a:off x="5010152" y="5143512"/>
            <a:ext cx="391956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4857752" y="5500702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実験機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rot="5400000">
            <a:off x="5179223" y="532210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215074" y="5500702"/>
            <a:ext cx="142876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教員・院生 </a:t>
            </a:r>
            <a:r>
              <a:rPr lang="en-US" altLang="ja-JP" sz="2000" dirty="0" smtClean="0">
                <a:solidFill>
                  <a:schemeClr val="tx1"/>
                </a:solidFill>
              </a:rPr>
              <a:t>PC</a:t>
            </a:r>
          </a:p>
        </p:txBody>
      </p:sp>
      <p:cxnSp>
        <p:nvCxnSpPr>
          <p:cNvPr id="60" name="直線コネクタ 59"/>
          <p:cNvCxnSpPr/>
          <p:nvPr/>
        </p:nvCxnSpPr>
        <p:spPr>
          <a:xfrm rot="5400000">
            <a:off x="6536545" y="532210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6072198" y="5143512"/>
            <a:ext cx="1643074" cy="12858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>
            <a:stCxn id="36" idx="1"/>
          </p:cNvCxnSpPr>
          <p:nvPr/>
        </p:nvCxnSpPr>
        <p:spPr>
          <a:xfrm rot="16200000" flipV="1">
            <a:off x="3883775" y="2902779"/>
            <a:ext cx="1759950" cy="309814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643306" y="2571744"/>
            <a:ext cx="5214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ing 133.87.45.1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ping ringo.ep.sci.hokudai.ac.jp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786710" y="5500702"/>
            <a:ext cx="1285884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Blue (DHCP)</a:t>
            </a:r>
          </a:p>
          <a:p>
            <a:pPr algn="ctr"/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8108181" y="532210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en-US" altLang="ja-JP" dirty="0" err="1" smtClean="0"/>
              <a:t>ringo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 </a:t>
            </a:r>
            <a:r>
              <a:rPr lang="en-US" altLang="ja-JP" dirty="0" smtClean="0"/>
              <a:t>ping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368618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ing </a:t>
            </a:r>
            <a:r>
              <a:rPr kumimoji="1" lang="ja-JP" altLang="en-US" dirty="0" smtClean="0"/>
              <a:t>が通った場合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HINES </a:t>
            </a:r>
            <a:r>
              <a:rPr lang="ja-JP" altLang="en-US" dirty="0" smtClean="0"/>
              <a:t>が原因 </a:t>
            </a:r>
            <a:r>
              <a:rPr lang="en-US" altLang="ja-JP" dirty="0" smtClean="0"/>
              <a:t>(</a:t>
            </a:r>
            <a:r>
              <a:rPr lang="ja-JP" altLang="en-US" dirty="0" smtClean="0"/>
              <a:t>管理外・・・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ping </a:t>
            </a:r>
            <a:r>
              <a:rPr lang="ja-JP" altLang="en-US" dirty="0" smtClean="0"/>
              <a:t>が通らない場合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ringo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が原因 </a:t>
            </a:r>
            <a:r>
              <a:rPr lang="en-US" altLang="ja-JP" dirty="0" smtClean="0"/>
              <a:t>(</a:t>
            </a:r>
            <a:r>
              <a:rPr lang="ja-JP" altLang="en-US" dirty="0" smtClean="0"/>
              <a:t>管理者に連絡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IP </a:t>
            </a:r>
            <a:r>
              <a:rPr lang="ja-JP" altLang="en-US" dirty="0" smtClean="0"/>
              <a:t>アドレスは通るがドメイン名では通らない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DNS </a:t>
            </a:r>
            <a:r>
              <a:rPr lang="ja-JP" altLang="en-US" dirty="0" smtClean="0"/>
              <a:t>が原因 </a:t>
            </a:r>
            <a:r>
              <a:rPr lang="en-US" altLang="ja-JP" dirty="0" smtClean="0"/>
              <a:t>(</a:t>
            </a:r>
            <a:r>
              <a:rPr lang="ja-JP" altLang="en-US" dirty="0" smtClean="0"/>
              <a:t>管理者に連絡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DNS </a:t>
            </a:r>
            <a:r>
              <a:rPr lang="ja-JP" altLang="en-US" dirty="0" smtClean="0"/>
              <a:t>サーバに </a:t>
            </a:r>
            <a:r>
              <a:rPr lang="en-US" altLang="ja-JP" dirty="0" smtClean="0"/>
              <a:t>ping </a:t>
            </a:r>
            <a:r>
              <a:rPr lang="ja-JP" altLang="en-US" dirty="0" smtClean="0"/>
              <a:t>を打ってみましょう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ルーターは複数の </a:t>
            </a:r>
            <a:r>
              <a:rPr kumimoji="1" lang="en-US" altLang="ja-JP" dirty="0" smtClean="0"/>
              <a:t>PC </a:t>
            </a:r>
            <a:r>
              <a:rPr kumimoji="1" lang="ja-JP" altLang="en-US" dirty="0" smtClean="0"/>
              <a:t>を外のネットワークにつなげるための機器</a:t>
            </a:r>
            <a:endParaRPr kumimoji="1" lang="en-US" altLang="ja-JP" dirty="0" smtClean="0"/>
          </a:p>
          <a:p>
            <a:r>
              <a:rPr lang="ja-JP" altLang="en-US" dirty="0" smtClean="0"/>
              <a:t>ヘッダを書き換えることによりプライベート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をグローバル</a:t>
            </a:r>
            <a:r>
              <a:rPr lang="en-US" altLang="ja-JP" dirty="0" smtClean="0"/>
              <a:t> IP </a:t>
            </a:r>
            <a:r>
              <a:rPr lang="ja-JP" altLang="en-US" dirty="0" smtClean="0"/>
              <a:t>に変換</a:t>
            </a:r>
            <a:endParaRPr lang="en-US" altLang="ja-JP" dirty="0" smtClean="0"/>
          </a:p>
          <a:p>
            <a:r>
              <a:rPr lang="ja-JP" altLang="en-US" dirty="0" smtClean="0"/>
              <a:t>快適にインターネットが使えるのはルーティング機能のおかげ</a:t>
            </a:r>
            <a:endParaRPr lang="en-US" altLang="ja-JP" dirty="0" smtClean="0"/>
          </a:p>
          <a:p>
            <a:r>
              <a:rPr kumimoji="1" lang="ja-JP" altLang="en-US" dirty="0" smtClean="0"/>
              <a:t>ネットワークの仕組みを知っておけばトラブルが起きてもこわくない！！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IT </a:t>
            </a:r>
            <a:r>
              <a:rPr kumimoji="1" lang="ja-JP" altLang="en-US" dirty="0" smtClean="0"/>
              <a:t>用語辞典 </a:t>
            </a:r>
            <a:r>
              <a:rPr kumimoji="1" lang="en-US" altLang="ja-JP" dirty="0" smtClean="0"/>
              <a:t>e-</a:t>
            </a:r>
            <a:r>
              <a:rPr lang="en-US" altLang="ja-JP" dirty="0" smtClean="0"/>
              <a:t>W</a:t>
            </a:r>
            <a:r>
              <a:rPr kumimoji="1" lang="en-US" altLang="ja-JP" dirty="0" smtClean="0"/>
              <a:t>ords</a:t>
            </a:r>
            <a:r>
              <a:rPr kumimoji="1" lang="ja-JP" altLang="en-US" dirty="0" smtClean="0"/>
              <a:t> </a:t>
            </a:r>
            <a:r>
              <a:rPr kumimoji="1" lang="ja-JP" altLang="en-US" sz="2800" dirty="0" smtClean="0"/>
              <a:t>「ルータ」</a:t>
            </a:r>
            <a:r>
              <a:rPr lang="ja-JP" altLang="en-US" dirty="0" smtClean="0"/>
              <a:t>                                           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http://e-words.jp/w/E383ABE383BCE382BF.html </a:t>
            </a:r>
          </a:p>
          <a:p>
            <a:r>
              <a:rPr lang="ja-JP" altLang="en-US" dirty="0" smtClean="0"/>
              <a:t>情報実験第 </a:t>
            </a:r>
            <a:r>
              <a:rPr lang="en-US" altLang="ja-JP" dirty="0" smtClean="0"/>
              <a:t>5</a:t>
            </a:r>
            <a:r>
              <a:rPr lang="ja-JP" altLang="en-US" dirty="0" smtClean="0"/>
              <a:t> 回資料</a:t>
            </a:r>
            <a:endParaRPr lang="en-US" altLang="ja-JP" dirty="0" smtClean="0"/>
          </a:p>
          <a:p>
            <a:pPr lvl="1"/>
            <a:r>
              <a:rPr lang="en-US" altLang="ja-JP" sz="2600" dirty="0" smtClean="0"/>
              <a:t>http://www.ep.sci.hokudai.ac.jp/~inex/y2010/0514/lecture/pub/</a:t>
            </a:r>
            <a:endParaRPr lang="en-US" altLang="ja-JP" dirty="0" smtClean="0"/>
          </a:p>
          <a:p>
            <a:r>
              <a:rPr lang="ja-JP" altLang="en-US" dirty="0" smtClean="0"/>
              <a:t>株式会社ユニゾン，「</a:t>
            </a:r>
            <a:r>
              <a:rPr lang="en-US" altLang="ja-JP" dirty="0" smtClean="0"/>
              <a:t>TCP/IP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アドレス」，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lang="ja-JP" altLang="en-US" dirty="0" smtClean="0"/>
              <a:t>梅田峰子，</a:t>
            </a:r>
            <a:r>
              <a:rPr lang="en-US" altLang="ja-JP" dirty="0" smtClean="0"/>
              <a:t>TCP/IP </a:t>
            </a:r>
            <a:r>
              <a:rPr lang="ja-JP" altLang="en-US" dirty="0" smtClean="0"/>
              <a:t>スタンダード インターネットを濃いせいするプロトコルとネットワーク技術，ソフトバンクパブリッシング，</a:t>
            </a:r>
            <a:r>
              <a:rPr lang="en-US" altLang="ja-JP" dirty="0" smtClean="0"/>
              <a:t>2002 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lang="ja-JP" altLang="en-US" dirty="0" smtClean="0"/>
              <a:t>イラスト画像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http://e-poket.com/illust/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</a:t>
            </a:r>
            <a:r>
              <a:rPr kumimoji="1" lang="en-US" altLang="ja-JP" dirty="0" smtClean="0"/>
              <a:t>emon </a:t>
            </a:r>
            <a:r>
              <a:rPr kumimoji="1" lang="ja-JP" altLang="en-US" dirty="0" smtClean="0"/>
              <a:t>の役割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192.168.16.0/24 </a:t>
            </a:r>
            <a:r>
              <a:rPr kumimoji="1" lang="ja-JP" altLang="en-US" dirty="0" smtClean="0"/>
              <a:t>のプライベート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をグローバル </a:t>
            </a:r>
            <a:r>
              <a:rPr kumimoji="1" lang="en-US" altLang="ja-JP" dirty="0" smtClean="0"/>
              <a:t>IP (133.87.45.154) </a:t>
            </a:r>
            <a:r>
              <a:rPr kumimoji="1" lang="ja-JP" altLang="en-US" dirty="0" smtClean="0"/>
              <a:t>に変換し他のネットワークと通信できるようにする </a:t>
            </a:r>
            <a:r>
              <a:rPr kumimoji="1" lang="en-US" altLang="ja-JP" dirty="0" smtClean="0"/>
              <a:t>(NAPT)</a:t>
            </a:r>
          </a:p>
          <a:p>
            <a:r>
              <a:rPr lang="en-US" altLang="ja-JP" dirty="0" smtClean="0"/>
              <a:t>192.168.16.0/24 </a:t>
            </a:r>
            <a:r>
              <a:rPr lang="ja-JP" altLang="en-US" dirty="0" smtClean="0"/>
              <a:t>のゲートウェイ </a:t>
            </a:r>
            <a:r>
              <a:rPr lang="en-US" altLang="ja-JP" dirty="0" smtClean="0"/>
              <a:t>(192.168.16.1)</a:t>
            </a:r>
          </a:p>
          <a:p>
            <a:r>
              <a:rPr lang="ja-JP" altLang="en-US" dirty="0" smtClean="0"/>
              <a:t>パケットの</a:t>
            </a:r>
            <a:r>
              <a:rPr lang="ja-JP" altLang="en-US" dirty="0" smtClean="0"/>
              <a:t>フィルタリング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en-US" dirty="0" smtClean="0"/>
              <a:t>ルーティングは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ringo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が行っている</a:t>
            </a:r>
            <a:r>
              <a:rPr lang="en-US" altLang="ja-JP" dirty="0" smtClean="0"/>
              <a:t>)</a:t>
            </a:r>
            <a:endParaRPr lang="en-US" altLang="ja-JP" dirty="0" smtClean="0"/>
          </a:p>
        </p:txBody>
      </p:sp>
      <p:pic>
        <p:nvPicPr>
          <p:cNvPr id="5" name="図 4" descr="rtx3000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214950"/>
            <a:ext cx="4154394" cy="114300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643438" y="628652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http://netvolante.jp/products/rtx3000/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のおさらい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グローバル </a:t>
            </a:r>
            <a:r>
              <a:rPr lang="en-US" altLang="ja-JP" dirty="0" smtClean="0"/>
              <a:t>IP</a:t>
            </a:r>
          </a:p>
          <a:p>
            <a:pPr lvl="1"/>
            <a:r>
              <a:rPr lang="ja-JP" altLang="en-US" dirty="0" smtClean="0"/>
              <a:t>インターネットに接続された機器に一意に割り当てられる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アドレス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インターネットの中での住所</a:t>
            </a:r>
            <a:endParaRPr lang="en-US" altLang="ja-JP" dirty="0" smtClean="0"/>
          </a:p>
          <a:p>
            <a:r>
              <a:rPr lang="ja-JP" altLang="en-US" dirty="0" smtClean="0"/>
              <a:t>プライベート </a:t>
            </a:r>
            <a:r>
              <a:rPr lang="en-US" altLang="ja-JP" dirty="0" smtClean="0"/>
              <a:t>IP</a:t>
            </a:r>
          </a:p>
          <a:p>
            <a:pPr lvl="1"/>
            <a:r>
              <a:rPr kumimoji="1" lang="ja-JP" altLang="en-US" dirty="0" smtClean="0"/>
              <a:t>インターネットと直接には接続しないプライベートなネットワークで利用できる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10.0.0.0/8, 172.16.0.0/12, 192.168.0.0/16 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プライベート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として割り当てられている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外部からはこのアドレスは見えない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アドレス表記のおさらい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321297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例：</a:t>
            </a:r>
            <a:r>
              <a:rPr lang="en-US" altLang="ja-JP" dirty="0" smtClean="0"/>
              <a:t> 192.168.0.0/16</a:t>
            </a:r>
          </a:p>
          <a:p>
            <a:pPr lvl="1"/>
            <a:r>
              <a:rPr kumimoji="1" lang="en-US" altLang="ja-JP" dirty="0" smtClean="0"/>
              <a:t>8bit </a:t>
            </a:r>
            <a:r>
              <a:rPr kumimoji="1" lang="en-US" altLang="ja-JP" dirty="0" smtClean="0"/>
              <a:t>x </a:t>
            </a:r>
            <a:r>
              <a:rPr kumimoji="1" lang="en-US" altLang="ja-JP" dirty="0" smtClean="0"/>
              <a:t>4 = 32 bit </a:t>
            </a:r>
            <a:r>
              <a:rPr kumimoji="1" lang="en-US" altLang="ja-JP" dirty="0" smtClean="0"/>
              <a:t>(4byte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で表す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“/16” </a:t>
            </a:r>
            <a:r>
              <a:rPr lang="ja-JP" altLang="en-US" dirty="0" smtClean="0"/>
              <a:t>は左から </a:t>
            </a:r>
            <a:r>
              <a:rPr lang="en-US" altLang="ja-JP" dirty="0" smtClean="0"/>
              <a:t>16 </a:t>
            </a:r>
            <a:r>
              <a:rPr lang="ja-JP" altLang="en-US" dirty="0" smtClean="0"/>
              <a:t>桁分がネットワーク部ということを表す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ホスト部は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16 </a:t>
            </a:r>
            <a:r>
              <a:rPr kumimoji="1" lang="ja-JP" altLang="en-US" dirty="0" smtClean="0"/>
              <a:t>乗個割り当てることができる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サブネットマスクを用いればホスト部をさらに分割できる</a:t>
            </a:r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484784"/>
            <a:ext cx="7867650" cy="2016224"/>
          </a:xfrm>
          <a:prstGeom prst="rect">
            <a:avLst/>
          </a:prstGeom>
          <a:solidFill>
            <a:schemeClr val="tx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8602" y="1632422"/>
            <a:ext cx="772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0"/>
              </a:spcBef>
            </a:pPr>
            <a:r>
              <a:rPr lang="en-US" altLang="ja-JP" sz="3600" b="1" dirty="0" smtClean="0">
                <a:solidFill>
                  <a:schemeClr val="bg1"/>
                </a:solidFill>
              </a:rPr>
              <a:t>192.        168.         16.         </a:t>
            </a:r>
            <a:r>
              <a:rPr lang="en-US" altLang="ja-JP" sz="3600" b="1" dirty="0">
                <a:solidFill>
                  <a:schemeClr val="bg1"/>
                </a:solidFill>
              </a:rPr>
              <a:t>15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6301356" y="2276872"/>
            <a:ext cx="2530147" cy="1152525"/>
            <a:chOff x="1500166" y="2214554"/>
            <a:chExt cx="2530147" cy="1152525"/>
          </a:xfrm>
        </p:grpSpPr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1571010" y="2881805"/>
              <a:ext cx="2459303" cy="485274"/>
            </a:xfrm>
            <a:prstGeom prst="wedgeRectCallout">
              <a:avLst>
                <a:gd name="adj1" fmla="val -43227"/>
                <a:gd name="adj2" fmla="val -94273"/>
              </a:avLst>
            </a:prstGeom>
            <a:solidFill>
              <a:srgbClr val="0000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ja-JP" b="1" dirty="0">
                  <a:solidFill>
                    <a:srgbClr val="B4C4D4"/>
                  </a:solidFill>
                </a:rPr>
                <a:t>1 byte = 8 bit</a:t>
              </a: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500166" y="2214554"/>
              <a:ext cx="1598547" cy="424614"/>
            </a:xfrm>
            <a:prstGeom prst="rect">
              <a:avLst/>
            </a:prstGeom>
            <a:solidFill>
              <a:schemeClr val="tx1">
                <a:alpha val="12157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657027" y="2208684"/>
            <a:ext cx="7583488" cy="519113"/>
            <a:chOff x="476" y="1344"/>
            <a:chExt cx="4777" cy="295"/>
          </a:xfrm>
        </p:grpSpPr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703" y="1344"/>
              <a:ext cx="455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2800" b="1" dirty="0" smtClean="0">
                  <a:solidFill>
                    <a:schemeClr val="bg1"/>
                  </a:solidFill>
                </a:rPr>
                <a:t>11000000. 10100100. 00010000. </a:t>
              </a:r>
              <a:r>
                <a:rPr lang="en-US" altLang="ja-JP" sz="2800" b="1" dirty="0">
                  <a:solidFill>
                    <a:schemeClr val="bg1"/>
                  </a:solidFill>
                </a:rPr>
                <a:t>00001111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476" y="1344"/>
              <a:ext cx="22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=</a:t>
              </a:r>
            </a:p>
          </p:txBody>
        </p:sp>
      </p:grp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475358" y="2780928"/>
            <a:ext cx="31686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ctr">
              <a:spcBef>
                <a:spcPct val="50000"/>
              </a:spcBef>
              <a:buFontTx/>
              <a:buNone/>
            </a:pPr>
            <a:r>
              <a:rPr lang="ja-JP" altLang="en-US" sz="2400" b="1" dirty="0">
                <a:solidFill>
                  <a:schemeClr val="accent1"/>
                </a:solidFill>
              </a:rPr>
              <a:t>ネットワークアドレス部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1403648" y="2708920"/>
            <a:ext cx="324036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の変換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> NAT (</a:t>
            </a:r>
            <a:r>
              <a:rPr kumimoji="1" lang="en-US" altLang="ja-JP" dirty="0" err="1" smtClean="0"/>
              <a:t>netwark</a:t>
            </a:r>
            <a:r>
              <a:rPr kumimoji="1" lang="en-US" altLang="ja-JP" dirty="0" smtClean="0"/>
              <a:t> address translation)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あるグローバル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を複数の </a:t>
            </a:r>
            <a:r>
              <a:rPr lang="en-US" altLang="ja-JP" dirty="0" smtClean="0"/>
              <a:t>PC </a:t>
            </a:r>
            <a:r>
              <a:rPr lang="ja-JP" altLang="en-US" dirty="0" err="1" smtClean="0"/>
              <a:t>で共</a:t>
            </a:r>
            <a:r>
              <a:rPr lang="ja-JP" altLang="en-US" dirty="0" smtClean="0"/>
              <a:t>有する 技術</a:t>
            </a:r>
            <a:endParaRPr lang="en-US" altLang="ja-JP" dirty="0" smtClean="0"/>
          </a:p>
          <a:p>
            <a:r>
              <a:rPr kumimoji="1" lang="ja-JP" altLang="en-US" dirty="0" smtClean="0"/>
              <a:t>プライベート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をグローバル </a:t>
            </a:r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に変換して、他のネットワークと通信</a:t>
            </a:r>
            <a:endParaRPr kumimoji="1" lang="en-US" altLang="ja-JP" dirty="0" smtClean="0"/>
          </a:p>
          <a:p>
            <a:r>
              <a:rPr lang="ja-JP" altLang="en-US" dirty="0"/>
              <a:t>一度</a:t>
            </a:r>
            <a:r>
              <a:rPr lang="ja-JP" altLang="en-US" dirty="0" smtClean="0"/>
              <a:t>に通信できる数はグローバル </a:t>
            </a:r>
            <a:r>
              <a:rPr lang="en-US" altLang="ja-JP" dirty="0" smtClean="0"/>
              <a:t>IP </a:t>
            </a:r>
            <a:r>
              <a:rPr lang="ja-JP" altLang="en-US" dirty="0" smtClean="0"/>
              <a:t>のアドレスの数だけ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2232</Words>
  <Application>Microsoft Office PowerPoint</Application>
  <PresentationFormat>画面に合わせる (4:3)</PresentationFormat>
  <Paragraphs>618</Paragraphs>
  <Slides>55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56" baseType="lpstr">
      <vt:lpstr>Office テーマ</vt:lpstr>
      <vt:lpstr>ルーターとネットワーク</vt:lpstr>
      <vt:lpstr>本日のおしながき</vt:lpstr>
      <vt:lpstr>ルーターのお話</vt:lpstr>
      <vt:lpstr>ルータってなに ?</vt:lpstr>
      <vt:lpstr>ルーターの役割</vt:lpstr>
      <vt:lpstr>lemon の役割</vt:lpstr>
      <vt:lpstr>IP のおさらい</vt:lpstr>
      <vt:lpstr>アドレス表記のおさらい</vt:lpstr>
      <vt:lpstr>IP の変換   NAT (netwark address translation)</vt:lpstr>
      <vt:lpstr>スライド 10</vt:lpstr>
      <vt:lpstr>IP の変換   NAPT (netwark address port translation)</vt:lpstr>
      <vt:lpstr>IP の変換   NAPT (netwark address port translation)</vt:lpstr>
      <vt:lpstr>外部ネットワークからはどう見える ?</vt:lpstr>
      <vt:lpstr>さらに深く知るために～パケットのヘッダ</vt:lpstr>
      <vt:lpstr>ヘッダの中身</vt:lpstr>
      <vt:lpstr>NAT, NAPT はヘッダ情報を 書き換えている</vt:lpstr>
      <vt:lpstr>スライド 17</vt:lpstr>
      <vt:lpstr>パケットのフィルタリング</vt:lpstr>
      <vt:lpstr>ルーティング(経路制御)とは</vt:lpstr>
      <vt:lpstr>どのようにルーティングを行うか？</vt:lpstr>
      <vt:lpstr>ルータ同士のルーティング</vt:lpstr>
      <vt:lpstr>相手にパケットを送るには？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A が C のMAC アドレスを調べる</vt:lpstr>
      <vt:lpstr>EP ネットワークのお話 ～ インターネットにつながるまで ～</vt:lpstr>
      <vt:lpstr>EP ネットワーク階層構造(物理的)</vt:lpstr>
      <vt:lpstr>EP ネットワーク階層構造(論理的)</vt:lpstr>
      <vt:lpstr>ネットワークパラメタの取得</vt:lpstr>
      <vt:lpstr>インターネットにつながるまで</vt:lpstr>
      <vt:lpstr>インターネットにつながるまで</vt:lpstr>
      <vt:lpstr>インターネットにつながるまで</vt:lpstr>
      <vt:lpstr>インターネットにつながるまで</vt:lpstr>
      <vt:lpstr>インターネットにつながるまで</vt:lpstr>
      <vt:lpstr>ネットワークに つながらない！！ そんなとき  (EP ネットワーク 編)</vt:lpstr>
      <vt:lpstr>ネットワークに つながらなくなったら・・・</vt:lpstr>
      <vt:lpstr>調べる順番(あくまで一例)</vt:lpstr>
      <vt:lpstr>1. トラブルの範囲を確認</vt:lpstr>
      <vt:lpstr>2. 自分のネットワーク環境の確認</vt:lpstr>
      <vt:lpstr>3. lemon に ping</vt:lpstr>
      <vt:lpstr>3. lemon に ping (2)</vt:lpstr>
      <vt:lpstr>DHCP からの取得情報~ (windows) </vt:lpstr>
      <vt:lpstr>4. ringo に ping</vt:lpstr>
      <vt:lpstr>3. ringo に ping (2)</vt:lpstr>
      <vt:lpstr>まとめ</vt:lpstr>
      <vt:lpstr>参考資料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のお仕事</dc:title>
  <dc:creator>kondou</dc:creator>
  <cp:lastModifiedBy>kondou</cp:lastModifiedBy>
  <cp:revision>157</cp:revision>
  <dcterms:created xsi:type="dcterms:W3CDTF">2009-10-25T14:25:46Z</dcterms:created>
  <dcterms:modified xsi:type="dcterms:W3CDTF">2010-09-03T09:01:52Z</dcterms:modified>
</cp:coreProperties>
</file>