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58" r:id="rId3"/>
    <p:sldId id="259" r:id="rId4"/>
    <p:sldId id="261" r:id="rId5"/>
    <p:sldId id="262" r:id="rId6"/>
    <p:sldId id="263" r:id="rId7"/>
    <p:sldId id="260" r:id="rId8"/>
    <p:sldId id="268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04" autoAdjust="0"/>
  </p:normalViewPr>
  <p:slideViewPr>
    <p:cSldViewPr snapToGrid="0">
      <p:cViewPr varScale="1">
        <p:scale>
          <a:sx n="71" d="100"/>
          <a:sy n="71" d="100"/>
        </p:scale>
        <p:origin x="11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682D7-5F9F-4BFE-A7E9-BC02B461CBD8}" type="datetimeFigureOut">
              <a:rPr kumimoji="1" lang="ja-JP" altLang="en-US" smtClean="0"/>
              <a:t>2016/12/19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95F66-6FCF-4062-8E08-F4AAB3D7D3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3568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95F66-6FCF-4062-8E08-F4AAB3D7D39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2382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t>2016/12/19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348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t>2016/12/19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5915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t>2016/12/19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3019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t>2016/12/19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3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t>2016/12/19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1404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t>2016/12/19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5189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t>2016/12/19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5801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t>2016/12/19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7883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t>2016/12/19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066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t>2016/12/19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605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02E7-915B-4400-8178-8281AD6E0CF7}" type="datetimeFigureOut">
              <a:rPr kumimoji="1" lang="ja-JP" altLang="en-US" smtClean="0"/>
              <a:t>2016/12/19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F0A14-0318-4CEC-B739-D30D9AE3DE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99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802E7-915B-4400-8178-8281AD6E0CF7}" type="datetimeFigureOut">
              <a:rPr kumimoji="1" lang="ja-JP" altLang="en-US" smtClean="0"/>
              <a:t>2016/12/19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F0A14-0318-4CEC-B739-D30D9AE3DE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162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492" y="5798709"/>
            <a:ext cx="954271" cy="1031522"/>
          </a:xfrm>
          <a:prstGeom prst="rect">
            <a:avLst/>
          </a:prstGeom>
        </p:spPr>
      </p:pic>
      <p:cxnSp>
        <p:nvCxnSpPr>
          <p:cNvPr id="3" name="直線コネクタ 2"/>
          <p:cNvCxnSpPr/>
          <p:nvPr/>
        </p:nvCxnSpPr>
        <p:spPr>
          <a:xfrm flipH="1">
            <a:off x="8398042" y="0"/>
            <a:ext cx="1" cy="6146035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 flipH="1">
            <a:off x="30009" y="6441859"/>
            <a:ext cx="4628483" cy="263127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8398042" y="6146035"/>
            <a:ext cx="757989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タイトル 3"/>
          <p:cNvSpPr txBox="1">
            <a:spLocks/>
          </p:cNvSpPr>
          <p:nvPr/>
        </p:nvSpPr>
        <p:spPr>
          <a:xfrm>
            <a:off x="427121" y="866491"/>
            <a:ext cx="77724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石渡研</a:t>
            </a:r>
            <a:r>
              <a:rPr lang="en-US" altLang="ja-JP" sz="54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54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小高研</a:t>
            </a:r>
            <a:r>
              <a:rPr lang="en-US" altLang="ja-JP" sz="54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sz="54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r>
              <a:rPr lang="en-US" altLang="ja-JP" sz="54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(GFD</a:t>
            </a:r>
            <a:r>
              <a:rPr lang="ja-JP" altLang="en-US" sz="54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研究室</a:t>
            </a:r>
            <a:r>
              <a:rPr lang="en-US" altLang="ja-JP" sz="54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)</a:t>
            </a:r>
            <a:r>
              <a:rPr lang="ja-JP" altLang="en-US" sz="54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 紹介</a:t>
            </a:r>
            <a:endParaRPr lang="ja-JP" altLang="en-US" sz="5400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9" name="サブタイトル 4"/>
          <p:cNvSpPr txBox="1">
            <a:spLocks/>
          </p:cNvSpPr>
          <p:nvPr/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altLang="ja-JP" dirty="0" smtClean="0"/>
          </a:p>
          <a:p>
            <a:endParaRPr lang="ja-JP" altLang="en-US" dirty="0"/>
          </a:p>
        </p:txBody>
      </p:sp>
      <p:sp>
        <p:nvSpPr>
          <p:cNvPr id="10" name="サブタイトル 2"/>
          <p:cNvSpPr txBox="1">
            <a:spLocks/>
          </p:cNvSpPr>
          <p:nvPr/>
        </p:nvSpPr>
        <p:spPr>
          <a:xfrm>
            <a:off x="1798721" y="2906144"/>
            <a:ext cx="6400800" cy="21772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北海道大学 理学部 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/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理学院</a:t>
            </a:r>
            <a:endParaRPr lang="en-US" altLang="ja-JP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0" indent="0" algn="r">
              <a:buNone/>
            </a:pP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地球惑星科学科 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/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宇宙理学専攻</a:t>
            </a:r>
            <a:endParaRPr lang="en-US" altLang="ja-JP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0" indent="0" algn="r">
              <a:buNone/>
            </a:pP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惑星宇宙グループ</a:t>
            </a:r>
            <a:endParaRPr lang="en-US" altLang="ja-JP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0" indent="0" algn="r">
              <a:buNone/>
            </a:pP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地球流体力学研究室</a:t>
            </a:r>
            <a:endParaRPr lang="en-US" altLang="ja-JP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0" indent="0" algn="r">
              <a:buNone/>
            </a:pP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２０１６ 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/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１２ 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/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２１</a:t>
            </a:r>
            <a:endParaRPr lang="ja-JP" altLang="en-US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flipH="1">
            <a:off x="5871882" y="6166493"/>
            <a:ext cx="2526160" cy="178337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286">
            <a:off x="6861610" y="5445025"/>
            <a:ext cx="1614377" cy="161437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180" y="5814890"/>
            <a:ext cx="998911" cy="1015340"/>
          </a:xfrm>
          <a:prstGeom prst="rect">
            <a:avLst/>
          </a:prstGeom>
        </p:spPr>
      </p:pic>
      <p:cxnSp>
        <p:nvCxnSpPr>
          <p:cNvPr id="16" name="直線コネクタ 15"/>
          <p:cNvCxnSpPr/>
          <p:nvPr/>
        </p:nvCxnSpPr>
        <p:spPr>
          <a:xfrm flipH="1">
            <a:off x="5331222" y="6346751"/>
            <a:ext cx="664156" cy="38424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H="1">
            <a:off x="6561948" y="6280061"/>
            <a:ext cx="213560" cy="19372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52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/>
          <p:cNvCxnSpPr/>
          <p:nvPr/>
        </p:nvCxnSpPr>
        <p:spPr>
          <a:xfrm flipH="1">
            <a:off x="8398042" y="0"/>
            <a:ext cx="1" cy="6146035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/>
          <p:cNvCxnSpPr/>
          <p:nvPr/>
        </p:nvCxnSpPr>
        <p:spPr>
          <a:xfrm flipH="1">
            <a:off x="0" y="6146035"/>
            <a:ext cx="8398041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8398042" y="6146035"/>
            <a:ext cx="757989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975" y="5324772"/>
            <a:ext cx="1533023" cy="164252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76726" y="156411"/>
            <a:ext cx="7002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武器について学ぶために</a:t>
            </a:r>
            <a:endParaRPr kumimoji="1" lang="ja-JP" altLang="en-US" sz="4400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8" name="コンテンツ プレースホルダー 1"/>
          <p:cNvSpPr txBox="1">
            <a:spLocks/>
          </p:cNvSpPr>
          <p:nvPr/>
        </p:nvSpPr>
        <p:spPr>
          <a:xfrm>
            <a:off x="276726" y="1259457"/>
            <a:ext cx="7923283" cy="40653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計算機やネットワークの構築 </a:t>
            </a:r>
            <a: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/ </a:t>
            </a:r>
            <a:r>
              <a:rPr lang="ja-JP" altLang="en-US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運用 </a:t>
            </a:r>
            <a: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/ </a:t>
            </a:r>
            <a:r>
              <a:rPr lang="ja-JP" altLang="en-US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管理</a:t>
            </a:r>
            <a:endParaRPr lang="en-US" altLang="ja-JP" b="1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lvl="1"/>
            <a:r>
              <a:rPr lang="en-US" altLang="ja-JP" dirty="0" err="1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EPcore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 :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使う環境を自分たちで構築</a:t>
            </a:r>
            <a:endParaRPr lang="en-US" altLang="ja-JP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r>
              <a:rPr lang="ja-JP" altLang="en-US" sz="26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計算機科学についての勉強会</a:t>
            </a:r>
            <a:endParaRPr lang="en-US" altLang="ja-JP" sz="2600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lvl="1"/>
            <a:r>
              <a:rPr lang="en-US" altLang="ja-JP" dirty="0" err="1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EPnetFaN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 :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惑星宇宙グループ内の他研究室と共同開催</a:t>
            </a:r>
            <a:endParaRPr lang="ja-JP" altLang="en-US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5" y="3338061"/>
            <a:ext cx="4211960" cy="2807973"/>
          </a:xfrm>
          <a:prstGeom prst="rect">
            <a:avLst/>
          </a:prstGeom>
        </p:spPr>
      </p:pic>
      <p:pic>
        <p:nvPicPr>
          <p:cNvPr id="10" name="Picture 2" descr=" 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122" y="3073017"/>
            <a:ext cx="3707904" cy="24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03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/>
          <p:cNvCxnSpPr/>
          <p:nvPr/>
        </p:nvCxnSpPr>
        <p:spPr>
          <a:xfrm flipH="1">
            <a:off x="0" y="6146035"/>
            <a:ext cx="8398041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8398042" y="6146035"/>
            <a:ext cx="757989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276726" y="156411"/>
            <a:ext cx="4102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その</a:t>
            </a:r>
            <a:r>
              <a:rPr lang="ja-JP" altLang="en-US" sz="4400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他</a:t>
            </a:r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の活動</a:t>
            </a:r>
            <a:endParaRPr kumimoji="1" lang="ja-JP" altLang="en-US" sz="4400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7" name="コンテンツ プレースホルダー 1"/>
          <p:cNvSpPr txBox="1">
            <a:spLocks/>
          </p:cNvSpPr>
          <p:nvPr/>
        </p:nvSpPr>
        <p:spPr>
          <a:xfrm>
            <a:off x="121639" y="1231687"/>
            <a:ext cx="8419456" cy="46085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2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合宿型セミナー</a:t>
            </a:r>
            <a:endParaRPr lang="en-US" altLang="ja-JP" sz="3200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lvl="1"/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GFD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セミナー 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(@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支笏湖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)</a:t>
            </a: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フロンティアセミナー 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(@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穂別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)</a:t>
            </a: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数値計算ワークショップ 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(@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神戸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) …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等</a:t>
            </a:r>
            <a:endParaRPr lang="en-US" altLang="ja-JP" sz="2800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r>
              <a:rPr lang="ja-JP" altLang="en-US" sz="32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アウトリーチ活動</a:t>
            </a:r>
            <a:endParaRPr lang="en-US" altLang="ja-JP" sz="3200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北大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 –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大垣東高校間双方向遠隔授業</a:t>
            </a:r>
            <a:endParaRPr lang="en-US" altLang="ja-JP" sz="2800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出前実験授業</a:t>
            </a:r>
            <a:endParaRPr lang="en-US" altLang="ja-JP" sz="2800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lvl="2"/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@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藤女子大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@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陸別小中学校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@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銀河の森天文台 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…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等</a:t>
            </a:r>
            <a:endParaRPr lang="ja-JP" altLang="en-US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pic>
        <p:nvPicPr>
          <p:cNvPr id="8" name="Picture 2" descr="http://www.ep.sci.hokudai.ac.jp/~mosir/work/2015/ohgaki/photo/pub/large/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93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07" y="4783587"/>
            <a:ext cx="998911" cy="10153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81" y="5291257"/>
            <a:ext cx="1413710" cy="1382154"/>
          </a:xfrm>
          <a:prstGeom prst="rect">
            <a:avLst/>
          </a:prstGeom>
        </p:spPr>
      </p:pic>
      <p:cxnSp>
        <p:nvCxnSpPr>
          <p:cNvPr id="2" name="直線コネクタ 1"/>
          <p:cNvCxnSpPr/>
          <p:nvPr/>
        </p:nvCxnSpPr>
        <p:spPr>
          <a:xfrm flipH="1">
            <a:off x="8398042" y="0"/>
            <a:ext cx="1" cy="6146035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128" y="-7212"/>
            <a:ext cx="3775996" cy="251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9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/>
          <p:cNvCxnSpPr/>
          <p:nvPr/>
        </p:nvCxnSpPr>
        <p:spPr>
          <a:xfrm flipH="1">
            <a:off x="8398042" y="0"/>
            <a:ext cx="1" cy="6146035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/>
          <p:cNvCxnSpPr/>
          <p:nvPr/>
        </p:nvCxnSpPr>
        <p:spPr>
          <a:xfrm flipH="1">
            <a:off x="0" y="6146035"/>
            <a:ext cx="8398041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8398042" y="6146035"/>
            <a:ext cx="757989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541" y="5219960"/>
            <a:ext cx="1756048" cy="165810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76726" y="156411"/>
            <a:ext cx="4102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欲</a:t>
            </a:r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しい</a:t>
            </a:r>
            <a:r>
              <a:rPr lang="ja-JP" altLang="en-US" sz="4400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人材</a:t>
            </a:r>
            <a:endParaRPr kumimoji="1" lang="ja-JP" altLang="en-US" sz="4400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7" name="コンテンツ プレースホルダー 1"/>
          <p:cNvSpPr txBox="1">
            <a:spLocks/>
          </p:cNvSpPr>
          <p:nvPr/>
        </p:nvSpPr>
        <p:spPr>
          <a:xfrm>
            <a:off x="208001" y="1140520"/>
            <a:ext cx="7982037" cy="41764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地球惑星科学に興味のある人</a:t>
            </a: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惑星の起源・進化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大気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数値シミュレーションなど</a:t>
            </a: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その他なんでもあり 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(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自分でできれば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)</a:t>
            </a:r>
          </a:p>
          <a:p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数値計算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計算機科学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理論研究に興味のある人</a:t>
            </a: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数値シミュレーション用モデル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ソフトウェア開発</a:t>
            </a: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計算機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ネットワーク環境構築</a:t>
            </a: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ハビタブルゾーン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回転成層流体</a:t>
            </a:r>
          </a:p>
          <a:p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(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様々な面で</a:t>
            </a: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) </a:t>
            </a:r>
            <a:r>
              <a:rPr lang="ja-JP" altLang="en-US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アクティブな人</a:t>
            </a: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アウトリーチ活動に興味がある</a:t>
            </a:r>
          </a:p>
          <a:p>
            <a:pPr lvl="1"/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趣味に掛ける情熱を持っている </a:t>
            </a:r>
            <a:endParaRPr lang="en-US" altLang="ja-JP" sz="2800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457200" lvl="1" indent="0">
              <a:buNone/>
            </a:pPr>
            <a:r>
              <a:rPr lang="ja-JP" altLang="en-US" sz="2800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　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　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(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アニメ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ゲーム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スポーツなど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)</a:t>
            </a:r>
          </a:p>
          <a:p>
            <a:pPr lvl="1"/>
            <a:r>
              <a:rPr lang="en-US" altLang="ja-JP" sz="2800" dirty="0" err="1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etc</a:t>
            </a:r>
            <a:r>
              <a:rPr lang="en-US" altLang="ja-JP" sz="28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…</a:t>
            </a:r>
          </a:p>
          <a:p>
            <a:endParaRPr lang="ja-JP" altLang="en-US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3497">
            <a:off x="5924342" y="5644011"/>
            <a:ext cx="928854" cy="100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0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/>
          <p:cNvCxnSpPr/>
          <p:nvPr/>
        </p:nvCxnSpPr>
        <p:spPr>
          <a:xfrm flipH="1">
            <a:off x="8398042" y="0"/>
            <a:ext cx="1" cy="6146035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/>
          <p:cNvCxnSpPr/>
          <p:nvPr/>
        </p:nvCxnSpPr>
        <p:spPr>
          <a:xfrm flipH="1">
            <a:off x="0" y="6146035"/>
            <a:ext cx="8398041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8398042" y="6146035"/>
            <a:ext cx="757989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040" y="5578141"/>
            <a:ext cx="1333500" cy="142875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76726" y="156411"/>
            <a:ext cx="4102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はじめ</a:t>
            </a:r>
            <a:r>
              <a:rPr lang="ja-JP" altLang="en-US" sz="4400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に</a:t>
            </a:r>
            <a:endParaRPr kumimoji="1" lang="ja-JP" altLang="en-US" sz="4400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11" name="コンテンツ プレースホルダー 1"/>
          <p:cNvSpPr txBox="1">
            <a:spLocks/>
          </p:cNvSpPr>
          <p:nvPr/>
        </p:nvSpPr>
        <p:spPr>
          <a:xfrm>
            <a:off x="276726" y="1465515"/>
            <a:ext cx="8632492" cy="46805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【</a:t>
            </a:r>
            <a:r>
              <a:rPr lang="ja-JP" altLang="en-US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！！重要！！</a:t>
            </a:r>
            <a:r>
              <a:rPr lang="en-US" altLang="ja-JP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】</a:t>
            </a:r>
            <a:br>
              <a:rPr lang="en-US" altLang="ja-JP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r>
              <a:rPr lang="ja-JP" altLang="en-US" sz="4400" b="1" u="sng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石渡研 ・ 小高研は事実上</a:t>
            </a:r>
            <a:endParaRPr lang="en-US" altLang="ja-JP" sz="4400" b="1" u="sng" dirty="0" smtClean="0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地球流体力学研究室</a:t>
            </a:r>
            <a:r>
              <a:rPr lang="en-US" altLang="ja-JP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(GFD</a:t>
            </a:r>
            <a:r>
              <a:rPr lang="ja-JP" altLang="en-US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研</a:t>
            </a:r>
            <a:r>
              <a:rPr lang="en-US" altLang="ja-JP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)</a:t>
            </a:r>
            <a:r>
              <a:rPr lang="ja-JP" altLang="en-US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という</a:t>
            </a:r>
            <a:endParaRPr lang="en-US" altLang="ja-JP" sz="4400" b="1" dirty="0" smtClean="0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惑星宇宙グループに所属する</a:t>
            </a:r>
            <a:endParaRPr lang="en-US" altLang="ja-JP" sz="4400" b="1" dirty="0" smtClean="0">
              <a:solidFill>
                <a:srgbClr val="FF00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400" b="1" u="sng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単一の研究室</a:t>
            </a:r>
            <a:r>
              <a:rPr lang="ja-JP" altLang="en-US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です！</a:t>
            </a:r>
            <a:r>
              <a:rPr lang="en-US" altLang="ja-JP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sz="4400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r>
              <a:rPr lang="en-US" altLang="ja-JP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b="1" dirty="0" smtClean="0">
                <a:solidFill>
                  <a:srgbClr val="FF00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r>
              <a:rPr lang="en-US" altLang="ja-JP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(</a:t>
            </a:r>
            <a:r>
              <a:rPr lang="en-US" altLang="ja-JP" sz="32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GFD = Geophysical Fluid Dynamics)</a:t>
            </a:r>
            <a:endParaRPr lang="en-US" altLang="ja-JP" sz="4400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97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/>
          <p:cNvCxnSpPr/>
          <p:nvPr/>
        </p:nvCxnSpPr>
        <p:spPr>
          <a:xfrm flipH="1">
            <a:off x="8398042" y="0"/>
            <a:ext cx="1" cy="6146035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/>
          <p:cNvCxnSpPr/>
          <p:nvPr/>
        </p:nvCxnSpPr>
        <p:spPr>
          <a:xfrm flipH="1">
            <a:off x="0" y="6146035"/>
            <a:ext cx="8398041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8398042" y="6146035"/>
            <a:ext cx="757989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292" y="5305436"/>
            <a:ext cx="1569118" cy="1681198"/>
          </a:xfrm>
          <a:prstGeom prst="rect">
            <a:avLst/>
          </a:prstGeom>
        </p:spPr>
      </p:pic>
      <p:sp>
        <p:nvSpPr>
          <p:cNvPr id="7" name="コンテンツ プレースホルダー 1"/>
          <p:cNvSpPr txBox="1">
            <a:spLocks/>
          </p:cNvSpPr>
          <p:nvPr/>
        </p:nvSpPr>
        <p:spPr>
          <a:xfrm>
            <a:off x="368272" y="2177480"/>
            <a:ext cx="8632492" cy="468052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4400" dirty="0" smtClean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1. </a:t>
            </a:r>
            <a:r>
              <a:rPr lang="ja-JP" altLang="en-US" sz="4400" dirty="0" smtClean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石渡</a:t>
            </a:r>
            <a:r>
              <a:rPr lang="en-US" altLang="ja-JP" sz="4400" dirty="0" smtClean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, 2. </a:t>
            </a:r>
            <a:r>
              <a:rPr lang="ja-JP" altLang="en-US" sz="4400" dirty="0" smtClean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小高 と書こうと</a:t>
            </a:r>
            <a:endParaRPr lang="en-US" altLang="ja-JP" sz="4400" dirty="0">
              <a:solidFill>
                <a:schemeClr val="tx1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0" indent="0">
              <a:buNone/>
            </a:pPr>
            <a:r>
              <a:rPr lang="en-US" altLang="ja-JP" sz="4400" dirty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1</a:t>
            </a:r>
            <a:r>
              <a:rPr lang="en-US" altLang="ja-JP" sz="4400" dirty="0" smtClean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. </a:t>
            </a:r>
            <a:r>
              <a:rPr lang="ja-JP" altLang="en-US" sz="4400" dirty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小高</a:t>
            </a:r>
            <a:r>
              <a:rPr lang="en-US" altLang="ja-JP" sz="4400" dirty="0" smtClean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en-US" altLang="ja-JP" sz="4400" dirty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2. </a:t>
            </a:r>
            <a:r>
              <a:rPr lang="ja-JP" altLang="en-US" sz="4400" dirty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石渡</a:t>
            </a:r>
            <a:r>
              <a:rPr lang="ja-JP" altLang="en-US" sz="4400" dirty="0" smtClean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 </a:t>
            </a:r>
            <a:r>
              <a:rPr lang="ja-JP" altLang="en-US" sz="4400" dirty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と書こう</a:t>
            </a:r>
            <a:r>
              <a:rPr lang="ja-JP" altLang="en-US" sz="4400" dirty="0" smtClean="0">
                <a:solidFill>
                  <a:schemeClr val="tx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と 同じ事</a:t>
            </a:r>
            <a:endParaRPr lang="en-US" altLang="ja-JP" sz="4400" dirty="0">
              <a:solidFill>
                <a:schemeClr val="tx1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0" indent="0">
              <a:buNone/>
            </a:pPr>
            <a:endParaRPr lang="en-US" altLang="ja-JP" sz="4400" dirty="0" smtClean="0">
              <a:solidFill>
                <a:schemeClr val="tx1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895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/>
          <p:cNvCxnSpPr/>
          <p:nvPr/>
        </p:nvCxnSpPr>
        <p:spPr>
          <a:xfrm flipH="1">
            <a:off x="8398042" y="0"/>
            <a:ext cx="1" cy="6146035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/>
          <p:cNvCxnSpPr/>
          <p:nvPr/>
        </p:nvCxnSpPr>
        <p:spPr>
          <a:xfrm flipH="1">
            <a:off x="0" y="6146035"/>
            <a:ext cx="8398041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8398042" y="6146035"/>
            <a:ext cx="757989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144" y="4944488"/>
            <a:ext cx="2242887" cy="240309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76726" y="156411"/>
            <a:ext cx="4102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研究</a:t>
            </a:r>
            <a:r>
              <a:rPr lang="ja-JP" altLang="en-US" sz="4400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内容</a:t>
            </a:r>
            <a:endParaRPr kumimoji="1" lang="ja-JP" altLang="en-US" sz="4400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7" name="コンテンツ プレースホルダー 1"/>
          <p:cNvSpPr txBox="1">
            <a:spLocks/>
          </p:cNvSpPr>
          <p:nvPr/>
        </p:nvSpPr>
        <p:spPr>
          <a:xfrm>
            <a:off x="184226" y="1483715"/>
            <a:ext cx="8029588" cy="410445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惑星大気の流れの仕組みについて</a:t>
            </a:r>
          </a:p>
          <a:p>
            <a:pPr lvl="1"/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地球</a:t>
            </a:r>
            <a:r>
              <a:rPr lang="en-US" altLang="ja-JP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火星</a:t>
            </a:r>
            <a:r>
              <a:rPr lang="en-US" altLang="ja-JP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金星</a:t>
            </a:r>
            <a:r>
              <a:rPr lang="en-US" altLang="ja-JP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, </a:t>
            </a:r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木星</a:t>
            </a:r>
            <a:r>
              <a:rPr lang="en-US" altLang="ja-JP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…</a:t>
            </a:r>
            <a:endParaRPr lang="ja-JP" altLang="en-US" sz="4000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lvl="1"/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未だ見ぬ惑星大気</a:t>
            </a:r>
            <a:r>
              <a:rPr lang="en-US" altLang="ja-JP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(</a:t>
            </a:r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系外惑星など</a:t>
            </a:r>
            <a:r>
              <a:rPr lang="en-US" altLang="ja-JP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)</a:t>
            </a:r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の流れのしくみを予想</a:t>
            </a:r>
          </a:p>
          <a:p>
            <a:pPr lvl="1"/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地球大気の流れのしくみを他の惑星と比較しながら理解</a:t>
            </a:r>
          </a:p>
          <a:p>
            <a:endParaRPr lang="ja-JP" altLang="en-US" sz="4000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99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www.gfd-dennou.org/library/deepconv/sample/2015-12-02_mkuriki/figdir/anim_velZ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" y="2275154"/>
            <a:ext cx="5587215" cy="404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線コネクタ 2"/>
          <p:cNvCxnSpPr/>
          <p:nvPr/>
        </p:nvCxnSpPr>
        <p:spPr>
          <a:xfrm flipH="1">
            <a:off x="0" y="6146035"/>
            <a:ext cx="8398041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8398042" y="6146035"/>
            <a:ext cx="757989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276726" y="156411"/>
            <a:ext cx="4102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研究手法</a:t>
            </a:r>
            <a:endParaRPr kumimoji="1" lang="ja-JP" altLang="en-US" sz="4400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7" name="コンテンツ プレースホルダー 1"/>
          <p:cNvSpPr txBox="1">
            <a:spLocks/>
          </p:cNvSpPr>
          <p:nvPr/>
        </p:nvSpPr>
        <p:spPr>
          <a:xfrm>
            <a:off x="276726" y="1274475"/>
            <a:ext cx="8488478" cy="15121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「数値シミュレーション」</a:t>
            </a:r>
            <a:endParaRPr lang="en-US" altLang="ja-JP" sz="4000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lvl="1"/>
            <a:r>
              <a:rPr lang="ja-JP" altLang="en-US" sz="4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もりもりもりもりコンピュータを駆使</a:t>
            </a:r>
            <a:endParaRPr lang="ja-JP" altLang="en-US" sz="4000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26" y="3936020"/>
            <a:ext cx="998911" cy="1015340"/>
          </a:xfrm>
          <a:prstGeom prst="rect">
            <a:avLst/>
          </a:prstGeom>
        </p:spPr>
      </p:pic>
      <p:cxnSp>
        <p:nvCxnSpPr>
          <p:cNvPr id="2" name="直線コネクタ 1"/>
          <p:cNvCxnSpPr/>
          <p:nvPr/>
        </p:nvCxnSpPr>
        <p:spPr>
          <a:xfrm flipH="1">
            <a:off x="8398042" y="0"/>
            <a:ext cx="1" cy="6146035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236" y="4772025"/>
            <a:ext cx="259080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76726" y="156411"/>
            <a:ext cx="4102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研究</a:t>
            </a:r>
            <a:r>
              <a:rPr lang="ja-JP" altLang="en-US" sz="4400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例</a:t>
            </a:r>
            <a:endParaRPr kumimoji="1" lang="ja-JP" altLang="en-US" sz="4400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30" name="角丸四角形 29"/>
          <p:cNvSpPr/>
          <p:nvPr/>
        </p:nvSpPr>
        <p:spPr>
          <a:xfrm>
            <a:off x="1265064" y="2726913"/>
            <a:ext cx="272925" cy="197482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037" y="4369705"/>
            <a:ext cx="3401285" cy="2403521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968" y="1705232"/>
            <a:ext cx="4115555" cy="2908260"/>
          </a:xfrm>
          <a:prstGeom prst="rect">
            <a:avLst/>
          </a:prstGeom>
        </p:spPr>
      </p:pic>
      <p:pic>
        <p:nvPicPr>
          <p:cNvPr id="41" name="Picture 4" descr="https://www.gfd-dennou.org/library/deepconv/sample/2015-12-02_mkuriki/figdir/anim_velZ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39" y="4384133"/>
            <a:ext cx="3162350" cy="228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コンテンツ プレースホルダ 3"/>
          <p:cNvSpPr txBox="1">
            <a:spLocks/>
          </p:cNvSpPr>
          <p:nvPr/>
        </p:nvSpPr>
        <p:spPr>
          <a:xfrm>
            <a:off x="70342" y="1003103"/>
            <a:ext cx="7704856" cy="475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火星のダスト（砂）気候学：グローバルダストストーム</a:t>
            </a:r>
            <a: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endParaRPr lang="en-US" altLang="ja-JP" b="1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r>
              <a:rPr lang="ja-JP" altLang="en-US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数値計算によるダスト過程の解明</a:t>
            </a:r>
            <a:endParaRPr lang="en-US" altLang="ja-JP" b="1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pic>
        <p:nvPicPr>
          <p:cNvPr id="43" name="Picture 3" descr="0131w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0" b="10786"/>
          <a:stretch/>
        </p:blipFill>
        <p:spPr bwMode="auto">
          <a:xfrm>
            <a:off x="796627" y="1868610"/>
            <a:ext cx="3133695" cy="154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357689" y="3502271"/>
            <a:ext cx="449283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100" dirty="0">
                <a:solidFill>
                  <a:srgbClr val="008000"/>
                </a:solidFill>
              </a:rPr>
              <a:t>http://</a:t>
            </a:r>
            <a:r>
              <a:rPr lang="en-US" altLang="ja-JP" sz="1100" dirty="0" smtClean="0">
                <a:solidFill>
                  <a:srgbClr val="008000"/>
                </a:solidFill>
              </a:rPr>
              <a:t>hubblesite.org/newscenter/newsdesk/archive/releases/2001/31</a:t>
            </a:r>
            <a:r>
              <a:rPr lang="en-US" altLang="ja-JP" sz="1100" dirty="0">
                <a:solidFill>
                  <a:srgbClr val="008000"/>
                </a:solidFill>
              </a:rPr>
              <a:t>/</a:t>
            </a:r>
          </a:p>
        </p:txBody>
      </p:sp>
      <p:sp>
        <p:nvSpPr>
          <p:cNvPr id="45" name="角丸四角形 44"/>
          <p:cNvSpPr/>
          <p:nvPr/>
        </p:nvSpPr>
        <p:spPr>
          <a:xfrm>
            <a:off x="1379040" y="2642155"/>
            <a:ext cx="272925" cy="197482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6" name="曲線コネクタ 45"/>
          <p:cNvCxnSpPr>
            <a:stCxn id="45" idx="2"/>
          </p:cNvCxnSpPr>
          <p:nvPr/>
        </p:nvCxnSpPr>
        <p:spPr>
          <a:xfrm rot="5400000">
            <a:off x="225268" y="3879434"/>
            <a:ext cx="2330033" cy="250439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75147" y="4947959"/>
            <a:ext cx="1837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対流</a:t>
            </a:r>
            <a:r>
              <a:rPr lang="ja-JP" altLang="en-US" dirty="0" smtClean="0"/>
              <a:t>計算</a:t>
            </a:r>
            <a:endParaRPr lang="en-US" altLang="ja-JP" dirty="0" smtClean="0"/>
          </a:p>
          <a:p>
            <a:r>
              <a:rPr kumimoji="1" lang="ja-JP" altLang="en-US" dirty="0"/>
              <a:t>に</a:t>
            </a:r>
            <a:r>
              <a:rPr kumimoji="1" lang="ja-JP" altLang="en-US" dirty="0" smtClean="0"/>
              <a:t>よる局地対流、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ダスト巻き上げ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過程の解明</a:t>
            </a:r>
            <a:endParaRPr kumimoji="1" lang="ja-JP" altLang="en-US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253358" y="4927872"/>
            <a:ext cx="16385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全球</a:t>
            </a:r>
            <a:r>
              <a:rPr lang="ja-JP" altLang="en-US" dirty="0" smtClean="0"/>
              <a:t>計算</a:t>
            </a:r>
            <a:endParaRPr lang="en-US" altLang="ja-JP" dirty="0" smtClean="0"/>
          </a:p>
          <a:p>
            <a:r>
              <a:rPr kumimoji="1" lang="ja-JP" altLang="en-US" dirty="0"/>
              <a:t>に</a:t>
            </a:r>
            <a:r>
              <a:rPr kumimoji="1" lang="ja-JP" altLang="en-US" dirty="0" smtClean="0"/>
              <a:t>よる大循環、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ダスト輸送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過程の解明</a:t>
            </a:r>
            <a:endParaRPr kumimoji="1" lang="ja-JP" altLang="en-US" dirty="0"/>
          </a:p>
        </p:txBody>
      </p:sp>
      <p:sp>
        <p:nvSpPr>
          <p:cNvPr id="49" name="円/楕円 48"/>
          <p:cNvSpPr/>
          <p:nvPr/>
        </p:nvSpPr>
        <p:spPr>
          <a:xfrm>
            <a:off x="2462410" y="1878678"/>
            <a:ext cx="1368152" cy="1472265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946992" y="1543493"/>
            <a:ext cx="273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ハッブル望遠鏡による観測</a:t>
            </a:r>
            <a:endParaRPr kumimoji="1" lang="ja-JP" altLang="en-US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000970" y="1868610"/>
            <a:ext cx="366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ダスト量時間変化（北半球秋から冬）</a:t>
            </a:r>
            <a:endParaRPr kumimoji="1" lang="ja-JP" altLang="en-US" dirty="0"/>
          </a:p>
        </p:txBody>
      </p:sp>
      <p:sp>
        <p:nvSpPr>
          <p:cNvPr id="52" name="右矢印 51"/>
          <p:cNvSpPr/>
          <p:nvPr/>
        </p:nvSpPr>
        <p:spPr>
          <a:xfrm>
            <a:off x="2027112" y="2191565"/>
            <a:ext cx="792088" cy="28803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1811088" y="1801908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３ヶ月後</a:t>
            </a:r>
            <a:endParaRPr kumimoji="1" lang="ja-JP" alt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97" y="-84267"/>
            <a:ext cx="1623021" cy="1806759"/>
          </a:xfrm>
          <a:prstGeom prst="rect">
            <a:avLst/>
          </a:prstGeom>
        </p:spPr>
      </p:pic>
      <p:cxnSp>
        <p:nvCxnSpPr>
          <p:cNvPr id="55" name="曲線コネクタ 54"/>
          <p:cNvCxnSpPr/>
          <p:nvPr/>
        </p:nvCxnSpPr>
        <p:spPr>
          <a:xfrm rot="16200000" flipH="1">
            <a:off x="3484232" y="3286070"/>
            <a:ext cx="2051569" cy="1798154"/>
          </a:xfrm>
          <a:prstGeom prst="curved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33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5" grpId="0" animBg="1"/>
      <p:bldP spid="47" grpId="0"/>
      <p:bldP spid="48" grpId="0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53" y="2010295"/>
            <a:ext cx="3110439" cy="3074889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89861"/>
            <a:ext cx="2948317" cy="302055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593" y="4581128"/>
            <a:ext cx="2661424" cy="224742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56" y="2420888"/>
            <a:ext cx="2661424" cy="2247425"/>
          </a:xfrm>
          <a:prstGeom prst="rect">
            <a:avLst/>
          </a:prstGeom>
        </p:spPr>
      </p:pic>
      <p:sp>
        <p:nvSpPr>
          <p:cNvPr id="4" name="コンテンツ プレースホルダ 3"/>
          <p:cNvSpPr>
            <a:spLocks noGrp="1"/>
          </p:cNvSpPr>
          <p:nvPr>
            <p:ph sz="quarter" idx="4294967295"/>
          </p:nvPr>
        </p:nvSpPr>
        <p:spPr>
          <a:xfrm>
            <a:off x="271045" y="1095126"/>
            <a:ext cx="8216900" cy="1295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ja-JP" altLang="en-US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気候多様性の数値探検</a:t>
            </a:r>
            <a:endParaRPr lang="en-US" altLang="ja-JP" b="1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lvl="1"/>
            <a:r>
              <a:rPr lang="ja-JP" altLang="en-US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宇宙の中のあらゆる気候を探る</a:t>
            </a:r>
            <a:endParaRPr lang="en-US" altLang="ja-JP" b="1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lvl="1"/>
            <a:r>
              <a:rPr lang="ja-JP" altLang="en-US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生命に適した気候が実現する条件を考える</a:t>
            </a:r>
            <a: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endParaRPr lang="en-US" altLang="ja-JP" b="1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142" y="3326258"/>
            <a:ext cx="4527110" cy="319908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804248" y="3356992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木星の縞構造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（東西風）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496" y="2610778"/>
            <a:ext cx="8771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地球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en-US" altLang="ja-JP" dirty="0">
                <a:solidFill>
                  <a:prstClr val="black"/>
                </a:solidFill>
              </a:rPr>
              <a:t>(</a:t>
            </a:r>
            <a:r>
              <a:rPr lang="ja-JP" altLang="en-US" dirty="0">
                <a:solidFill>
                  <a:prstClr val="black"/>
                </a:solidFill>
              </a:rPr>
              <a:t>表面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ja-JP" altLang="en-US" dirty="0">
                <a:solidFill>
                  <a:prstClr val="black"/>
                </a:solidFill>
              </a:rPr>
              <a:t>温度：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北半球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ja-JP" altLang="en-US" dirty="0">
                <a:solidFill>
                  <a:prstClr val="black"/>
                </a:solidFill>
              </a:rPr>
              <a:t>夏の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ja-JP" altLang="en-US" dirty="0">
                <a:solidFill>
                  <a:prstClr val="black"/>
                </a:solidFill>
              </a:rPr>
              <a:t>２週間</a:t>
            </a:r>
            <a:r>
              <a:rPr lang="en-US" altLang="ja-JP" dirty="0">
                <a:solidFill>
                  <a:prstClr val="black"/>
                </a:solidFill>
              </a:rPr>
              <a:t>)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496" y="4941168"/>
            <a:ext cx="11897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同期回転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ja-JP" altLang="en-US" dirty="0">
                <a:solidFill>
                  <a:prstClr val="black"/>
                </a:solidFill>
              </a:rPr>
              <a:t>惑星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en-US" altLang="ja-JP" dirty="0">
                <a:solidFill>
                  <a:prstClr val="black"/>
                </a:solidFill>
              </a:rPr>
              <a:t>(</a:t>
            </a:r>
            <a:r>
              <a:rPr lang="ja-JP" altLang="en-US" dirty="0">
                <a:solidFill>
                  <a:prstClr val="black"/>
                </a:solidFill>
              </a:rPr>
              <a:t>惑星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放射：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時間固定</a:t>
            </a:r>
            <a:r>
              <a:rPr lang="en-US" altLang="ja-JP" dirty="0">
                <a:solidFill>
                  <a:prstClr val="black"/>
                </a:solidFill>
              </a:rPr>
              <a:t>)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508104" y="2636912"/>
            <a:ext cx="10743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陸惑星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en-US" altLang="ja-JP" dirty="0">
                <a:solidFill>
                  <a:prstClr val="black"/>
                </a:solidFill>
              </a:rPr>
              <a:t>(</a:t>
            </a:r>
            <a:r>
              <a:rPr lang="ja-JP" altLang="en-US" dirty="0">
                <a:solidFill>
                  <a:prstClr val="black"/>
                </a:solidFill>
              </a:rPr>
              <a:t>降水量：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ja-JP" altLang="en-US" dirty="0">
                <a:solidFill>
                  <a:prstClr val="black"/>
                </a:solidFill>
              </a:rPr>
              <a:t>北半球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ja-JP" altLang="en-US" dirty="0">
                <a:solidFill>
                  <a:prstClr val="black"/>
                </a:solidFill>
              </a:rPr>
              <a:t>夏の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ja-JP" altLang="en-US" dirty="0">
                <a:solidFill>
                  <a:prstClr val="black"/>
                </a:solidFill>
              </a:rPr>
              <a:t>２週間</a:t>
            </a:r>
            <a:r>
              <a:rPr lang="en-US" altLang="ja-JP" dirty="0">
                <a:solidFill>
                  <a:prstClr val="black"/>
                </a:solidFill>
              </a:rPr>
              <a:t>)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43099" y="5180999"/>
            <a:ext cx="13051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暴走温室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ja-JP" altLang="en-US" dirty="0">
                <a:solidFill>
                  <a:prstClr val="black"/>
                </a:solidFill>
              </a:rPr>
              <a:t>状態</a:t>
            </a:r>
            <a:r>
              <a:rPr lang="en-US" altLang="ja-JP" dirty="0">
                <a:solidFill>
                  <a:prstClr val="black"/>
                </a:solidFill>
              </a:rPr>
              <a:t/>
            </a:r>
            <a:br>
              <a:rPr lang="en-US" altLang="ja-JP" dirty="0">
                <a:solidFill>
                  <a:prstClr val="black"/>
                </a:solidFill>
              </a:rPr>
            </a:br>
            <a:r>
              <a:rPr lang="en-US" altLang="ja-JP" dirty="0">
                <a:solidFill>
                  <a:prstClr val="black"/>
                </a:solidFill>
              </a:rPr>
              <a:t>(</a:t>
            </a:r>
            <a:r>
              <a:rPr lang="ja-JP" altLang="en-US" dirty="0">
                <a:solidFill>
                  <a:prstClr val="black"/>
                </a:solidFill>
              </a:rPr>
              <a:t>表面温度：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３年分</a:t>
            </a:r>
            <a:r>
              <a:rPr lang="en-US" altLang="ja-JP" dirty="0">
                <a:solidFill>
                  <a:prstClr val="black"/>
                </a:solidFill>
              </a:rPr>
              <a:t>)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76726" y="156411"/>
            <a:ext cx="4102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石渡研究紹介</a:t>
            </a:r>
            <a:endParaRPr kumimoji="1" lang="ja-JP" altLang="en-US" sz="4400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326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76726" y="156411"/>
            <a:ext cx="4102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小高</a:t>
            </a:r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研究紹介</a:t>
            </a:r>
            <a:endParaRPr kumimoji="1" lang="ja-JP" altLang="en-US" sz="4400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590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/>
          <p:cNvCxnSpPr/>
          <p:nvPr/>
        </p:nvCxnSpPr>
        <p:spPr>
          <a:xfrm flipH="1">
            <a:off x="8398042" y="0"/>
            <a:ext cx="1" cy="6146035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/>
          <p:cNvCxnSpPr/>
          <p:nvPr/>
        </p:nvCxnSpPr>
        <p:spPr>
          <a:xfrm flipH="1">
            <a:off x="0" y="6146035"/>
            <a:ext cx="8398041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8398042" y="6146035"/>
            <a:ext cx="757989" cy="591649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285" y="5486400"/>
            <a:ext cx="1878349" cy="13716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76726" y="156411"/>
            <a:ext cx="7002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研究するために大事なのは？</a:t>
            </a:r>
            <a:endParaRPr kumimoji="1" lang="ja-JP" altLang="en-US" sz="4400" b="1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8" name="コンテンツ プレースホルダー 1"/>
          <p:cNvSpPr txBox="1">
            <a:spLocks/>
          </p:cNvSpPr>
          <p:nvPr/>
        </p:nvSpPr>
        <p:spPr>
          <a:xfrm>
            <a:off x="423188" y="2154285"/>
            <a:ext cx="8200446" cy="377728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60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使う武器をよく知ること！</a:t>
            </a:r>
            <a:endParaRPr lang="en-US" altLang="ja-JP" sz="6000" b="1" dirty="0" smtClean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60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武器 </a:t>
            </a:r>
            <a:r>
              <a:rPr lang="ja-JP" altLang="en-US" sz="6000" b="1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＝</a:t>
            </a:r>
            <a:r>
              <a:rPr lang="en-US" altLang="ja-JP" sz="60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 </a:t>
            </a:r>
            <a:r>
              <a:rPr lang="ja-JP" altLang="en-US" sz="54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コンピュータ</a:t>
            </a:r>
            <a:r>
              <a:rPr lang="en-US" altLang="ja-JP" sz="60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/>
            </a:r>
            <a:br>
              <a:rPr lang="en-US" altLang="ja-JP" sz="6000" b="1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</a:br>
            <a:r>
              <a:rPr lang="en-US" altLang="ja-JP" sz="60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	</a:t>
            </a:r>
            <a:r>
              <a:rPr lang="ja-JP" altLang="en-US" sz="36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もちろん流体力学等々の知識も</a:t>
            </a:r>
            <a:r>
              <a:rPr lang="en-US" altLang="ja-JP" sz="3600" dirty="0" smtClean="0">
                <a:latin typeface="HGP教科書体" panose="02020600000000000000" pitchFamily="18" charset="-128"/>
                <a:ea typeface="HGP教科書体" panose="02020600000000000000" pitchFamily="18" charset="-128"/>
              </a:rPr>
              <a:t>…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089" y="5733637"/>
            <a:ext cx="928854" cy="100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7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-0.2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L -0.25 7.40741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</TotalTime>
  <Words>396</Words>
  <Application>Microsoft Office PowerPoint</Application>
  <PresentationFormat>画面に合わせる (4:3)</PresentationFormat>
  <Paragraphs>79</Paragraphs>
  <Slides>12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9" baseType="lpstr">
      <vt:lpstr>HGP教科書体</vt:lpstr>
      <vt:lpstr>ＭＳ Ｐゴシック</vt:lpstr>
      <vt:lpstr>Arial</vt:lpstr>
      <vt:lpstr>Calibri</vt:lpstr>
      <vt:lpstr>Calibri Light</vt:lpstr>
      <vt:lpstr>Symbol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梅内紫芳</dc:creator>
  <cp:lastModifiedBy>梅内紫芳</cp:lastModifiedBy>
  <cp:revision>21</cp:revision>
  <dcterms:created xsi:type="dcterms:W3CDTF">2016-12-18T23:30:05Z</dcterms:created>
  <dcterms:modified xsi:type="dcterms:W3CDTF">2016-12-19T05:33:02Z</dcterms:modified>
</cp:coreProperties>
</file>