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9" r:id="rId4"/>
    <p:sldId id="260" r:id="rId5"/>
    <p:sldId id="269" r:id="rId6"/>
    <p:sldId id="264" r:id="rId7"/>
    <p:sldId id="261" r:id="rId8"/>
    <p:sldId id="262" r:id="rId9"/>
    <p:sldId id="265" r:id="rId10"/>
    <p:sldId id="266" r:id="rId11"/>
    <p:sldId id="267" r:id="rId12"/>
    <p:sldId id="268" r:id="rId13"/>
    <p:sldId id="270" r:id="rId14"/>
    <p:sldId id="271" r:id="rId15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3D290-5D4E-48A1-B2AE-59FC8955DA10}" type="datetimeFigureOut">
              <a:rPr kumimoji="1" lang="ja-JP" altLang="en-US" smtClean="0"/>
              <a:t>2016/1/21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B4A0B-FD49-4CB1-BBD1-FD930EAA64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602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AF67D-BB01-4BCC-99FC-A68B19A212D5}" type="datetimeFigureOut">
              <a:rPr kumimoji="1" lang="ja-JP" altLang="en-US" smtClean="0"/>
              <a:t>2016/1/21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D677C-C880-4D8B-B4BE-C30D567CBE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82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ダストデビルの画像は　</a:t>
            </a:r>
            <a:r>
              <a:rPr kumimoji="1" lang="en-US" altLang="ja-JP" dirty="0" smtClean="0"/>
              <a:t>http://www.nasa.gov/vision/universe/solarsystem/2005_dust_devil.html</a:t>
            </a:r>
            <a:r>
              <a:rPr kumimoji="1" lang="ja-JP" altLang="en-US" dirty="0" smtClean="0"/>
              <a:t>　より取得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金星画像は　</a:t>
            </a:r>
            <a:r>
              <a:rPr kumimoji="1" lang="en-US" altLang="ja-JP" dirty="0" smtClean="0"/>
              <a:t>http://www.isas.jaxa.jp/j/topics/topics/2015/1209.shtml</a:t>
            </a:r>
            <a:r>
              <a:rPr kumimoji="1" lang="ja-JP" altLang="en-US" smtClean="0"/>
              <a:t>　より取得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D677C-C880-4D8B-B4BE-C30D567CBEC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BE8C4B-8035-4578-8EBD-9C1BC9D0FCAF}" type="datetimeFigureOut">
              <a:rPr kumimoji="1" lang="ja-JP" altLang="en-US" smtClean="0"/>
              <a:pPr/>
              <a:t>2016/1/21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FBEEF12-96E5-4812-B3FA-BFCB458D7F2F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471588"/>
          </a:xfrm>
        </p:spPr>
        <p:txBody>
          <a:bodyPr>
            <a:normAutofit/>
          </a:bodyPr>
          <a:lstStyle/>
          <a:p>
            <a:r>
              <a:rPr lang="ja-JP" alt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石渡研</a:t>
            </a:r>
            <a:r>
              <a:rPr lang="en-US" altLang="ja-JP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ja-JP" alt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小高研</a:t>
            </a:r>
            <a:r>
              <a:rPr lang="en-US" altLang="ja-JP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altLang="ja-JP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altLang="ja-JP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(GFD</a:t>
            </a:r>
            <a:r>
              <a:rPr lang="ja-JP" alt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研究室</a:t>
            </a:r>
            <a:r>
              <a:rPr lang="en-US" altLang="ja-JP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r>
              <a:rPr lang="ja-JP" altLang="en-US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紹介</a:t>
            </a:r>
            <a:r>
              <a:rPr lang="en-US" altLang="ja-JP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altLang="ja-JP" sz="5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ja-JP" alt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後編</a:t>
            </a:r>
            <a:endParaRPr kumimoji="1" lang="ja-JP" altLang="en-US" sz="5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177256"/>
          </a:xfrm>
        </p:spPr>
        <p:txBody>
          <a:bodyPr>
            <a:noAutofit/>
          </a:bodyPr>
          <a:lstStyle/>
          <a:p>
            <a:pPr algn="r"/>
            <a:r>
              <a:rPr lang="ja-JP" alt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北海道</a:t>
            </a:r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大学 理学部 </a:t>
            </a:r>
            <a:r>
              <a:rPr lang="en-US" altLang="ja-JP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 </a:t>
            </a:r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理学院</a:t>
            </a:r>
            <a:endParaRPr lang="en-US" altLang="ja-JP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r"/>
            <a:r>
              <a:rPr kumimoji="1" lang="ja-JP" alt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地球惑星科</a:t>
            </a:r>
            <a:r>
              <a:rPr kumimoji="1"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学科 </a:t>
            </a:r>
            <a:r>
              <a:rPr lang="en-US" altLang="ja-JP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 </a:t>
            </a:r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宇宙理学専攻</a:t>
            </a:r>
            <a:endParaRPr lang="en-US" altLang="ja-JP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r"/>
            <a:r>
              <a:rPr kumimoji="1"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惑星宇宙グループ</a:t>
            </a:r>
            <a:endParaRPr kumimoji="1" lang="en-US" altLang="ja-JP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r"/>
            <a:r>
              <a:rPr lang="ja-JP" alt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地球流体</a:t>
            </a:r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力学研究室</a:t>
            </a:r>
            <a:endParaRPr lang="en-US" altLang="ja-JP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r"/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２０１</a:t>
            </a:r>
            <a:r>
              <a:rPr lang="en-US" altLang="ja-JP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6</a:t>
            </a:r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en-US" altLang="ja-JP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/ 01</a:t>
            </a:r>
            <a:r>
              <a:rPr lang="ja-JP" alt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 </a:t>
            </a:r>
            <a:r>
              <a:rPr lang="en-US" altLang="ja-JP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ea"/>
              </a:rPr>
              <a:t>/ 21</a:t>
            </a:r>
            <a:endParaRPr kumimoji="1" lang="ja-JP" alt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91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188515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計算機やネットワークの構築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運用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管理</a:t>
            </a:r>
            <a:endParaRPr kumimoji="1" lang="en-US" altLang="ja-JP" sz="2800" dirty="0" smtClean="0"/>
          </a:p>
          <a:p>
            <a:pPr lvl="1"/>
            <a:r>
              <a:rPr lang="en-US" altLang="ja-JP" sz="2400" dirty="0" err="1" smtClean="0"/>
              <a:t>EPcore</a:t>
            </a:r>
            <a:r>
              <a:rPr lang="en-US" altLang="ja-JP" sz="2400" dirty="0" smtClean="0"/>
              <a:t> : </a:t>
            </a:r>
            <a:r>
              <a:rPr lang="ja-JP" altLang="en-US" sz="2400" dirty="0"/>
              <a:t>使う</a:t>
            </a:r>
            <a:r>
              <a:rPr lang="ja-JP" altLang="en-US" sz="2400" dirty="0" smtClean="0"/>
              <a:t>環境を自分たちで構築</a:t>
            </a:r>
            <a:endParaRPr lang="en-US" altLang="ja-JP" sz="2400" dirty="0" smtClean="0"/>
          </a:p>
          <a:p>
            <a:r>
              <a:rPr lang="ja-JP" altLang="en-US" sz="2600" dirty="0"/>
              <a:t>計算機</a:t>
            </a:r>
            <a:r>
              <a:rPr lang="ja-JP" altLang="en-US" sz="2600" dirty="0" smtClean="0"/>
              <a:t>科学についての勉強会</a:t>
            </a:r>
            <a:endParaRPr lang="en-US" altLang="ja-JP" sz="2600" dirty="0" smtClean="0"/>
          </a:p>
          <a:p>
            <a:pPr lvl="1"/>
            <a:r>
              <a:rPr kumimoji="1" lang="en-US" altLang="ja-JP" dirty="0" err="1" smtClean="0"/>
              <a:t>EPnetFaN</a:t>
            </a:r>
            <a:r>
              <a:rPr kumimoji="1" lang="en-US" altLang="ja-JP" dirty="0" smtClean="0"/>
              <a:t> : </a:t>
            </a:r>
            <a:r>
              <a:rPr kumimoji="1" lang="ja-JP" altLang="en-US" dirty="0" smtClean="0"/>
              <a:t>惑星宇宙グループ内の他研究室と共同開催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武器について学ぶために</a:t>
            </a:r>
            <a:endParaRPr kumimoji="1" lang="ja-JP" altLang="en-US" dirty="0"/>
          </a:p>
        </p:txBody>
      </p:sp>
      <p:pic>
        <p:nvPicPr>
          <p:cNvPr id="1026" name="Picture 2" descr=" 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707904" cy="24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46003"/>
            <a:ext cx="4211960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7545" y="1628800"/>
            <a:ext cx="8272428" cy="4608512"/>
          </a:xfrm>
        </p:spPr>
        <p:txBody>
          <a:bodyPr/>
          <a:lstStyle/>
          <a:p>
            <a:r>
              <a:rPr kumimoji="1" lang="ja-JP" altLang="en-US" dirty="0" smtClean="0"/>
              <a:t>合宿型セミナー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GFD</a:t>
            </a:r>
            <a:r>
              <a:rPr lang="ja-JP" altLang="en-US" dirty="0" smtClean="0"/>
              <a:t>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支笏湖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フロンティアセミナー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穂別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ja-JP" altLang="en-US" dirty="0"/>
              <a:t>数値</a:t>
            </a:r>
            <a:r>
              <a:rPr kumimoji="1" lang="ja-JP" altLang="en-US" dirty="0" smtClean="0"/>
              <a:t>計算ワークショップ </a:t>
            </a:r>
            <a:r>
              <a:rPr kumimoji="1" lang="en-US" altLang="ja-JP" dirty="0" smtClean="0"/>
              <a:t>(@ </a:t>
            </a:r>
            <a:r>
              <a:rPr kumimoji="1" lang="ja-JP" altLang="en-US" dirty="0" smtClean="0"/>
              <a:t>神戸</a:t>
            </a:r>
            <a:r>
              <a:rPr kumimoji="1" lang="en-US" altLang="ja-JP" dirty="0" smtClean="0"/>
              <a:t>) …</a:t>
            </a:r>
            <a:r>
              <a:rPr kumimoji="1" lang="ja-JP" altLang="en-US" dirty="0" smtClean="0"/>
              <a:t>等</a:t>
            </a:r>
            <a:endParaRPr kumimoji="1" lang="en-US" altLang="ja-JP" dirty="0" smtClean="0"/>
          </a:p>
          <a:p>
            <a:r>
              <a:rPr lang="ja-JP" altLang="en-US" dirty="0" smtClean="0"/>
              <a:t>アウトリーチ活動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北大</a:t>
            </a:r>
            <a:r>
              <a:rPr lang="en-US" altLang="ja-JP" dirty="0"/>
              <a:t> </a:t>
            </a:r>
            <a:r>
              <a:rPr lang="en-US" altLang="ja-JP" dirty="0" smtClean="0"/>
              <a:t>– </a:t>
            </a:r>
            <a:r>
              <a:rPr lang="ja-JP" altLang="en-US" dirty="0" smtClean="0"/>
              <a:t>大垣東高校間双方向遠隔授業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出前</a:t>
            </a:r>
            <a:r>
              <a:rPr kumimoji="1" lang="ja-JP" altLang="en-US" dirty="0" smtClean="0"/>
              <a:t>実験授業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藤女子大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陸別小中学校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銀河の森天文台 </a:t>
            </a:r>
            <a:r>
              <a:rPr kumimoji="1" lang="en-US" altLang="ja-JP" dirty="0" smtClean="0"/>
              <a:t>… </a:t>
            </a:r>
            <a:r>
              <a:rPr kumimoji="1" lang="ja-JP" altLang="en-US" dirty="0" smtClean="0"/>
              <a:t>等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その他の活動</a:t>
            </a:r>
            <a:endParaRPr kumimoji="1" lang="ja-JP" altLang="en-US" dirty="0"/>
          </a:p>
        </p:txBody>
      </p:sp>
      <p:pic>
        <p:nvPicPr>
          <p:cNvPr id="2050" name="Picture 2" descr="http://www.ep.sci.hokudai.ac.jp/~mosir/work/2015/ohgaki/photo/pub/large/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374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963739"/>
            <a:ext cx="3684749" cy="2456499"/>
          </a:xfrm>
          <a:prstGeom prst="rect">
            <a:avLst/>
          </a:prstGeom>
        </p:spPr>
      </p:pic>
      <p:pic>
        <p:nvPicPr>
          <p:cNvPr id="7" name="Picture 2" descr="https://www.gfd-dennou.org/arch/gfdsemi/2015-08-17/photo/lecture/pub/large/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62" y="1700808"/>
            <a:ext cx="3551717" cy="266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3529" y="1916832"/>
            <a:ext cx="8505410" cy="4824536"/>
          </a:xfrm>
        </p:spPr>
        <p:txBody>
          <a:bodyPr>
            <a:noAutofit/>
          </a:bodyPr>
          <a:lstStyle/>
          <a:p>
            <a:r>
              <a:rPr lang="ja-JP" altLang="en-US" dirty="0"/>
              <a:t>地球惑星科学に興味のある人</a:t>
            </a:r>
          </a:p>
          <a:p>
            <a:pPr lvl="1"/>
            <a:r>
              <a:rPr lang="ja-JP" altLang="en-US" sz="2400" dirty="0" smtClean="0"/>
              <a:t>惑星大気の進化</a:t>
            </a:r>
            <a:r>
              <a:rPr lang="en-US" altLang="ja-JP" sz="2400" dirty="0"/>
              <a:t>, </a:t>
            </a:r>
            <a:r>
              <a:rPr lang="ja-JP" altLang="en-US" sz="2400" dirty="0" smtClean="0"/>
              <a:t>環境変動</a:t>
            </a:r>
            <a:r>
              <a:rPr lang="en-US" altLang="ja-JP" sz="2400" dirty="0" smtClean="0"/>
              <a:t>, </a:t>
            </a:r>
            <a:r>
              <a:rPr lang="ja-JP" altLang="en-US" sz="2400" dirty="0" smtClean="0"/>
              <a:t>温室効果</a:t>
            </a:r>
            <a:endParaRPr lang="ja-JP" altLang="en-US" sz="2400" dirty="0"/>
          </a:p>
          <a:p>
            <a:r>
              <a:rPr lang="ja-JP" altLang="en-US" dirty="0" smtClean="0"/>
              <a:t>数値</a:t>
            </a:r>
            <a:r>
              <a:rPr lang="ja-JP" altLang="en-US" dirty="0"/>
              <a:t>計算</a:t>
            </a:r>
            <a:r>
              <a:rPr lang="en-US" altLang="ja-JP" dirty="0"/>
              <a:t>, </a:t>
            </a:r>
            <a:r>
              <a:rPr lang="ja-JP" altLang="en-US" dirty="0"/>
              <a:t>計算機科学</a:t>
            </a:r>
            <a:r>
              <a:rPr lang="en-US" altLang="ja-JP" dirty="0"/>
              <a:t>, </a:t>
            </a:r>
            <a:r>
              <a:rPr lang="ja-JP" altLang="en-US" dirty="0"/>
              <a:t>理論研究に興味のある人</a:t>
            </a:r>
          </a:p>
          <a:p>
            <a:pPr lvl="1"/>
            <a:r>
              <a:rPr lang="ja-JP" altLang="en-US" sz="2400" dirty="0"/>
              <a:t>数値シミュレーション用モデル</a:t>
            </a:r>
            <a:r>
              <a:rPr lang="en-US" altLang="ja-JP" sz="2400" dirty="0"/>
              <a:t>, </a:t>
            </a:r>
            <a:r>
              <a:rPr lang="ja-JP" altLang="en-US" sz="2400" dirty="0"/>
              <a:t>ソフトウェア</a:t>
            </a:r>
            <a:r>
              <a:rPr lang="ja-JP" altLang="en-US" sz="2400" dirty="0" smtClean="0"/>
              <a:t>開発</a:t>
            </a:r>
            <a:endParaRPr lang="ja-JP" altLang="en-US" sz="2400" dirty="0"/>
          </a:p>
          <a:p>
            <a:pPr lvl="1"/>
            <a:r>
              <a:rPr lang="ja-JP" altLang="en-US" sz="2400" dirty="0"/>
              <a:t>計算機</a:t>
            </a:r>
            <a:r>
              <a:rPr lang="en-US" altLang="ja-JP" sz="2400" dirty="0"/>
              <a:t>, </a:t>
            </a:r>
            <a:r>
              <a:rPr lang="ja-JP" altLang="en-US" sz="2400" dirty="0"/>
              <a:t>ネットワーク環境構築</a:t>
            </a:r>
          </a:p>
          <a:p>
            <a:pPr lvl="1"/>
            <a:r>
              <a:rPr lang="ja-JP" altLang="en-US" sz="2400" dirty="0" smtClean="0"/>
              <a:t>ハビタブルゾーン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生命の生存可能性領域</a:t>
            </a:r>
            <a:r>
              <a:rPr lang="en-US" altLang="ja-JP" sz="2400" dirty="0" smtClean="0"/>
              <a:t>)</a:t>
            </a:r>
            <a:r>
              <a:rPr lang="ja-JP" altLang="en-US" sz="2400" dirty="0" smtClean="0"/>
              <a:t>など</a:t>
            </a:r>
            <a:endParaRPr lang="ja-JP" altLang="en-US" sz="2400" dirty="0"/>
          </a:p>
          <a:p>
            <a:r>
              <a:rPr lang="en-US" altLang="ja-JP" dirty="0"/>
              <a:t>(</a:t>
            </a:r>
            <a:r>
              <a:rPr lang="ja-JP" altLang="en-US" dirty="0"/>
              <a:t>様々な面で</a:t>
            </a:r>
            <a:r>
              <a:rPr lang="en-US" altLang="ja-JP" dirty="0"/>
              <a:t>) </a:t>
            </a:r>
            <a:r>
              <a:rPr lang="ja-JP" altLang="en-US" dirty="0"/>
              <a:t>アクティブな人</a:t>
            </a:r>
          </a:p>
          <a:p>
            <a:pPr lvl="1"/>
            <a:r>
              <a:rPr lang="ja-JP" altLang="en-US" sz="2400" dirty="0"/>
              <a:t>アウトリーチ活動に興味がある</a:t>
            </a:r>
          </a:p>
          <a:p>
            <a:pPr lvl="1"/>
            <a:r>
              <a:rPr lang="ja-JP" altLang="en-US" sz="2400" dirty="0"/>
              <a:t>趣味</a:t>
            </a:r>
            <a:r>
              <a:rPr lang="ja-JP" altLang="en-US" sz="2400" dirty="0" smtClean="0"/>
              <a:t>にかける情熱</a:t>
            </a:r>
            <a:r>
              <a:rPr lang="ja-JP" altLang="en-US" sz="2400" dirty="0"/>
              <a:t>を持っている </a:t>
            </a:r>
            <a:r>
              <a:rPr lang="en-US" altLang="ja-JP" sz="2400" dirty="0"/>
              <a:t>(</a:t>
            </a:r>
            <a:r>
              <a:rPr lang="ja-JP" altLang="en-US" sz="2400" dirty="0"/>
              <a:t>アニメ</a:t>
            </a:r>
            <a:r>
              <a:rPr lang="en-US" altLang="ja-JP" sz="2400" dirty="0"/>
              <a:t>, </a:t>
            </a:r>
            <a:r>
              <a:rPr lang="ja-JP" altLang="en-US" sz="2400" dirty="0"/>
              <a:t>ゲーム</a:t>
            </a:r>
            <a:r>
              <a:rPr lang="en-US" altLang="ja-JP" sz="2400" dirty="0"/>
              <a:t>, </a:t>
            </a:r>
            <a:r>
              <a:rPr lang="ja-JP" altLang="en-US" sz="2400" dirty="0"/>
              <a:t>スポーツなど</a:t>
            </a:r>
            <a:r>
              <a:rPr lang="en-US" altLang="ja-JP" sz="2400" dirty="0" smtClean="0"/>
              <a:t>)</a:t>
            </a:r>
            <a:endParaRPr lang="en-US" altLang="ja-JP" sz="2400" dirty="0"/>
          </a:p>
          <a:p>
            <a:pPr lvl="1"/>
            <a:r>
              <a:rPr lang="en-US" altLang="ja-JP" sz="2400" dirty="0" err="1" smtClean="0"/>
              <a:t>etc</a:t>
            </a:r>
            <a:r>
              <a:rPr lang="en-US" altLang="ja-JP" sz="2400" dirty="0"/>
              <a:t>…</a:t>
            </a:r>
          </a:p>
          <a:p>
            <a:endParaRPr kumimoji="1" lang="ja-JP" altLang="en-US" sz="20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欲しい人材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314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3529" y="1844824"/>
            <a:ext cx="8505410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2800" dirty="0" smtClean="0"/>
              <a:t>Q : </a:t>
            </a:r>
            <a:r>
              <a:rPr lang="ja-JP" altLang="en-US" sz="2800" dirty="0" smtClean="0"/>
              <a:t>ダイナミクス</a:t>
            </a:r>
            <a:r>
              <a:rPr lang="en-US" altLang="ja-JP" sz="2800" dirty="0" smtClean="0"/>
              <a:t>(</a:t>
            </a:r>
            <a:r>
              <a:rPr lang="ja-JP" altLang="en-US" sz="2800" dirty="0"/>
              <a:t>見</a:t>
            </a:r>
            <a:r>
              <a:rPr lang="ja-JP" altLang="en-US" sz="2800" dirty="0" smtClean="0"/>
              <a:t>延研</a:t>
            </a:r>
            <a:r>
              <a:rPr lang="en-US" altLang="ja-JP" sz="2800" dirty="0" smtClean="0"/>
              <a:t>, </a:t>
            </a:r>
            <a:r>
              <a:rPr lang="ja-JP" altLang="en-US" sz="2800" dirty="0" smtClean="0"/>
              <a:t>稲津研</a:t>
            </a:r>
            <a:r>
              <a:rPr lang="en-US" altLang="ja-JP" sz="2800" dirty="0" smtClean="0"/>
              <a:t>, </a:t>
            </a:r>
            <a:r>
              <a:rPr lang="ja-JP" altLang="en-US" sz="2800" dirty="0" smtClean="0"/>
              <a:t>等</a:t>
            </a:r>
            <a:r>
              <a:rPr lang="en-US" altLang="ja-JP" sz="2800" dirty="0" smtClean="0"/>
              <a:t>)</a:t>
            </a:r>
            <a:r>
              <a:rPr lang="ja-JP" altLang="en-US" sz="2800" dirty="0" smtClean="0"/>
              <a:t>や地球環境の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en-US" altLang="ja-JP" sz="2800" dirty="0" smtClean="0"/>
              <a:t>      </a:t>
            </a:r>
            <a:r>
              <a:rPr lang="ja-JP" altLang="en-US" sz="2800" dirty="0" smtClean="0"/>
              <a:t>大気海洋物理学グループとの違いは？</a:t>
            </a:r>
            <a:endParaRPr lang="en-US" altLang="ja-JP" sz="28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気象・環境系を</a:t>
            </a:r>
            <a:r>
              <a:rPr lang="ja-JP" altLang="en-US" dirty="0"/>
              <a:t>考えて</a:t>
            </a:r>
            <a:r>
              <a:rPr lang="ja-JP" altLang="en-US" dirty="0" smtClean="0"/>
              <a:t>いる人へ</a:t>
            </a:r>
            <a:endParaRPr kumimoji="1" lang="ja-JP" altLang="en-US" dirty="0"/>
          </a:p>
        </p:txBody>
      </p:sp>
      <p:pic>
        <p:nvPicPr>
          <p:cNvPr id="3074" name="Picture 2" descr="https://www.astrobiology.nasa.gov/media/medialibrary/2015/08/snowball-earth-m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488758"/>
            <a:ext cx="4698729" cy="236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1"/>
          <p:cNvSpPr txBox="1">
            <a:spLocks/>
          </p:cNvSpPr>
          <p:nvPr/>
        </p:nvSpPr>
        <p:spPr>
          <a:xfrm>
            <a:off x="323529" y="2852936"/>
            <a:ext cx="850541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itchFamily="18" charset="2"/>
              <a:buNone/>
            </a:pPr>
            <a:r>
              <a:rPr lang="en-US" altLang="ja-JP" sz="2800" dirty="0" smtClean="0"/>
              <a:t>A : </a:t>
            </a:r>
            <a:r>
              <a:rPr lang="ja-JP" altLang="en-US" sz="2800" dirty="0" smtClean="0"/>
              <a:t>気象モデルの開発を自分たちでやっていること</a:t>
            </a:r>
            <a:endParaRPr lang="en-US" altLang="ja-JP" sz="2800" dirty="0" smtClean="0"/>
          </a:p>
          <a:p>
            <a:pPr marL="0" indent="0">
              <a:buFont typeface="Symbol" pitchFamily="18" charset="2"/>
              <a:buNone/>
            </a:pPr>
            <a:r>
              <a:rPr lang="en-US" altLang="ja-JP" sz="2800" dirty="0" smtClean="0"/>
              <a:t>      </a:t>
            </a:r>
            <a:r>
              <a:rPr lang="ja-JP" altLang="en-US" sz="2800" dirty="0" smtClean="0"/>
              <a:t>こんな計算が自分で設定できる！</a:t>
            </a:r>
            <a:endParaRPr lang="en-US" altLang="ja-JP" sz="2800" dirty="0" smtClean="0"/>
          </a:p>
          <a:p>
            <a:pPr marL="0" indent="0">
              <a:buFont typeface="Symbol" pitchFamily="18" charset="2"/>
              <a:buNone/>
            </a:pPr>
            <a:r>
              <a:rPr lang="en-US" altLang="ja-JP" dirty="0" smtClean="0"/>
              <a:t>          * </a:t>
            </a:r>
            <a:r>
              <a:rPr lang="ja-JP" altLang="en-US" dirty="0" smtClean="0"/>
              <a:t>太陽の光が超強いとき </a:t>
            </a:r>
            <a:r>
              <a:rPr lang="en-US" altLang="ja-JP" dirty="0" smtClean="0"/>
              <a:t>(</a:t>
            </a:r>
            <a:r>
              <a:rPr lang="ja-JP" altLang="en-US" dirty="0" smtClean="0"/>
              <a:t>暴走温室 </a:t>
            </a:r>
            <a:r>
              <a:rPr lang="en-US" altLang="ja-JP" dirty="0" smtClean="0"/>
              <a:t>: </a:t>
            </a:r>
            <a:r>
              <a:rPr lang="ja-JP" altLang="en-US" dirty="0" smtClean="0"/>
              <a:t>石渡計算など</a:t>
            </a:r>
            <a:r>
              <a:rPr lang="en-US" altLang="ja-JP" dirty="0" smtClean="0"/>
              <a:t>)</a:t>
            </a:r>
          </a:p>
          <a:p>
            <a:pPr marL="0" indent="0">
              <a:buFont typeface="Symbol" pitchFamily="18" charset="2"/>
              <a:buNone/>
            </a:pPr>
            <a:r>
              <a:rPr lang="en-US" altLang="ja-JP" dirty="0" smtClean="0"/>
              <a:t>          * </a:t>
            </a:r>
            <a:r>
              <a:rPr lang="ja-JP" altLang="en-US" dirty="0" smtClean="0"/>
              <a:t>全球が 海 </a:t>
            </a:r>
            <a:r>
              <a:rPr lang="en-US" altLang="ja-JP" dirty="0" smtClean="0"/>
              <a:t>/ </a:t>
            </a:r>
            <a:r>
              <a:rPr lang="ja-JP" altLang="en-US" dirty="0" smtClean="0"/>
              <a:t>岩石 </a:t>
            </a:r>
            <a:r>
              <a:rPr lang="en-US" altLang="ja-JP" dirty="0" smtClean="0"/>
              <a:t>/ </a:t>
            </a:r>
            <a:r>
              <a:rPr lang="ja-JP" altLang="en-US" dirty="0" smtClean="0"/>
              <a:t>氷</a:t>
            </a:r>
            <a:r>
              <a:rPr lang="en-US" altLang="ja-JP" dirty="0" smtClean="0"/>
              <a:t> </a:t>
            </a:r>
            <a:r>
              <a:rPr lang="ja-JP" altLang="en-US" dirty="0" smtClean="0"/>
              <a:t>な惑星</a:t>
            </a:r>
            <a:endParaRPr lang="en-US" altLang="ja-JP" dirty="0" smtClean="0"/>
          </a:p>
          <a:p>
            <a:pPr marL="0" indent="0">
              <a:buFont typeface="Symbol" pitchFamily="18" charset="2"/>
              <a:buNone/>
            </a:pPr>
            <a:r>
              <a:rPr lang="en-US" altLang="ja-JP" dirty="0" smtClean="0"/>
              <a:t>          * </a:t>
            </a:r>
            <a:r>
              <a:rPr lang="ja-JP" altLang="en-US" dirty="0" smtClean="0"/>
              <a:t>自転速度が超早い</a:t>
            </a:r>
            <a:r>
              <a:rPr lang="en-US" altLang="ja-JP" dirty="0" smtClean="0"/>
              <a:t> or </a:t>
            </a:r>
            <a:r>
              <a:rPr lang="ja-JP" altLang="en-US" dirty="0" smtClean="0"/>
              <a:t>超遅い状況</a:t>
            </a:r>
            <a:endParaRPr lang="en-US" altLang="ja-JP" dirty="0" smtClean="0"/>
          </a:p>
          <a:p>
            <a:pPr marL="0" indent="0">
              <a:buFont typeface="Symbol" pitchFamily="18" charset="2"/>
              <a:buNone/>
            </a:pPr>
            <a:r>
              <a:rPr lang="en-US" altLang="ja-JP" dirty="0" smtClean="0"/>
              <a:t>          * </a:t>
            </a:r>
            <a:r>
              <a:rPr lang="ja-JP" altLang="en-US" dirty="0" smtClean="0"/>
              <a:t>もちろん地球そのものも</a:t>
            </a:r>
            <a:r>
              <a:rPr lang="en-US" altLang="ja-JP" dirty="0" smtClean="0"/>
              <a:t>…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298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皆さんのお越しをお待ちしてます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95736" y="550088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3D</a:t>
            </a:r>
            <a:r>
              <a:rPr kumimoji="1" lang="ja-JP" altLang="en-US" dirty="0" smtClean="0"/>
              <a:t>プリンタで出した石渡の胸像</a:t>
            </a:r>
            <a:r>
              <a:rPr lang="ja-JP" altLang="en-US" dirty="0"/>
              <a:t>↑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7088"/>
            <a:ext cx="5904656" cy="393951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63688" y="340056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</a:rPr>
              <a:t>２０１５</a:t>
            </a:r>
            <a:r>
              <a:rPr lang="en-US" altLang="ja-JP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</a:rPr>
              <a:t> .</a:t>
            </a:r>
            <a:r>
              <a:rPr lang="en-US" altLang="ja-JP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ja-JP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</a:rPr>
              <a:t>１２ </a:t>
            </a:r>
            <a:r>
              <a:rPr lang="en-US" altLang="ja-JP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</a:rPr>
              <a:t>. </a:t>
            </a:r>
            <a:r>
              <a:rPr lang="ja-JP" alt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</a:rPr>
              <a:t>１８</a:t>
            </a:r>
            <a:endParaRPr kumimoji="1" lang="ja-JP" altLang="en-US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5400000" sx="105000" sy="105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43608" y="2051888"/>
            <a:ext cx="3528392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ＤＦ平成明朝体W7" panose="02010609000101010101" pitchFamily="1" charset="-128"/>
              </a:rPr>
              <a:t>やっぱ </a:t>
            </a:r>
            <a:r>
              <a:rPr kumimoji="1" lang="en-US" altLang="ja-JP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ＤＦ平成明朝体W7" panose="02010609000101010101" pitchFamily="1" charset="-128"/>
              </a:rPr>
              <a:t>Windows</a:t>
            </a:r>
            <a:r>
              <a:rPr kumimoji="1" lang="ja-JP" alt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ＤＦ平成明朝体W7" panose="02010609000101010101" pitchFamily="1" charset="-128"/>
              </a:rPr>
              <a:t>が</a:t>
            </a:r>
            <a:r>
              <a:rPr kumimoji="1" lang="en-US" altLang="ja-JP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ＤＦ平成明朝体W7" panose="02010609000101010101" pitchFamily="1" charset="-128"/>
              </a:rPr>
              <a:t/>
            </a:r>
            <a:br>
              <a:rPr kumimoji="1" lang="en-US" altLang="ja-JP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ＤＦ平成明朝体W7" panose="02010609000101010101" pitchFamily="1" charset="-128"/>
              </a:rPr>
            </a:br>
            <a:r>
              <a:rPr kumimoji="1" lang="ja-JP" altLang="en-US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ＤＦ平成明朝体W7" panose="02010609000101010101" pitchFamily="1" charset="-128"/>
              </a:rPr>
              <a:t>　　ダメなんじゃ</a:t>
            </a:r>
            <a:r>
              <a:rPr kumimoji="1" lang="ja-JP" altLang="en-US" sz="2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ＤＦ平成明朝体W7" panose="02010609000101010101" pitchFamily="1" charset="-128"/>
              </a:rPr>
              <a:t>ん</a:t>
            </a:r>
            <a:endParaRPr kumimoji="1" lang="ja-JP" alt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a typeface="ＤＦ平成明朝体W7" panose="02010609000101010101" pitchFamily="1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87624" y="3159145"/>
            <a:ext cx="1296144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ＤＦ平成明朝体W7" panose="02010609000101010101" pitchFamily="1" charset="-128"/>
              </a:rPr>
              <a:t>2016/01/21</a:t>
            </a:r>
            <a:endParaRPr kumimoji="1" lang="ja-JP" altLang="en-US" sz="2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a typeface="ＤＦ平成明朝体W7" panose="02010609000101010101" pitchFamily="1" charset="-128"/>
            </a:endParaRPr>
          </a:p>
        </p:txBody>
      </p:sp>
      <p:pic>
        <p:nvPicPr>
          <p:cNvPr id="1026" name="Picture 2" descr="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350" y="4725144"/>
            <a:ext cx="3151650" cy="210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6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59988" y="1844824"/>
            <a:ext cx="8632492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4400" dirty="0" smtClean="0">
                <a:solidFill>
                  <a:srgbClr val="FF0000"/>
                </a:solidFill>
              </a:rPr>
              <a:t>【</a:t>
            </a:r>
            <a:r>
              <a:rPr lang="ja-JP" altLang="en-US" sz="4400" dirty="0" smtClean="0">
                <a:solidFill>
                  <a:srgbClr val="FF0000"/>
                </a:solidFill>
              </a:rPr>
              <a:t>！！重要！！</a:t>
            </a:r>
            <a:r>
              <a:rPr lang="en-US" altLang="ja-JP" sz="4400" dirty="0" smtClean="0">
                <a:solidFill>
                  <a:srgbClr val="FF0000"/>
                </a:solidFill>
              </a:rPr>
              <a:t>】</a:t>
            </a:r>
            <a:br>
              <a:rPr lang="en-US" altLang="ja-JP" sz="4400" dirty="0" smtClean="0">
                <a:solidFill>
                  <a:srgbClr val="FF0000"/>
                </a:solidFill>
              </a:rPr>
            </a:br>
            <a:r>
              <a:rPr lang="ja-JP" altLang="en-US" sz="4400" u="sng" dirty="0" smtClean="0">
                <a:solidFill>
                  <a:srgbClr val="FF0000"/>
                </a:solidFill>
              </a:rPr>
              <a:t>石渡研 ・ 小高研は事実上</a:t>
            </a:r>
            <a:endParaRPr lang="en-US" altLang="ja-JP" sz="44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4400" dirty="0">
                <a:solidFill>
                  <a:srgbClr val="FF0000"/>
                </a:solidFill>
              </a:rPr>
              <a:t>地球流体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力学研究室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(GFD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研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)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という</a:t>
            </a:r>
            <a:endParaRPr kumimoji="1" lang="en-US" altLang="ja-JP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惑星</a:t>
            </a:r>
            <a:r>
              <a:rPr lang="ja-JP" altLang="en-US" sz="4400" dirty="0" smtClean="0">
                <a:solidFill>
                  <a:srgbClr val="FF0000"/>
                </a:solidFill>
              </a:rPr>
              <a:t>宇宙グループに所属する</a:t>
            </a:r>
            <a:endParaRPr lang="en-US" altLang="ja-JP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u="sng" dirty="0" smtClean="0">
                <a:solidFill>
                  <a:srgbClr val="FF0000"/>
                </a:solidFill>
              </a:rPr>
              <a:t>単一</a:t>
            </a:r>
            <a:r>
              <a:rPr kumimoji="1" lang="ja-JP" altLang="en-US" sz="4400" u="sng" dirty="0" smtClean="0">
                <a:solidFill>
                  <a:srgbClr val="FF0000"/>
                </a:solidFill>
              </a:rPr>
              <a:t>の研究室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です！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chemeClr val="tx1"/>
                </a:solidFill>
              </a:rPr>
              <a:t>(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GFD = Geophysical Fluid Dynamics)</a:t>
            </a:r>
            <a:endParaRPr kumimoji="1" lang="en-US" altLang="ja-JP" sz="4400" dirty="0" smtClean="0">
              <a:solidFill>
                <a:schemeClr val="tx1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</a:t>
            </a:r>
            <a:endParaRPr kumimoji="1" lang="ja-JP" altLang="en-US" dirty="0"/>
          </a:p>
        </p:txBody>
      </p:sp>
      <p:sp>
        <p:nvSpPr>
          <p:cNvPr id="4" name="正方形/長方形 3"/>
          <p:cNvSpPr/>
          <p:nvPr/>
        </p:nvSpPr>
        <p:spPr>
          <a:xfrm>
            <a:off x="323528" y="3284984"/>
            <a:ext cx="6984776" cy="864096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323528" y="4869160"/>
            <a:ext cx="1656184" cy="864096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619672" y="5972980"/>
            <a:ext cx="4608512" cy="552364"/>
          </a:xfrm>
          <a:prstGeom prst="rect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33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/>
          <p:cNvGrpSpPr/>
          <p:nvPr/>
        </p:nvGrpSpPr>
        <p:grpSpPr>
          <a:xfrm>
            <a:off x="0" y="203781"/>
            <a:ext cx="4572000" cy="6558799"/>
            <a:chOff x="0" y="203781"/>
            <a:chExt cx="4572000" cy="655879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3781"/>
              <a:ext cx="4572000" cy="6558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正方形/長方形 4"/>
            <p:cNvSpPr/>
            <p:nvPr/>
          </p:nvSpPr>
          <p:spPr>
            <a:xfrm>
              <a:off x="971600" y="4941168"/>
              <a:ext cx="2592288" cy="792088"/>
            </a:xfrm>
            <a:prstGeom prst="rect">
              <a:avLst/>
            </a:prstGeom>
            <a:noFill/>
            <a:ln w="50800"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4588556" y="1124744"/>
            <a:ext cx="4425988" cy="2818285"/>
            <a:chOff x="4588556" y="1124744"/>
            <a:chExt cx="4425988" cy="281828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8556" y="1124744"/>
              <a:ext cx="4425988" cy="2818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正方形/長方形 14"/>
            <p:cNvSpPr/>
            <p:nvPr/>
          </p:nvSpPr>
          <p:spPr>
            <a:xfrm>
              <a:off x="5364088" y="1844824"/>
              <a:ext cx="2952328" cy="792088"/>
            </a:xfrm>
            <a:prstGeom prst="rect">
              <a:avLst/>
            </a:prstGeom>
            <a:noFill/>
            <a:ln w="50800"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コンテンツ プレースホルダー 1"/>
          <p:cNvSpPr txBox="1">
            <a:spLocks/>
          </p:cNvSpPr>
          <p:nvPr/>
        </p:nvSpPr>
        <p:spPr>
          <a:xfrm>
            <a:off x="4427984" y="4365104"/>
            <a:ext cx="4536504" cy="2232247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/>
              <a:t>希望</a:t>
            </a:r>
            <a:r>
              <a:rPr lang="ja-JP" altLang="en-US" sz="3600" dirty="0" smtClean="0"/>
              <a:t>順序をどちらにしようと同じです</a:t>
            </a:r>
            <a:endParaRPr lang="en-US" altLang="ja-JP" sz="3600" dirty="0"/>
          </a:p>
          <a:p>
            <a:pPr lvl="1"/>
            <a:r>
              <a:rPr lang="ja-JP" altLang="en-US" sz="2000" dirty="0" smtClean="0"/>
              <a:t>もともと</a:t>
            </a:r>
            <a:r>
              <a:rPr lang="en-US" altLang="ja-JP" sz="2000" dirty="0" smtClean="0"/>
              <a:t>”GFD”</a:t>
            </a:r>
            <a:r>
              <a:rPr lang="ja-JP" altLang="en-US" sz="2000" dirty="0" smtClean="0"/>
              <a:t>と書かせていたのを精神的プレッシャーを与えていると考えて</a:t>
            </a:r>
            <a:r>
              <a:rPr lang="en-US" altLang="ja-JP" sz="2000" dirty="0" smtClean="0"/>
              <a:t>, </a:t>
            </a:r>
            <a:r>
              <a:rPr lang="ja-JP" altLang="en-US" sz="2000" dirty="0" smtClean="0"/>
              <a:t>戦略的にこうなりました</a:t>
            </a:r>
            <a:r>
              <a:rPr lang="en-US" altLang="ja-JP" sz="2000" dirty="0" smtClean="0"/>
              <a:t>. 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299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87980" y="2492896"/>
            <a:ext cx="8776508" cy="4104456"/>
          </a:xfrm>
        </p:spPr>
        <p:txBody>
          <a:bodyPr>
            <a:noAutofit/>
          </a:bodyPr>
          <a:lstStyle/>
          <a:p>
            <a:r>
              <a:rPr lang="ja-JP" altLang="en-US" sz="4000" dirty="0" smtClean="0"/>
              <a:t>惑星</a:t>
            </a:r>
            <a:r>
              <a:rPr lang="ja-JP" altLang="en-US" sz="4000" dirty="0"/>
              <a:t>大気の</a:t>
            </a:r>
            <a:r>
              <a:rPr lang="ja-JP" altLang="en-US" sz="4000" dirty="0" smtClean="0"/>
              <a:t>流れの</a:t>
            </a:r>
            <a:r>
              <a:rPr lang="ja-JP" altLang="en-US" sz="4000" dirty="0"/>
              <a:t>仕組み</a:t>
            </a:r>
            <a:r>
              <a:rPr lang="ja-JP" altLang="en-US" sz="4000" dirty="0" smtClean="0"/>
              <a:t>について</a:t>
            </a:r>
            <a:endParaRPr lang="ja-JP" altLang="en-US" sz="4000" dirty="0"/>
          </a:p>
          <a:p>
            <a:pPr lvl="1"/>
            <a:r>
              <a:rPr lang="ja-JP" altLang="en-US" sz="3600" dirty="0" smtClean="0"/>
              <a:t>地球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火星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金星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木星</a:t>
            </a:r>
            <a:r>
              <a:rPr lang="en-US" altLang="ja-JP" sz="3600" dirty="0" smtClean="0"/>
              <a:t>…</a:t>
            </a:r>
            <a:endParaRPr lang="ja-JP" altLang="en-US" sz="3600" dirty="0"/>
          </a:p>
          <a:p>
            <a:pPr lvl="1"/>
            <a:r>
              <a:rPr lang="ja-JP" altLang="en-US" sz="3600" dirty="0"/>
              <a:t>未だ見ぬ惑星</a:t>
            </a:r>
            <a:r>
              <a:rPr lang="ja-JP" altLang="en-US" sz="3600" dirty="0" smtClean="0"/>
              <a:t>大気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系外惑星など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の流れの</a:t>
            </a:r>
            <a:r>
              <a:rPr lang="ja-JP" altLang="en-US" sz="3600" dirty="0"/>
              <a:t>しくみを予想</a:t>
            </a:r>
          </a:p>
          <a:p>
            <a:pPr lvl="1"/>
            <a:r>
              <a:rPr lang="ja-JP" altLang="en-US" sz="3600" dirty="0"/>
              <a:t>地球大気の流れのしくみを他の惑星と比較しながら理解</a:t>
            </a:r>
          </a:p>
          <a:p>
            <a:endParaRPr lang="ja-JP" altLang="en-US" sz="36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研究内容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8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31995" y="1772817"/>
            <a:ext cx="8488478" cy="1512168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研究手法は「数値シミュレーション」</a:t>
            </a:r>
            <a:endParaRPr lang="en-US" altLang="ja-JP" sz="4000" dirty="0"/>
          </a:p>
          <a:p>
            <a:pPr lvl="1"/>
            <a:r>
              <a:rPr lang="ja-JP" altLang="en-US" sz="3600" dirty="0"/>
              <a:t>もりもりもりもりコンピュータを駆使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研究手法</a:t>
            </a:r>
            <a:endParaRPr kumimoji="1" lang="ja-JP" altLang="en-US" dirty="0"/>
          </a:p>
        </p:txBody>
      </p:sp>
      <p:pic>
        <p:nvPicPr>
          <p:cNvPr id="4098" name="Picture 2" descr="http://www2.nagare.or.jp/mm/2001/odaka/movie/xzconv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68960"/>
            <a:ext cx="7242448" cy="363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77" y="4553871"/>
            <a:ext cx="3401285" cy="2403521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893" y="1816884"/>
            <a:ext cx="4115555" cy="2908260"/>
          </a:xfrm>
          <a:prstGeom prst="rect">
            <a:avLst/>
          </a:prstGeom>
        </p:spPr>
      </p:pic>
      <p:pic>
        <p:nvPicPr>
          <p:cNvPr id="8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02" y="4555195"/>
            <a:ext cx="3162350" cy="228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コンテンツ プレースホルダ 3"/>
          <p:cNvSpPr>
            <a:spLocks noGrp="1"/>
          </p:cNvSpPr>
          <p:nvPr>
            <p:ph sz="quarter" idx="4294967295"/>
          </p:nvPr>
        </p:nvSpPr>
        <p:spPr>
          <a:xfrm>
            <a:off x="179512" y="1700808"/>
            <a:ext cx="7704856" cy="4752528"/>
          </a:xfrm>
          <a:prstGeom prst="rect">
            <a:avLst/>
          </a:prstGeom>
        </p:spPr>
        <p:txBody>
          <a:bodyPr/>
          <a:lstStyle/>
          <a:p>
            <a:r>
              <a:rPr lang="ja-JP" altLang="en-US" dirty="0" smtClean="0"/>
              <a:t>火星のダスト（砂）気候学：グローバルダストストーム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  <a:p>
            <a:r>
              <a:rPr lang="ja-JP" altLang="en-US" dirty="0" smtClean="0"/>
              <a:t>数値計算によるダスト過程の解明</a:t>
            </a:r>
            <a:endParaRPr lang="en-US" altLang="ja-JP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研究例</a:t>
            </a:r>
            <a:endParaRPr kumimoji="1" lang="ja-JP" altLang="en-US" dirty="0"/>
          </a:p>
        </p:txBody>
      </p:sp>
      <p:pic>
        <p:nvPicPr>
          <p:cNvPr id="4" name="Picture 3" descr="0131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0" b="10786"/>
          <a:stretch/>
        </p:blipFill>
        <p:spPr bwMode="auto">
          <a:xfrm>
            <a:off x="1037259" y="2385965"/>
            <a:ext cx="3133695" cy="1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7689" y="3959478"/>
            <a:ext cx="44928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100" dirty="0">
                <a:solidFill>
                  <a:srgbClr val="008000"/>
                </a:solidFill>
              </a:rPr>
              <a:t>http://</a:t>
            </a:r>
            <a:r>
              <a:rPr lang="en-US" altLang="ja-JP" sz="1100" dirty="0" smtClean="0">
                <a:solidFill>
                  <a:srgbClr val="008000"/>
                </a:solidFill>
              </a:rPr>
              <a:t>hubblesite.org/newscenter/newsdesk/archive/releases/2001/31</a:t>
            </a:r>
            <a:r>
              <a:rPr lang="en-US" altLang="ja-JP" sz="1100" dirty="0">
                <a:solidFill>
                  <a:srgbClr val="008000"/>
                </a:solidFill>
              </a:rPr>
              <a:t>/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051720" y="2319263"/>
            <a:ext cx="1217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３ヶ月後</a:t>
            </a:r>
            <a:endParaRPr kumimoji="1" lang="ja-JP" altLang="en-US" sz="24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1619672" y="3159510"/>
            <a:ext cx="272925" cy="197482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曲線コネクタ 10"/>
          <p:cNvCxnSpPr>
            <a:stCxn id="9" idx="2"/>
          </p:cNvCxnSpPr>
          <p:nvPr/>
        </p:nvCxnSpPr>
        <p:spPr>
          <a:xfrm rot="5400000">
            <a:off x="499771" y="4188862"/>
            <a:ext cx="2088234" cy="424495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70342" y="5157192"/>
            <a:ext cx="1837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対流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よる局地対流、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ダスト巻き上げ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過程の解明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174798" y="5108991"/>
            <a:ext cx="1329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全球</a:t>
            </a:r>
            <a:r>
              <a:rPr lang="ja-JP" altLang="en-US" dirty="0" smtClean="0"/>
              <a:t>計算</a:t>
            </a:r>
            <a:endParaRPr lang="en-US" altLang="ja-JP" dirty="0" smtClean="0"/>
          </a:p>
          <a:p>
            <a:r>
              <a:rPr kumimoji="1" lang="ja-JP" altLang="en-US" dirty="0"/>
              <a:t>に</a:t>
            </a:r>
            <a:r>
              <a:rPr kumimoji="1" lang="ja-JP" altLang="en-US" dirty="0" smtClean="0"/>
              <a:t>よる</a:t>
            </a:r>
            <a:r>
              <a:rPr lang="ja-JP" altLang="en-US" dirty="0" smtClean="0"/>
              <a:t>ダスト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巻上げ分布</a:t>
            </a:r>
            <a:endParaRPr kumimoji="1" lang="ja-JP" altLang="en-US" dirty="0"/>
          </a:p>
        </p:txBody>
      </p:sp>
      <p:sp>
        <p:nvSpPr>
          <p:cNvPr id="18" name="円/楕円 17"/>
          <p:cNvSpPr/>
          <p:nvPr/>
        </p:nvSpPr>
        <p:spPr>
          <a:xfrm>
            <a:off x="2699792" y="2420888"/>
            <a:ext cx="1368152" cy="1472265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曲線コネクタ 19"/>
          <p:cNvCxnSpPr>
            <a:stCxn id="18" idx="5"/>
          </p:cNvCxnSpPr>
          <p:nvPr/>
        </p:nvCxnSpPr>
        <p:spPr>
          <a:xfrm rot="16200000" flipH="1">
            <a:off x="3768000" y="3777127"/>
            <a:ext cx="1623663" cy="1424497"/>
          </a:xfrm>
          <a:prstGeom prst="curved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187624" y="2060848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ハッブル望遠鏡による観測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365348" y="2060848"/>
            <a:ext cx="3664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ダスト量時間変化（北半球秋から冬）</a:t>
            </a:r>
            <a:endParaRPr kumimoji="1" lang="ja-JP" altLang="en-US" dirty="0"/>
          </a:p>
        </p:txBody>
      </p:sp>
      <p:sp>
        <p:nvSpPr>
          <p:cNvPr id="13" name="右矢印 12"/>
          <p:cNvSpPr/>
          <p:nvPr/>
        </p:nvSpPr>
        <p:spPr>
          <a:xfrm>
            <a:off x="2267744" y="2708920"/>
            <a:ext cx="792088" cy="288032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202588" y="6526745"/>
            <a:ext cx="1440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村橋</a:t>
            </a:r>
            <a:r>
              <a:rPr kumimoji="1" lang="ja-JP" altLang="en-US" sz="1400" dirty="0" smtClean="0"/>
              <a:t>による計算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380312" y="6550223"/>
            <a:ext cx="1440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荻原</a:t>
            </a:r>
            <a:r>
              <a:rPr kumimoji="1" lang="ja-JP" altLang="en-US" sz="1400" dirty="0" smtClean="0"/>
              <a:t>による計算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250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/>
      <p:bldP spid="18" grpId="0" animBg="1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52" y="4653136"/>
            <a:ext cx="2661424" cy="2247425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752" y="2549727"/>
            <a:ext cx="2661424" cy="2247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48" y="4653136"/>
            <a:ext cx="2661424" cy="224742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56" y="2564904"/>
            <a:ext cx="2661424" cy="2247425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石渡研究紹介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4294967295"/>
          </p:nvPr>
        </p:nvSpPr>
        <p:spPr>
          <a:xfrm>
            <a:off x="251520" y="1700808"/>
            <a:ext cx="8215826" cy="129614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ja-JP" altLang="en-US" dirty="0" smtClean="0"/>
              <a:t>気候多様性の数値探検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宇宙の中のあらゆる気候を探る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生命に適した気候が実現する条件を求める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lang="en-US" altLang="ja-JP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42" y="3326258"/>
            <a:ext cx="4527110" cy="319908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04248" y="370774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木星の縞構造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7504" y="270892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地球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北半球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dirty="0"/>
              <a:t>夏</a:t>
            </a:r>
            <a:r>
              <a:rPr lang="ja-JP" altLang="en-US" dirty="0" smtClean="0"/>
              <a:t>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２週間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51520" y="4653136"/>
            <a:ext cx="1107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同期回転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惑星</a:t>
            </a:r>
            <a:endParaRPr kumimoji="1" lang="en-US" altLang="ja-JP" dirty="0" smtClean="0"/>
          </a:p>
          <a:p>
            <a:r>
              <a:rPr kumimoji="1" lang="en-US" altLang="ja-JP" dirty="0" smtClean="0"/>
              <a:t>(</a:t>
            </a:r>
            <a:r>
              <a:rPr kumimoji="1" lang="ja-JP" altLang="en-US" dirty="0" smtClean="0"/>
              <a:t>時間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固定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588138" y="2708920"/>
            <a:ext cx="9589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陸惑星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lang="ja-JP" altLang="en-US" dirty="0" smtClean="0"/>
              <a:t>北半球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夏の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２週間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80112" y="4748951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暴走温室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状態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en-US" altLang="ja-JP" dirty="0" smtClean="0"/>
              <a:t>(</a:t>
            </a:r>
            <a:r>
              <a:rPr kumimoji="1" lang="ja-JP" altLang="en-US" dirty="0" smtClean="0"/>
              <a:t>３年分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41004" y="5776848"/>
            <a:ext cx="1440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川原による計算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621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小高研究紹介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13"/>
          </p:nvPr>
        </p:nvSpPr>
        <p:spPr>
          <a:xfrm>
            <a:off x="676655" y="1844824"/>
            <a:ext cx="3822192" cy="4752528"/>
          </a:xfrm>
        </p:spPr>
        <p:txBody>
          <a:bodyPr/>
          <a:lstStyle/>
          <a:p>
            <a:r>
              <a:rPr lang="ja-JP" altLang="en-US" dirty="0" smtClean="0"/>
              <a:t>目指していること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（地球を含む）さまざまな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惑星大気の「対流」による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流れの様子を「探る・明らかにする・理解する」こと</a:t>
            </a:r>
            <a:endParaRPr lang="en-US" altLang="ja-JP" dirty="0" smtClean="0"/>
          </a:p>
          <a:p>
            <a:pPr lvl="1"/>
            <a:endParaRPr lang="en-US" altLang="ja-JP" dirty="0" smtClean="0"/>
          </a:p>
          <a:p>
            <a:r>
              <a:rPr lang="ja-JP" altLang="en-US" dirty="0" smtClean="0"/>
              <a:t>具体的にやっていること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領域気象数値モデルの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開発とシミュレーション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例１）火星の対流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例２）金星の対流</a:t>
            </a:r>
            <a:endParaRPr lang="en-US" altLang="ja-JP" dirty="0" smtClean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4540487" y="3868772"/>
            <a:ext cx="2263761" cy="2152516"/>
            <a:chOff x="4540487" y="3868772"/>
            <a:chExt cx="2263761" cy="2152516"/>
          </a:xfrm>
        </p:grpSpPr>
        <p:pic>
          <p:nvPicPr>
            <p:cNvPr id="7" name="図 6" descr="AKATSUKI_20151207_UVI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4008" y="3868772"/>
              <a:ext cx="2080508" cy="2080508"/>
            </a:xfrm>
            <a:prstGeom prst="rect">
              <a:avLst/>
            </a:prstGeom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4540487" y="5744289"/>
              <a:ext cx="2263761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dirty="0" smtClean="0"/>
                <a:t>「あかつき」</a:t>
              </a:r>
              <a:r>
                <a:rPr kumimoji="1" lang="en-US" altLang="ja-JP" sz="1200" dirty="0" smtClean="0"/>
                <a:t> </a:t>
              </a:r>
              <a:r>
                <a:rPr lang="ja-JP" altLang="en-US" sz="1200" dirty="0" err="1" smtClean="0"/>
                <a:t>が撮</a:t>
              </a:r>
              <a:r>
                <a:rPr lang="ja-JP" altLang="en-US" sz="1200" dirty="0" smtClean="0"/>
                <a:t>像した金星の雲</a:t>
              </a:r>
              <a:endParaRPr kumimoji="1" lang="ja-JP" altLang="en-US" sz="1200" dirty="0"/>
            </a:p>
          </p:txBody>
        </p:sp>
      </p:grpSp>
      <p:pic>
        <p:nvPicPr>
          <p:cNvPr id="6" name="コンテンツ プレースホルダ 5" descr="123624main_dust_devil_mars_web.jpg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4645036" y="1844824"/>
            <a:ext cx="2066925" cy="1219200"/>
          </a:xfrm>
        </p:spPr>
      </p:pic>
      <p:sp>
        <p:nvSpPr>
          <p:cNvPr id="8" name="テキスト ボックス 7"/>
          <p:cNvSpPr txBox="1"/>
          <p:nvPr/>
        </p:nvSpPr>
        <p:spPr>
          <a:xfrm>
            <a:off x="4524457" y="2924944"/>
            <a:ext cx="227979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1200" dirty="0" smtClean="0"/>
              <a:t>「</a:t>
            </a:r>
            <a:r>
              <a:rPr kumimoji="1" lang="en-US" altLang="ja-JP" sz="1200" dirty="0" smtClean="0"/>
              <a:t>Mars Rover (Sprit)</a:t>
            </a:r>
            <a:r>
              <a:rPr kumimoji="1" lang="ja-JP" altLang="en-US" sz="1200" dirty="0" smtClean="0"/>
              <a:t>」</a:t>
            </a:r>
            <a:r>
              <a:rPr kumimoji="1" lang="en-US" altLang="ja-JP" sz="1200" dirty="0" smtClean="0"/>
              <a:t> </a:t>
            </a:r>
            <a:r>
              <a:rPr lang="ja-JP" altLang="en-US" sz="1200" dirty="0" err="1" smtClean="0"/>
              <a:t>が撮</a:t>
            </a:r>
            <a:r>
              <a:rPr lang="ja-JP" altLang="en-US" sz="1200" dirty="0" smtClean="0"/>
              <a:t>像した</a:t>
            </a:r>
            <a:r>
              <a:rPr lang="en-US" altLang="ja-JP" sz="1200" dirty="0" smtClean="0"/>
              <a:t/>
            </a:r>
            <a:br>
              <a:rPr lang="en-US" altLang="ja-JP" sz="1200" dirty="0" smtClean="0"/>
            </a:br>
            <a:r>
              <a:rPr kumimoji="1" lang="ja-JP" altLang="en-US" sz="1200" dirty="0" smtClean="0"/>
              <a:t>火星のダストデビル</a:t>
            </a:r>
            <a:endParaRPr kumimoji="1" lang="ja-JP" altLang="en-US" sz="1200" dirty="0"/>
          </a:p>
        </p:txBody>
      </p:sp>
      <p:grpSp>
        <p:nvGrpSpPr>
          <p:cNvPr id="15" name="グループ化 14"/>
          <p:cNvGrpSpPr/>
          <p:nvPr/>
        </p:nvGrpSpPr>
        <p:grpSpPr>
          <a:xfrm>
            <a:off x="6588224" y="1844824"/>
            <a:ext cx="2509020" cy="2528948"/>
            <a:chOff x="6743500" y="2282571"/>
            <a:chExt cx="2509020" cy="2528948"/>
          </a:xfrm>
        </p:grpSpPr>
        <p:pic>
          <p:nvPicPr>
            <p:cNvPr id="13" name="図 12" descr="vor_hcrosssectio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27662" y="2282571"/>
              <a:ext cx="2036826" cy="2292858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6743500" y="4534520"/>
              <a:ext cx="2509020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smtClean="0"/>
                <a:t>SCALE-Mars</a:t>
              </a:r>
              <a:r>
                <a:rPr kumimoji="1" lang="ja-JP" altLang="en-US" sz="1200" dirty="0" smtClean="0"/>
                <a:t>」</a:t>
              </a:r>
              <a:r>
                <a:rPr kumimoji="1" lang="en-US" altLang="ja-JP" sz="1200" dirty="0" smtClean="0"/>
                <a:t> </a:t>
              </a:r>
              <a:r>
                <a:rPr kumimoji="1" lang="ja-JP" altLang="en-US" sz="1200" dirty="0" smtClean="0"/>
                <a:t>によるシミュレーション</a:t>
              </a:r>
              <a:endParaRPr kumimoji="1" lang="ja-JP" altLang="en-US" sz="1200" dirty="0"/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6660232" y="4609164"/>
            <a:ext cx="2492449" cy="2193179"/>
            <a:chOff x="6660232" y="4609164"/>
            <a:chExt cx="2492449" cy="2193179"/>
          </a:xfrm>
        </p:grpSpPr>
        <p:pic>
          <p:nvPicPr>
            <p:cNvPr id="17" name="図 16" descr="deepconv_venus_ExpI_PTempXY_Z47km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60232" y="4609164"/>
              <a:ext cx="2492449" cy="1916180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6660232" y="6525344"/>
              <a:ext cx="2337499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ja-JP" altLang="en-US" sz="1200" dirty="0" smtClean="0"/>
                <a:t>「</a:t>
              </a:r>
              <a:r>
                <a:rPr lang="en-US" altLang="ja-JP" sz="1200" dirty="0" err="1" smtClean="0"/>
                <a:t>deepconv</a:t>
              </a:r>
              <a:r>
                <a:rPr kumimoji="1" lang="ja-JP" altLang="en-US" sz="1200" dirty="0" smtClean="0"/>
                <a:t>」によるシミュレーション</a:t>
              </a:r>
              <a:endParaRPr kumimoji="1" lang="ja-JP" altLang="en-US" sz="1200" dirty="0"/>
            </a:p>
          </p:txBody>
        </p:sp>
      </p:grpSp>
      <p:pic>
        <p:nvPicPr>
          <p:cNvPr id="20" name="図 19" descr="deepconv_venus_ExpI_PTempXY_Z51k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0427" y="4437112"/>
            <a:ext cx="2582053" cy="1982255"/>
          </a:xfrm>
          <a:prstGeom prst="rect">
            <a:avLst/>
          </a:prstGeom>
        </p:spPr>
      </p:pic>
      <p:pic>
        <p:nvPicPr>
          <p:cNvPr id="21" name="図 20" descr="deepconv_venus_ExpI_PTempXY_Z57k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8061" y="4255057"/>
            <a:ext cx="2578395" cy="198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509438" y="1988841"/>
            <a:ext cx="8200446" cy="30243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9600" dirty="0" smtClean="0"/>
              <a:t>使う武器を</a:t>
            </a:r>
            <a:r>
              <a:rPr kumimoji="1" lang="en-US" altLang="ja-JP" sz="9600" dirty="0" smtClean="0"/>
              <a:t/>
            </a:r>
            <a:br>
              <a:rPr kumimoji="1" lang="en-US" altLang="ja-JP" sz="9600" dirty="0" smtClean="0"/>
            </a:br>
            <a:r>
              <a:rPr lang="ja-JP" altLang="en-US" sz="9600" dirty="0" smtClean="0"/>
              <a:t>よく知ること！</a:t>
            </a:r>
            <a:endParaRPr lang="en-US" altLang="ja-JP" sz="66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するために</a:t>
            </a:r>
            <a:r>
              <a:rPr lang="ja-JP" altLang="en-US" dirty="0"/>
              <a:t>大事なの</a:t>
            </a:r>
            <a:r>
              <a:rPr lang="ja-JP" altLang="en-US" dirty="0" smtClean="0"/>
              <a:t>は？</a:t>
            </a:r>
            <a:endParaRPr kumimoji="1" lang="ja-JP" altLang="en-US" dirty="0"/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>
          <a:xfrm>
            <a:off x="476011" y="5013176"/>
            <a:ext cx="8200446" cy="1844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itchFamily="18" charset="2"/>
              <a:buNone/>
            </a:pPr>
            <a:r>
              <a:rPr lang="ja-JP" altLang="en-US" sz="6000" dirty="0" smtClean="0"/>
              <a:t>我々の武器 </a:t>
            </a:r>
            <a:r>
              <a:rPr lang="en-US" altLang="ja-JP" sz="6000" dirty="0" smtClean="0"/>
              <a:t>= </a:t>
            </a:r>
            <a:r>
              <a:rPr lang="ja-JP" altLang="en-US" sz="5400" dirty="0" smtClean="0"/>
              <a:t>コンピュータ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2800" dirty="0" smtClean="0"/>
              <a:t>	  </a:t>
            </a:r>
            <a:r>
              <a:rPr lang="ja-JP" altLang="en-US" sz="2800" dirty="0" smtClean="0"/>
              <a:t>もちろん流体力学等々の知識も</a:t>
            </a:r>
            <a:r>
              <a:rPr lang="en-US" altLang="ja-JP" sz="2800" dirty="0" smtClean="0"/>
              <a:t>…</a:t>
            </a:r>
            <a:endParaRPr lang="en-US" altLang="ja-JP" sz="6000" dirty="0" smtClean="0"/>
          </a:p>
        </p:txBody>
      </p:sp>
    </p:spTree>
    <p:extLst>
      <p:ext uri="{BB962C8B-B14F-4D97-AF65-F5344CB8AC3E}">
        <p14:creationId xmlns:p14="http://schemas.microsoft.com/office/powerpoint/2010/main" val="73101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4163</TotalTime>
  <Words>578</Words>
  <Application>Microsoft Office PowerPoint</Application>
  <PresentationFormat>画面に合わせる (4:3)</PresentationFormat>
  <Paragraphs>100</Paragraphs>
  <Slides>14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15" baseType="lpstr">
      <vt:lpstr>ウェーブ</vt:lpstr>
      <vt:lpstr>石渡研, 小高研 (GFD研究室)紹介 後編</vt:lpstr>
      <vt:lpstr>はじめに</vt:lpstr>
      <vt:lpstr>PowerPoint プレゼンテーション</vt:lpstr>
      <vt:lpstr>研究内容</vt:lpstr>
      <vt:lpstr>研究手法</vt:lpstr>
      <vt:lpstr>研究例</vt:lpstr>
      <vt:lpstr>石渡研究紹介</vt:lpstr>
      <vt:lpstr>小高研究紹介</vt:lpstr>
      <vt:lpstr>研究するために大事なのは？</vt:lpstr>
      <vt:lpstr>武器について学ぶために</vt:lpstr>
      <vt:lpstr>その他の活動</vt:lpstr>
      <vt:lpstr>欲しい人材</vt:lpstr>
      <vt:lpstr>気象・環境系を考えている人へ</vt:lpstr>
      <vt:lpstr>皆さんのお越しをお待ちしてます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Murahashi Kuriki</dc:creator>
  <cp:lastModifiedBy>Terumi Murahashi</cp:lastModifiedBy>
  <cp:revision>66</cp:revision>
  <cp:lastPrinted>2015-12-24T07:22:34Z</cp:lastPrinted>
  <dcterms:created xsi:type="dcterms:W3CDTF">2015-12-20T12:03:28Z</dcterms:created>
  <dcterms:modified xsi:type="dcterms:W3CDTF">2016-01-21T09:00:52Z</dcterms:modified>
</cp:coreProperties>
</file>