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notesMasterIdLst>
    <p:notesMasterId r:id="rId13"/>
  </p:notesMasterIdLst>
  <p:sldIdLst>
    <p:sldId id="283" r:id="rId2"/>
    <p:sldId id="284" r:id="rId3"/>
    <p:sldId id="287" r:id="rId4"/>
    <p:sldId id="310" r:id="rId5"/>
    <p:sldId id="309" r:id="rId6"/>
    <p:sldId id="306" r:id="rId7"/>
    <p:sldId id="308" r:id="rId8"/>
    <p:sldId id="313" r:id="rId9"/>
    <p:sldId id="312" r:id="rId10"/>
    <p:sldId id="311" r:id="rId11"/>
    <p:sldId id="314" r:id="rId12"/>
  </p:sldIdLst>
  <p:sldSz cx="9144000" cy="6858000" type="screen4x3"/>
  <p:notesSz cx="6858000" cy="9144000"/>
  <p:custDataLst>
    <p:tags r:id="rId14"/>
  </p:custDataLst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0066"/>
    <a:srgbClr val="008000"/>
    <a:srgbClr val="FFCC00"/>
    <a:srgbClr val="FFFF66"/>
    <a:srgbClr val="FFFFFF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68" autoAdjust="0"/>
  </p:normalViewPr>
  <p:slideViewPr>
    <p:cSldViewPr>
      <p:cViewPr varScale="1">
        <p:scale>
          <a:sx n="93" d="100"/>
          <a:sy n="93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860B589-E90B-4552-94CC-89D3F78D5B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4373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042988" cy="6858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101013" y="0"/>
            <a:ext cx="1042987" cy="68580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66838" y="1125538"/>
            <a:ext cx="6408737" cy="2590800"/>
          </a:xfrm>
          <a:effectLst>
            <a:outerShdw blurRad="63500" dist="71842" dir="2700000" algn="ctr" rotWithShape="0">
              <a:srgbClr val="C0C0C0">
                <a:alpha val="50000"/>
              </a:srgbClr>
            </a:outerShdw>
          </a:effectLst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30438" y="4292600"/>
            <a:ext cx="4681537" cy="1752600"/>
          </a:xfrm>
          <a:extLst/>
        </p:spPr>
        <p:txBody>
          <a:bodyPr/>
          <a:lstStyle>
            <a:lvl1pPr marL="0" indent="0" algn="ctr">
              <a:buFont typeface="Wingdings 2" charset="0"/>
              <a:buNone/>
              <a:defRPr>
                <a:solidFill>
                  <a:srgbClr val="4D4D4D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7380288" y="5445125"/>
            <a:ext cx="719137" cy="476250"/>
          </a:xfrm>
        </p:spPr>
        <p:txBody>
          <a:bodyPr/>
          <a:lstStyle>
            <a:lvl1pPr algn="ctr"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1"/>
          </p:nvPr>
        </p:nvSpPr>
        <p:spPr>
          <a:xfrm rot="5400000">
            <a:off x="-1481137" y="5126037"/>
            <a:ext cx="3213100" cy="2508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1D22304-DBD9-4B91-84E0-D7BA47E570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418060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C9D0F-E408-4020-B002-1AA9B5493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12340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3087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0B597-20DF-4899-9DF7-41D42A0615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85005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アイコンをクリックして表を追加</a:t>
            </a:r>
            <a:endParaRPr lang="ja-JP" altLang="en-US" noProof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266-3D50-4F9A-A2C6-E9463E7C80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827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A2D64-1542-46B3-B6ED-24E80F2538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521276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DADFF-FA17-475A-A2D3-C718D7C9FB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797500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0FB9-CB2E-41C1-800F-3E4D3F93BF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026724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A57A5-9204-4775-BB90-BA9797FBA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767081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12F07-5CBA-4FD3-8A2A-8E3F9F8A59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961456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67DAB-EFC2-4D6E-BB41-795E27E0FC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0171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2D2D-703B-4B1D-BC30-2D90254ED4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74973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AFC1-770F-435D-BC02-DE6BD10EBB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74469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588125" y="0"/>
            <a:ext cx="2555875" cy="90805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6516688" cy="9080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18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6804025" cy="9080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192838" y="6469063"/>
            <a:ext cx="2951162" cy="4048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-1588" y="6469063"/>
            <a:ext cx="6229351" cy="40481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137525" cy="8366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72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0" y="71438"/>
            <a:ext cx="539750" cy="2619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Lucida Calligraphy" charset="0"/>
                <a:ea typeface="HGP明朝B" charset="0"/>
                <a:cs typeface="HGP明朝B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675"/>
            <a:ext cx="1738313" cy="2667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Lucida Calligraphy" charset="0"/>
                <a:ea typeface="ＭＳ Ｐゴシック" charset="-128"/>
              </a:defRPr>
            </a:lvl1pPr>
          </a:lstStyle>
          <a:p>
            <a:pPr>
              <a:defRPr/>
            </a:pPr>
            <a:fld id="{8210B07B-2CBF-469C-B6B6-7731C8164E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08288" y="6597650"/>
            <a:ext cx="3492500" cy="2603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808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F597613-2C41-48E6-8C86-A94F5245696D}" type="datetimeFigureOut">
              <a:rPr lang="ja-JP" altLang="en-US"/>
              <a:pPr>
                <a:defRPr/>
              </a:pPr>
              <a:t>2014/8/22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¡"/>
        <a:defRPr kumimoji="1"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"/>
        <a:defRPr kumimoji="1" sz="2800">
          <a:solidFill>
            <a:srgbClr val="0033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 2" pitchFamily="18" charset="2"/>
        <a:buChar char="®"/>
        <a:defRPr kumimoji="1" sz="2400">
          <a:solidFill>
            <a:srgbClr val="0066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Arial" charset="0"/>
        <a:buChar char="►"/>
        <a:defRPr kumimoji="1" sz="2000">
          <a:solidFill>
            <a:srgbClr val="4D4D4D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img/PIA02863.gi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mtClean="0"/>
              <a:t>地球流体力学（ＧＦＤ）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研究室の紹介</a:t>
            </a:r>
          </a:p>
        </p:txBody>
      </p:sp>
      <p:sp>
        <p:nvSpPr>
          <p:cNvPr id="14339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0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ja-JP" altLang="en-US" dirty="0" smtClean="0"/>
              <a:t>北海道大学理学部</a:t>
            </a:r>
            <a:r>
              <a:rPr lang="en-US" altLang="ja-JP" dirty="0" smtClean="0"/>
              <a:t>/</a:t>
            </a:r>
            <a:r>
              <a:rPr lang="ja-JP" altLang="en-US" dirty="0" smtClean="0"/>
              <a:t>理学院</a:t>
            </a:r>
            <a:endParaRPr lang="en-US" altLang="ja-JP" dirty="0" smtClean="0"/>
          </a:p>
          <a:p>
            <a:pPr eaLnBrk="1" hangingPunct="1">
              <a:buFont typeface="Wingdings 2" pitchFamily="18" charset="2"/>
              <a:buNone/>
            </a:pPr>
            <a:r>
              <a:rPr lang="ja-JP" altLang="en-US" dirty="0" smtClean="0"/>
              <a:t>地球惑星科学科</a:t>
            </a:r>
            <a:r>
              <a:rPr lang="en-US" altLang="ja-JP" dirty="0" smtClean="0"/>
              <a:t>/</a:t>
            </a:r>
            <a:r>
              <a:rPr lang="ja-JP" altLang="en-US" dirty="0" smtClean="0"/>
              <a:t>宇宙理学専攻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地球流体力学研究室</a:t>
            </a:r>
            <a:endParaRPr lang="en-US" altLang="ja-JP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ja-JP" dirty="0" smtClean="0"/>
              <a:t>2014/08/22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28" y="1125537"/>
            <a:ext cx="6990658" cy="525333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こんな人たちがいます</a:t>
            </a: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690096" y="2099854"/>
            <a:ext cx="24381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レゲーオタ</a:t>
            </a:r>
            <a:endParaRPr lang="en-US" altLang="ja-JP" sz="3200" b="1" spc="50" dirty="0">
              <a:ln w="11430"/>
              <a:solidFill>
                <a:srgbClr val="1F497D">
                  <a:lumMod val="40000"/>
                  <a:lumOff val="60000"/>
                </a:srgbClr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5909190" y="2684629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defRPr/>
            </a:pPr>
            <a:r>
              <a:rPr lang="ja-JP" altLang="en-US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Calibri" pitchFamily="34" charset="0"/>
                <a:ea typeface="ＭＳ Ｐゴシック" charset="-128"/>
              </a:rPr>
              <a:t>アニオタ</a:t>
            </a:r>
            <a:endParaRPr lang="en-US" altLang="ja-JP" sz="32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5903914" y="3309926"/>
            <a:ext cx="252262" cy="685812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5256214" y="2684629"/>
            <a:ext cx="467914" cy="728496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2951857" y="2326461"/>
            <a:ext cx="20162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9BBB59"/>
                </a:solidFill>
                <a:latin typeface="Calibri" pitchFamily="34" charset="0"/>
                <a:ea typeface="ＭＳ Ｐゴシック" charset="-128"/>
              </a:rPr>
              <a:t>特撮オタ</a:t>
            </a:r>
            <a:endParaRPr lang="en-US" altLang="ja-JP" sz="3200" b="1" spc="50" dirty="0">
              <a:ln w="11430"/>
              <a:solidFill>
                <a:srgbClr val="9BBB59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4211638" y="2997200"/>
            <a:ext cx="215900" cy="831850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739929" y="3360444"/>
            <a:ext cx="2366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音</a:t>
            </a:r>
            <a:r>
              <a:rPr lang="ja-JP" altLang="en-US" sz="32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ゲーオタ</a:t>
            </a:r>
            <a:endParaRPr lang="en-US" altLang="ja-JP" sz="3200" b="1" spc="50" dirty="0">
              <a:ln w="11430"/>
              <a:solidFill>
                <a:srgbClr val="FFC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835696" y="3873971"/>
            <a:ext cx="396044" cy="419125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1331640" y="2707401"/>
            <a:ext cx="2162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声ブタ</a:t>
            </a:r>
            <a:endParaRPr lang="en-US" altLang="ja-JP" sz="3200" b="1" spc="50" dirty="0">
              <a:ln w="11430"/>
              <a:solidFill>
                <a:srgbClr val="7030A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2673319" y="3292176"/>
            <a:ext cx="746553" cy="581795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7128284" y="3789363"/>
            <a:ext cx="252028" cy="503733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3"/>
          <p:cNvSpPr txBox="1">
            <a:spLocks noChangeArrowheads="1"/>
          </p:cNvSpPr>
          <p:nvPr/>
        </p:nvSpPr>
        <p:spPr bwMode="auto">
          <a:xfrm>
            <a:off x="6620423" y="3244274"/>
            <a:ext cx="15197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defRPr/>
            </a:pPr>
            <a:r>
              <a:rPr lang="en-US" altLang="ja-JP" sz="3200" b="1" spc="50" dirty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>PC</a:t>
            </a:r>
            <a:r>
              <a:rPr lang="ja-JP" altLang="en-US" sz="32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>オタ</a:t>
            </a:r>
            <a:endParaRPr lang="en-US" altLang="ja-JP" sz="3200" b="1" spc="50" dirty="0">
              <a:ln w="11430"/>
              <a:solidFill>
                <a:srgbClr val="66FF66"/>
              </a:solidFill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1537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28" y="1125537"/>
            <a:ext cx="6990658" cy="525333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わかる人だけわかれ</a:t>
            </a:r>
            <a:endParaRPr lang="ja-JP" altLang="en-US" dirty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996200" y="2099854"/>
            <a:ext cx="24381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ja-JP" sz="32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Vim</a:t>
            </a:r>
            <a:r>
              <a:rPr lang="ja-JP" altLang="en-US" sz="32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派</a:t>
            </a:r>
            <a:endParaRPr lang="en-US" altLang="ja-JP" sz="3200" b="1" spc="50" dirty="0">
              <a:ln w="11430"/>
              <a:solidFill>
                <a:srgbClr val="1F497D">
                  <a:lumMod val="40000"/>
                  <a:lumOff val="60000"/>
                </a:srgbClr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5757173" y="2944686"/>
            <a:ext cx="687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defRPr/>
            </a:pPr>
            <a:r>
              <a:rPr lang="ja-JP" altLang="en-US" sz="32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Calibri" pitchFamily="34" charset="0"/>
                <a:ea typeface="ＭＳ Ｐゴシック" charset="-128"/>
              </a:rPr>
              <a:t>？</a:t>
            </a:r>
            <a:endParaRPr lang="en-US" altLang="ja-JP" sz="32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5903914" y="3536661"/>
            <a:ext cx="126131" cy="459077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5256214" y="2684629"/>
            <a:ext cx="467914" cy="728496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995936" y="2789639"/>
            <a:ext cx="431602" cy="1039411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739929" y="3360444"/>
            <a:ext cx="2366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ja-JP" sz="3200" b="1" spc="50" dirty="0" err="1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nano</a:t>
            </a:r>
            <a:r>
              <a:rPr lang="ja-JP" altLang="en-US" sz="32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派</a:t>
            </a:r>
            <a:endParaRPr lang="en-US" altLang="ja-JP" sz="3200" b="1" spc="50" dirty="0">
              <a:ln w="11430"/>
              <a:solidFill>
                <a:srgbClr val="FFC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835696" y="3873971"/>
            <a:ext cx="396044" cy="419125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2306241" y="2204864"/>
            <a:ext cx="2162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ja-JP" sz="3200" b="1" spc="50" dirty="0" err="1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Emacs</a:t>
            </a:r>
            <a:r>
              <a:rPr lang="ja-JP" altLang="en-US" sz="32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派</a:t>
            </a:r>
            <a:endParaRPr lang="en-US" altLang="ja-JP" sz="3200" b="1" spc="50" dirty="0">
              <a:ln w="11430"/>
              <a:solidFill>
                <a:srgbClr val="7030A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3387449" y="2789639"/>
            <a:ext cx="32423" cy="1084332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6588224" y="2789639"/>
            <a:ext cx="144016" cy="1155580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659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mtClean="0"/>
              <a:t>地球流体力学</a:t>
            </a:r>
            <a:r>
              <a:rPr lang="en-US" altLang="ja-JP" smtClean="0"/>
              <a:t>(GFD)</a:t>
            </a:r>
            <a:r>
              <a:rPr lang="ja-JP" altLang="en-US" smtClean="0"/>
              <a:t>とは？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z="2800" dirty="0" smtClean="0"/>
              <a:t>地球・惑星に存在するあらゆる流体</a:t>
            </a:r>
            <a:r>
              <a:rPr lang="ja-JP" altLang="en-US" sz="2800" dirty="0" smtClean="0"/>
              <a:t>現象</a:t>
            </a:r>
            <a:r>
              <a:rPr lang="ja-JP" altLang="en-US" sz="2800" dirty="0"/>
              <a:t>が</a:t>
            </a:r>
            <a:r>
              <a:rPr lang="ja-JP" altLang="en-US" sz="2800" dirty="0" smtClean="0"/>
              <a:t>対象</a:t>
            </a:r>
            <a:endParaRPr lang="ja-JP" altLang="en-US" dirty="0" smtClean="0"/>
          </a:p>
        </p:txBody>
      </p:sp>
      <p:sp>
        <p:nvSpPr>
          <p:cNvPr id="15370" name="角丸四角形 10"/>
          <p:cNvSpPr>
            <a:spLocks noChangeArrowheads="1"/>
          </p:cNvSpPr>
          <p:nvPr/>
        </p:nvSpPr>
        <p:spPr bwMode="auto">
          <a:xfrm>
            <a:off x="1835150" y="3860800"/>
            <a:ext cx="1296988" cy="5048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Wingdings 2" pitchFamily="18" charset="2"/>
              <a:buChar char="¡"/>
              <a:defRPr kumimoji="1" sz="3200" b="1">
                <a:solidFill>
                  <a:srgbClr val="000066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 2" pitchFamily="18" charset="2"/>
              <a:buChar char=""/>
              <a:defRPr kumimoji="1" sz="2800">
                <a:solidFill>
                  <a:srgbClr val="003300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SzPct val="80000"/>
              <a:buFont typeface="Wingdings 2" pitchFamily="18" charset="2"/>
              <a:buChar char="®"/>
              <a:defRPr kumimoji="1" sz="2400">
                <a:solidFill>
                  <a:srgbClr val="006600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SzPct val="70000"/>
              <a:buFont typeface="Arial" charset="0"/>
              <a:buChar char="►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 b="0">
              <a:solidFill>
                <a:schemeClr val="bg1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42875" y="1928813"/>
            <a:ext cx="9001125" cy="4929187"/>
            <a:chOff x="142875" y="1928813"/>
            <a:chExt cx="9001125" cy="4929187"/>
          </a:xfrm>
        </p:grpSpPr>
        <p:pic>
          <p:nvPicPr>
            <p:cNvPr id="15364" name="図 6" descr="Fuurou.g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25" y="1928813"/>
              <a:ext cx="3028950" cy="2500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5" name="Picture 10" descr="PIA09118_modes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44" b="1659"/>
            <a:stretch>
              <a:fillRect/>
            </a:stretch>
          </p:blipFill>
          <p:spPr bwMode="auto">
            <a:xfrm>
              <a:off x="6357938" y="4500563"/>
              <a:ext cx="2786062" cy="2214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6" name="Picture 4" descr="PIA02864_modest">
              <a:hlinkClick r:id="rId4" action="ppaction://hlinkfile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317" r="38747" b="-3278"/>
            <a:stretch>
              <a:fillRect/>
            </a:stretch>
          </p:blipFill>
          <p:spPr bwMode="auto">
            <a:xfrm>
              <a:off x="3286125" y="4500563"/>
              <a:ext cx="3000375" cy="2357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7" name="Picture 3" descr="c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692" t="10463" r="15527" b="16533"/>
            <a:stretch>
              <a:fillRect/>
            </a:stretch>
          </p:blipFill>
          <p:spPr bwMode="auto">
            <a:xfrm>
              <a:off x="142875" y="2000250"/>
              <a:ext cx="3025775" cy="2460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8" name="Picture 4" descr="physics-earth-interior-from-BBC-earth-story-origina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0" t="12308" r="6573" b="13846"/>
            <a:stretch>
              <a:fillRect/>
            </a:stretch>
          </p:blipFill>
          <p:spPr bwMode="auto">
            <a:xfrm>
              <a:off x="6411913" y="2000250"/>
              <a:ext cx="2505075" cy="2357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9" name="図 12" descr="mars-dust-devil.jp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875" y="4500563"/>
              <a:ext cx="3044825" cy="2214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1" name="テキスト ボックス 9"/>
            <p:cNvSpPr txBox="1">
              <a:spLocks noChangeArrowheads="1"/>
            </p:cNvSpPr>
            <p:nvPr/>
          </p:nvSpPr>
          <p:spPr bwMode="auto">
            <a:xfrm>
              <a:off x="1908175" y="3933825"/>
              <a:ext cx="110807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 2" pitchFamily="18" charset="2"/>
                <a:buChar char="¡"/>
                <a:defRPr kumimoji="1" sz="3200" b="1">
                  <a:solidFill>
                    <a:srgbClr val="000066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 2" pitchFamily="18" charset="2"/>
                <a:buChar char=""/>
                <a:defRPr kumimoji="1" sz="2800">
                  <a:solidFill>
                    <a:srgbClr val="003300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SzPct val="80000"/>
                <a:buFont typeface="Wingdings 2" pitchFamily="18" charset="2"/>
                <a:buChar char="®"/>
                <a:defRPr kumimoji="1" sz="2400">
                  <a:solidFill>
                    <a:srgbClr val="006600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SzPct val="70000"/>
                <a:buFont typeface="Arial" charset="0"/>
                <a:buChar char="►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0">
                  <a:solidFill>
                    <a:schemeClr val="tx1"/>
                  </a:solidFill>
                </a:rPr>
                <a:t>積雲対流</a:t>
              </a:r>
            </a:p>
          </p:txBody>
        </p:sp>
        <p:sp>
          <p:nvSpPr>
            <p:cNvPr id="15372" name="角丸四角形 11"/>
            <p:cNvSpPr>
              <a:spLocks noChangeArrowheads="1"/>
            </p:cNvSpPr>
            <p:nvPr/>
          </p:nvSpPr>
          <p:spPr bwMode="auto">
            <a:xfrm>
              <a:off x="4932363" y="3860800"/>
              <a:ext cx="1295400" cy="504825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 2" pitchFamily="18" charset="2"/>
                <a:buChar char="¡"/>
                <a:defRPr kumimoji="1" sz="3200" b="1">
                  <a:solidFill>
                    <a:srgbClr val="000066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 2" pitchFamily="18" charset="2"/>
                <a:buChar char=""/>
                <a:defRPr kumimoji="1" sz="2800">
                  <a:solidFill>
                    <a:srgbClr val="003300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SzPct val="80000"/>
                <a:buFont typeface="Wingdings 2" pitchFamily="18" charset="2"/>
                <a:buChar char="®"/>
                <a:defRPr kumimoji="1" sz="2400">
                  <a:solidFill>
                    <a:srgbClr val="006600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SzPct val="70000"/>
                <a:buFont typeface="Arial" charset="0"/>
                <a:buChar char="►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0">
                  <a:solidFill>
                    <a:schemeClr val="tx1"/>
                  </a:solidFill>
                </a:rPr>
                <a:t>風浪</a:t>
              </a:r>
            </a:p>
          </p:txBody>
        </p:sp>
        <p:sp>
          <p:nvSpPr>
            <p:cNvPr id="15373" name="角丸四角形 12"/>
            <p:cNvSpPr>
              <a:spLocks noChangeArrowheads="1"/>
            </p:cNvSpPr>
            <p:nvPr/>
          </p:nvSpPr>
          <p:spPr bwMode="auto">
            <a:xfrm>
              <a:off x="7740650" y="3860800"/>
              <a:ext cx="1295400" cy="504825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 2" pitchFamily="18" charset="2"/>
                <a:buChar char="¡"/>
                <a:defRPr kumimoji="1" sz="3200" b="1">
                  <a:solidFill>
                    <a:srgbClr val="000066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 2" pitchFamily="18" charset="2"/>
                <a:buChar char=""/>
                <a:defRPr kumimoji="1" sz="2800">
                  <a:solidFill>
                    <a:srgbClr val="003300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SzPct val="80000"/>
                <a:buFont typeface="Wingdings 2" pitchFamily="18" charset="2"/>
                <a:buChar char="®"/>
                <a:defRPr kumimoji="1" sz="2400">
                  <a:solidFill>
                    <a:srgbClr val="006600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SzPct val="70000"/>
                <a:buFont typeface="Arial" charset="0"/>
                <a:buChar char="►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0">
                  <a:solidFill>
                    <a:schemeClr val="tx1"/>
                  </a:solidFill>
                </a:rPr>
                <a:t>地球内部</a:t>
              </a:r>
            </a:p>
          </p:txBody>
        </p:sp>
        <p:sp>
          <p:nvSpPr>
            <p:cNvPr id="15374" name="角丸四角形 13"/>
            <p:cNvSpPr>
              <a:spLocks noChangeArrowheads="1"/>
            </p:cNvSpPr>
            <p:nvPr/>
          </p:nvSpPr>
          <p:spPr bwMode="auto">
            <a:xfrm>
              <a:off x="179388" y="6165850"/>
              <a:ext cx="1485900" cy="50323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 2" pitchFamily="18" charset="2"/>
                <a:buChar char="¡"/>
                <a:defRPr kumimoji="1" sz="3200" b="1">
                  <a:solidFill>
                    <a:srgbClr val="000066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 2" pitchFamily="18" charset="2"/>
                <a:buChar char=""/>
                <a:defRPr kumimoji="1" sz="2800">
                  <a:solidFill>
                    <a:srgbClr val="003300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SzPct val="80000"/>
                <a:buFont typeface="Wingdings 2" pitchFamily="18" charset="2"/>
                <a:buChar char="®"/>
                <a:defRPr kumimoji="1" sz="2400">
                  <a:solidFill>
                    <a:srgbClr val="006600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SzPct val="70000"/>
                <a:buFont typeface="Arial" charset="0"/>
                <a:buChar char="►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0">
                  <a:solidFill>
                    <a:schemeClr val="tx1"/>
                  </a:solidFill>
                </a:rPr>
                <a:t>火星の塵旋風</a:t>
              </a:r>
            </a:p>
          </p:txBody>
        </p:sp>
        <p:sp>
          <p:nvSpPr>
            <p:cNvPr id="15375" name="角丸四角形 14"/>
            <p:cNvSpPr>
              <a:spLocks noChangeArrowheads="1"/>
            </p:cNvSpPr>
            <p:nvPr/>
          </p:nvSpPr>
          <p:spPr bwMode="auto">
            <a:xfrm>
              <a:off x="3419475" y="4581525"/>
              <a:ext cx="1296988" cy="50323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 2" pitchFamily="18" charset="2"/>
                <a:buChar char="¡"/>
                <a:defRPr kumimoji="1" sz="3200" b="1">
                  <a:solidFill>
                    <a:srgbClr val="000066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 2" pitchFamily="18" charset="2"/>
                <a:buChar char=""/>
                <a:defRPr kumimoji="1" sz="2800">
                  <a:solidFill>
                    <a:srgbClr val="003300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SzPct val="80000"/>
                <a:buFont typeface="Wingdings 2" pitchFamily="18" charset="2"/>
                <a:buChar char="®"/>
                <a:defRPr kumimoji="1" sz="2400">
                  <a:solidFill>
                    <a:srgbClr val="006600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SzPct val="70000"/>
                <a:buFont typeface="Arial" charset="0"/>
                <a:buChar char="►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0">
                  <a:solidFill>
                    <a:schemeClr val="tx1"/>
                  </a:solidFill>
                </a:rPr>
                <a:t>木星の雲</a:t>
              </a:r>
            </a:p>
          </p:txBody>
        </p:sp>
        <p:sp>
          <p:nvSpPr>
            <p:cNvPr id="15376" name="角丸四角形 15"/>
            <p:cNvSpPr>
              <a:spLocks noChangeArrowheads="1"/>
            </p:cNvSpPr>
            <p:nvPr/>
          </p:nvSpPr>
          <p:spPr bwMode="auto">
            <a:xfrm>
              <a:off x="6443663" y="4581525"/>
              <a:ext cx="1296987" cy="50323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 2" pitchFamily="18" charset="2"/>
                <a:buChar char="¡"/>
                <a:defRPr kumimoji="1" sz="3200" b="1">
                  <a:solidFill>
                    <a:srgbClr val="000066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 2" pitchFamily="18" charset="2"/>
                <a:buChar char=""/>
                <a:defRPr kumimoji="1" sz="2800">
                  <a:solidFill>
                    <a:srgbClr val="003300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SzPct val="80000"/>
                <a:buFont typeface="Wingdings 2" pitchFamily="18" charset="2"/>
                <a:buChar char="®"/>
                <a:defRPr kumimoji="1" sz="2400">
                  <a:solidFill>
                    <a:srgbClr val="006600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SzPct val="70000"/>
                <a:buFont typeface="Arial" charset="0"/>
                <a:buChar char="►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rgbClr val="4D4D4D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0">
                  <a:solidFill>
                    <a:schemeClr val="tx1"/>
                  </a:solidFill>
                </a:rPr>
                <a:t>系外惑星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我々のグループでは</a:t>
            </a:r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地球を始めとする</a:t>
            </a:r>
            <a:r>
              <a:rPr lang="ja-JP" altLang="en-US" dirty="0" smtClean="0">
                <a:solidFill>
                  <a:srgbClr val="FF0000"/>
                </a:solidFill>
              </a:rPr>
              <a:t>さまざまな惑星大気の流れのしくみを知りたい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ja-JP" altLang="en-US" dirty="0" smtClean="0"/>
              <a:t>地球、火星、金星、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などなど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その結果に基づいて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未だ見ぬ惑星大気の流れのしくみを予想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地球大気の流れのしくみを他の惑星と比較しながら理解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手で解けないので「</a:t>
            </a:r>
            <a:r>
              <a:rPr lang="ja-JP" altLang="en-US" dirty="0" smtClean="0">
                <a:solidFill>
                  <a:srgbClr val="FF0000"/>
                </a:solidFill>
              </a:rPr>
              <a:t>数値シミュレーション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eaLnBrk="1" hangingPunct="1"/>
            <a:endParaRPr lang="ja-JP" alt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://cache.cart-imgs.fc2.com/user_img/freeformat/2502_1_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40092"/>
            <a:ext cx="6886575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GFD</a:t>
            </a:r>
            <a:r>
              <a:rPr lang="ja-JP" altLang="en-US" dirty="0" smtClean="0"/>
              <a:t>共同研究者</a:t>
            </a:r>
            <a:endParaRPr lang="ja-JP" altLang="en-US" dirty="0" smtClean="0"/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125539"/>
            <a:ext cx="8642350" cy="647278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全国各地に共同研究者が存在する</a:t>
            </a:r>
            <a:endParaRPr lang="en-US" altLang="ja-JP" dirty="0" smtClean="0"/>
          </a:p>
          <a:p>
            <a:pPr eaLnBrk="1" hangingPunct="1"/>
            <a:endParaRPr lang="ja-JP" altLang="en-US" dirty="0" smtClean="0">
              <a:solidFill>
                <a:srgbClr val="FFFF00"/>
              </a:solidFill>
            </a:endParaRP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5940152" y="1940092"/>
            <a:ext cx="1152128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008000"/>
                </a:solidFill>
                <a:latin typeface="Calibri" pitchFamily="34" charset="0"/>
                <a:ea typeface="ＭＳ Ｐゴシック" charset="-128"/>
              </a:rPr>
              <a:t>北大</a:t>
            </a:r>
            <a:endParaRPr lang="en-US" altLang="ja-JP" sz="3200" b="1" spc="50" dirty="0">
              <a:ln w="11430"/>
              <a:solidFill>
                <a:srgbClr val="008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4736388" y="2599362"/>
            <a:ext cx="1715783" cy="108906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1084368" y="2306974"/>
            <a:ext cx="1080120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002060"/>
                </a:solidFill>
                <a:latin typeface="Calibri" pitchFamily="34" charset="0"/>
                <a:ea typeface="ＭＳ Ｐゴシック" charset="-128"/>
              </a:rPr>
              <a:t>京大</a:t>
            </a:r>
            <a:endParaRPr lang="en-US" altLang="ja-JP" sz="3200" b="1" spc="50" dirty="0">
              <a:ln w="11430"/>
              <a:solidFill>
                <a:srgbClr val="00206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3601757" y="2099427"/>
            <a:ext cx="1161694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00B0F0"/>
                </a:solidFill>
                <a:latin typeface="Calibri" pitchFamily="34" charset="0"/>
                <a:ea typeface="ＭＳ Ｐゴシック" charset="-128"/>
              </a:rPr>
              <a:t>東</a:t>
            </a:r>
            <a:r>
              <a:rPr lang="ja-JP" altLang="en-US" sz="3200" b="1" spc="50" dirty="0" smtClean="0">
                <a:ln w="11430"/>
                <a:solidFill>
                  <a:srgbClr val="00B0F0"/>
                </a:solidFill>
                <a:latin typeface="Calibri" pitchFamily="34" charset="0"/>
                <a:ea typeface="ＭＳ Ｐゴシック" charset="-128"/>
              </a:rPr>
              <a:t>大</a:t>
            </a:r>
            <a:endParaRPr lang="en-US" altLang="ja-JP" sz="3200" b="1" spc="50" dirty="0">
              <a:ln w="11430"/>
              <a:solidFill>
                <a:srgbClr val="00B0F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642785" y="3873357"/>
            <a:ext cx="1593688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神戸大</a:t>
            </a:r>
            <a:endParaRPr lang="en-US" altLang="ja-JP" sz="3200" b="1" spc="50" dirty="0">
              <a:ln w="11430"/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4283968" y="4579141"/>
            <a:ext cx="1531602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00B0F0"/>
                </a:solidFill>
                <a:latin typeface="Calibri" pitchFamily="34" charset="0"/>
                <a:ea typeface="ＭＳ Ｐゴシック" charset="-128"/>
              </a:rPr>
              <a:t>高</a:t>
            </a:r>
            <a:r>
              <a:rPr lang="ja-JP" altLang="en-US" sz="3200" b="1" spc="50" dirty="0" smtClean="0">
                <a:ln w="11430"/>
                <a:solidFill>
                  <a:srgbClr val="0070C0"/>
                </a:solidFill>
                <a:latin typeface="Calibri" pitchFamily="34" charset="0"/>
                <a:ea typeface="ＭＳ Ｐゴシック" charset="-128"/>
              </a:rPr>
              <a:t>知</a:t>
            </a:r>
            <a:r>
              <a:rPr lang="ja-JP" altLang="en-US" sz="3200" b="1" spc="50" dirty="0" smtClean="0">
                <a:ln w="11430"/>
                <a:solidFill>
                  <a:srgbClr val="00B0F0"/>
                </a:solidFill>
                <a:latin typeface="Calibri" pitchFamily="34" charset="0"/>
                <a:ea typeface="ＭＳ Ｐゴシック" charset="-128"/>
              </a:rPr>
              <a:t>大</a:t>
            </a:r>
            <a:endParaRPr lang="en-US" altLang="ja-JP" sz="3200" b="1" spc="50" dirty="0">
              <a:ln w="11430"/>
              <a:solidFill>
                <a:srgbClr val="00B0F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1747914" y="5324701"/>
            <a:ext cx="1068696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C00000"/>
                </a:solidFill>
                <a:latin typeface="Calibri" pitchFamily="34" charset="0"/>
                <a:ea typeface="ＭＳ Ｐゴシック" charset="-128"/>
              </a:rPr>
              <a:t>九大</a:t>
            </a:r>
            <a:endParaRPr lang="en-US" altLang="ja-JP" sz="3200" b="1" spc="50" dirty="0">
              <a:ln w="11430"/>
              <a:solidFill>
                <a:srgbClr val="C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31" name="テキスト ボックス 30"/>
          <p:cNvSpPr txBox="1">
            <a:spLocks noChangeArrowheads="1"/>
          </p:cNvSpPr>
          <p:nvPr/>
        </p:nvSpPr>
        <p:spPr bwMode="auto">
          <a:xfrm>
            <a:off x="6228184" y="5039371"/>
            <a:ext cx="1440160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FFFF00"/>
                </a:solidFill>
                <a:latin typeface="Calibri" pitchFamily="34" charset="0"/>
                <a:ea typeface="ＭＳ Ｐゴシック" charset="-128"/>
              </a:rPr>
              <a:t>宇宙研</a:t>
            </a:r>
            <a:endParaRPr lang="en-US" altLang="ja-JP" sz="3200" b="1" spc="50" dirty="0">
              <a:ln w="11430"/>
              <a:solidFill>
                <a:srgbClr val="FFFF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4205020" y="2751762"/>
            <a:ext cx="490270" cy="111132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2282262" y="2684202"/>
            <a:ext cx="2361657" cy="1209704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2339752" y="3873358"/>
            <a:ext cx="2304167" cy="29238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2816610" y="3924728"/>
            <a:ext cx="1724568" cy="1308827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4583020" y="3924728"/>
            <a:ext cx="349020" cy="63900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 flipV="1">
            <a:off x="4695290" y="3863083"/>
            <a:ext cx="2036950" cy="114508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65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GFD</a:t>
            </a:r>
            <a:r>
              <a:rPr lang="ja-JP" altLang="en-US" dirty="0"/>
              <a:t>共同</a:t>
            </a:r>
            <a:r>
              <a:rPr lang="ja-JP" altLang="en-US" dirty="0" smtClean="0"/>
              <a:t>研究者</a:t>
            </a:r>
            <a:r>
              <a:rPr lang="en-US" altLang="ja-JP" dirty="0" smtClean="0"/>
              <a:t>(</a:t>
            </a:r>
            <a:r>
              <a:rPr lang="ja-JP" altLang="en-US" dirty="0" smtClean="0"/>
              <a:t>拡大版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125539"/>
            <a:ext cx="8642350" cy="647278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全国各地に共同研究者が存在する</a:t>
            </a:r>
            <a:endParaRPr lang="en-US" altLang="ja-JP" dirty="0" smtClean="0"/>
          </a:p>
          <a:p>
            <a:pPr eaLnBrk="1" hangingPunct="1"/>
            <a:endParaRPr lang="ja-JP" altLang="en-US" dirty="0" smtClean="0">
              <a:solidFill>
                <a:srgbClr val="FFFF00"/>
              </a:solidFill>
            </a:endParaRPr>
          </a:p>
        </p:txBody>
      </p:sp>
      <p:pic>
        <p:nvPicPr>
          <p:cNvPr id="46084" name="Picture 4" descr="http://weather.nifty.com/images/maps/world_Asi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064" y="1772816"/>
            <a:ext cx="6302322" cy="4846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5364088" y="1848478"/>
            <a:ext cx="1152128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008000"/>
                </a:solidFill>
                <a:latin typeface="Calibri" pitchFamily="34" charset="0"/>
                <a:ea typeface="ＭＳ Ｐゴシック" charset="-128"/>
              </a:rPr>
              <a:t>北大</a:t>
            </a:r>
            <a:endParaRPr lang="en-US" altLang="ja-JP" sz="3200" b="1" spc="50" dirty="0">
              <a:ln w="11430"/>
              <a:solidFill>
                <a:srgbClr val="008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6300192" y="2420888"/>
            <a:ext cx="936104" cy="704081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4099165" y="2885093"/>
            <a:ext cx="1080120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002060"/>
                </a:solidFill>
                <a:latin typeface="Calibri" pitchFamily="34" charset="0"/>
                <a:ea typeface="ＭＳ Ｐゴシック" charset="-128"/>
              </a:rPr>
              <a:t>京大</a:t>
            </a:r>
            <a:endParaRPr lang="en-US" altLang="ja-JP" sz="3200" b="1" spc="50" dirty="0">
              <a:ln w="11430"/>
              <a:solidFill>
                <a:srgbClr val="00206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4058378" y="2188153"/>
            <a:ext cx="1161694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00B0F0"/>
                </a:solidFill>
                <a:latin typeface="Calibri" pitchFamily="34" charset="0"/>
                <a:ea typeface="ＭＳ Ｐゴシック" charset="-128"/>
              </a:rPr>
              <a:t>東</a:t>
            </a:r>
            <a:r>
              <a:rPr lang="ja-JP" altLang="en-US" sz="3200" b="1" spc="50" dirty="0" smtClean="0">
                <a:ln w="11430"/>
                <a:solidFill>
                  <a:srgbClr val="00B0F0"/>
                </a:solidFill>
                <a:latin typeface="Calibri" pitchFamily="34" charset="0"/>
                <a:ea typeface="ＭＳ Ｐゴシック" charset="-128"/>
              </a:rPr>
              <a:t>大</a:t>
            </a:r>
            <a:endParaRPr lang="en-US" altLang="ja-JP" sz="3200" b="1" spc="50" dirty="0">
              <a:ln w="11430"/>
              <a:solidFill>
                <a:srgbClr val="00B0F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2505477" y="3469868"/>
            <a:ext cx="1593688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神戸大</a:t>
            </a:r>
            <a:endParaRPr lang="en-US" altLang="ja-JP" sz="3200" b="1" spc="50" dirty="0">
              <a:ln w="11430"/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2559826" y="4196209"/>
            <a:ext cx="1531602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00B0F0"/>
                </a:solidFill>
                <a:latin typeface="Calibri" pitchFamily="34" charset="0"/>
                <a:ea typeface="ＭＳ Ｐゴシック" charset="-128"/>
              </a:rPr>
              <a:t>高</a:t>
            </a:r>
            <a:r>
              <a:rPr lang="ja-JP" altLang="en-US" sz="3200" b="1" spc="50" dirty="0" smtClean="0">
                <a:ln w="11430"/>
                <a:solidFill>
                  <a:srgbClr val="0070C0"/>
                </a:solidFill>
                <a:latin typeface="Calibri" pitchFamily="34" charset="0"/>
                <a:ea typeface="ＭＳ Ｐゴシック" charset="-128"/>
              </a:rPr>
              <a:t>知</a:t>
            </a:r>
            <a:r>
              <a:rPr lang="ja-JP" altLang="en-US" sz="3200" b="1" spc="50" dirty="0" smtClean="0">
                <a:ln w="11430"/>
                <a:solidFill>
                  <a:srgbClr val="00B0F0"/>
                </a:solidFill>
                <a:latin typeface="Calibri" pitchFamily="34" charset="0"/>
                <a:ea typeface="ＭＳ Ｐゴシック" charset="-128"/>
              </a:rPr>
              <a:t>大</a:t>
            </a:r>
            <a:endParaRPr lang="en-US" altLang="ja-JP" sz="3200" b="1" spc="50" dirty="0">
              <a:ln w="11430"/>
              <a:solidFill>
                <a:srgbClr val="00B0F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4151376" y="5076473"/>
            <a:ext cx="1068696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C00000"/>
                </a:solidFill>
                <a:latin typeface="Calibri" pitchFamily="34" charset="0"/>
                <a:ea typeface="ＭＳ Ｐゴシック" charset="-128"/>
              </a:rPr>
              <a:t>九大</a:t>
            </a:r>
            <a:endParaRPr lang="en-US" altLang="ja-JP" sz="3200" b="1" spc="50" dirty="0">
              <a:ln w="11430"/>
              <a:solidFill>
                <a:srgbClr val="C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5179285" y="2533052"/>
            <a:ext cx="1915198" cy="1303224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5179285" y="3215005"/>
            <a:ext cx="1653030" cy="6583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4091428" y="3757512"/>
            <a:ext cx="2568804" cy="115845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4133389" y="3977975"/>
            <a:ext cx="2568804" cy="539497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5179285" y="3933056"/>
            <a:ext cx="1336931" cy="1435804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>
            <a:spLocks noChangeArrowheads="1"/>
          </p:cNvSpPr>
          <p:nvPr/>
        </p:nvSpPr>
        <p:spPr bwMode="auto">
          <a:xfrm>
            <a:off x="5508104" y="5358325"/>
            <a:ext cx="1440160" cy="5847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FFFF00"/>
                </a:solidFill>
                <a:latin typeface="Calibri" pitchFamily="34" charset="0"/>
                <a:ea typeface="ＭＳ Ｐゴシック" charset="-128"/>
              </a:rPr>
              <a:t>宇宙研</a:t>
            </a:r>
            <a:endParaRPr lang="en-US" altLang="ja-JP" sz="3200" b="1" spc="50" dirty="0">
              <a:ln w="11430"/>
              <a:solidFill>
                <a:srgbClr val="FFFF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 flipV="1">
            <a:off x="6099778" y="3846786"/>
            <a:ext cx="1015725" cy="1566994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11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こんな人たちがいます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28" y="1125537"/>
            <a:ext cx="6990658" cy="52533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28" y="1125537"/>
            <a:ext cx="6990658" cy="525333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こんな人たちがいます</a:t>
            </a: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649050" y="2484185"/>
            <a:ext cx="20162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火星人</a:t>
            </a:r>
            <a:endParaRPr lang="en-US" altLang="ja-JP" sz="3200" b="1" spc="50" dirty="0">
              <a:ln w="11430"/>
              <a:solidFill>
                <a:srgbClr val="1F497D">
                  <a:lumMod val="40000"/>
                  <a:lumOff val="60000"/>
                </a:srgbClr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H="1">
            <a:off x="4787900" y="3073400"/>
            <a:ext cx="360363" cy="715963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6372200" y="2658783"/>
            <a:ext cx="14401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defRPr/>
            </a:pPr>
            <a:r>
              <a:rPr lang="ja-JP" altLang="en-US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Calibri" pitchFamily="34" charset="0"/>
                <a:ea typeface="ＭＳ Ｐゴシック" charset="-128"/>
              </a:rPr>
              <a:t>金星人</a:t>
            </a:r>
            <a:endParaRPr lang="en-US" altLang="ja-JP" sz="32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5903914" y="3289196"/>
            <a:ext cx="761360" cy="706542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5256213" y="3073400"/>
            <a:ext cx="179387" cy="500063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2915816" y="2003356"/>
            <a:ext cx="201622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9BBB59"/>
                </a:solidFill>
                <a:latin typeface="Calibri" pitchFamily="34" charset="0"/>
                <a:ea typeface="ＭＳ Ｐゴシック" charset="-128"/>
              </a:rPr>
              <a:t>同期回転</a:t>
            </a:r>
            <a:endParaRPr lang="en-US" altLang="ja-JP" sz="3200" b="1" spc="50" dirty="0">
              <a:ln w="11430"/>
              <a:solidFill>
                <a:srgbClr val="9BBB59"/>
              </a:solidFill>
              <a:latin typeface="Calibri" pitchFamily="34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sz="3200" b="1" spc="50" dirty="0">
                <a:ln w="11430"/>
                <a:solidFill>
                  <a:srgbClr val="9BBB59"/>
                </a:solidFill>
                <a:latin typeface="Calibri" pitchFamily="34" charset="0"/>
                <a:ea typeface="ＭＳ Ｐゴシック" charset="-128"/>
              </a:rPr>
              <a:t>惑星人</a:t>
            </a:r>
            <a:endParaRPr lang="en-US" altLang="ja-JP" sz="3200" b="1" spc="50" dirty="0">
              <a:ln w="11430"/>
              <a:solidFill>
                <a:srgbClr val="9BBB59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4211638" y="2997200"/>
            <a:ext cx="215900" cy="831850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5705475" y="3073400"/>
            <a:ext cx="90488" cy="755650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855117" y="3289196"/>
            <a:ext cx="20162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木星人</a:t>
            </a:r>
            <a:endParaRPr lang="en-US" altLang="ja-JP" sz="3200" b="1" spc="50" dirty="0">
              <a:ln w="11430"/>
              <a:solidFill>
                <a:srgbClr val="FFC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835696" y="3873971"/>
            <a:ext cx="396044" cy="419125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6" name="テキスト ボックス 5"/>
          <p:cNvSpPr txBox="1">
            <a:spLocks noChangeArrowheads="1"/>
          </p:cNvSpPr>
          <p:nvPr/>
        </p:nvSpPr>
        <p:spPr bwMode="auto">
          <a:xfrm>
            <a:off x="971550" y="1125538"/>
            <a:ext cx="2943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Wingdings 2" pitchFamily="18" charset="2"/>
              <a:buChar char="¡"/>
              <a:defRPr kumimoji="1" sz="3200" b="1">
                <a:solidFill>
                  <a:srgbClr val="000066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 2" pitchFamily="18" charset="2"/>
              <a:buChar char=""/>
              <a:defRPr kumimoji="1" sz="2800">
                <a:solidFill>
                  <a:srgbClr val="003300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SzPct val="80000"/>
              <a:buFont typeface="Wingdings 2" pitchFamily="18" charset="2"/>
              <a:buChar char="®"/>
              <a:defRPr kumimoji="1" sz="2400">
                <a:solidFill>
                  <a:srgbClr val="006600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SzPct val="70000"/>
              <a:buFont typeface="Arial" charset="0"/>
              <a:buChar char="►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4D4D4D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0" dirty="0">
                <a:solidFill>
                  <a:srgbClr val="FFFFFF"/>
                </a:solidFill>
                <a:latin typeface="Calibri" pitchFamily="34" charset="0"/>
              </a:rPr>
              <a:t>※</a:t>
            </a:r>
            <a:r>
              <a:rPr lang="ja-JP" altLang="en-US" sz="1800" b="0" dirty="0">
                <a:solidFill>
                  <a:srgbClr val="FFFFFF"/>
                </a:solidFill>
                <a:latin typeface="Calibri" pitchFamily="34" charset="0"/>
              </a:rPr>
              <a:t>共同研究先には「地球人」や「地底人」も</a:t>
            </a:r>
            <a:r>
              <a:rPr lang="ja-JP" altLang="en-US" sz="1800" b="0" dirty="0" smtClean="0">
                <a:solidFill>
                  <a:srgbClr val="FFFFFF"/>
                </a:solidFill>
                <a:latin typeface="Calibri" pitchFamily="34" charset="0"/>
              </a:rPr>
              <a:t>居ま</a:t>
            </a:r>
            <a:r>
              <a:rPr lang="ja-JP" altLang="en-US" sz="1800" b="0" dirty="0">
                <a:solidFill>
                  <a:srgbClr val="FFFFFF"/>
                </a:solidFill>
                <a:latin typeface="Calibri" pitchFamily="34" charset="0"/>
              </a:rPr>
              <a:t>す</a:t>
            </a:r>
            <a:endParaRPr lang="en-US" altLang="ja-JP" sz="1800" b="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1150532" y="2166340"/>
            <a:ext cx="216241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系外</a:t>
            </a:r>
            <a:r>
              <a:rPr lang="en-US" altLang="ja-JP" sz="32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/>
            </a:r>
            <a:br>
              <a:rPr lang="en-US" altLang="ja-JP" sz="32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</a:br>
            <a:r>
              <a:rPr lang="ja-JP" altLang="en-US" sz="32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惑星人</a:t>
            </a:r>
            <a:endParaRPr lang="en-US" altLang="ja-JP" sz="3200" b="1" spc="50" dirty="0">
              <a:ln w="11430"/>
              <a:solidFill>
                <a:srgbClr val="7030A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2673319" y="3292176"/>
            <a:ext cx="746553" cy="581795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6876256" y="3789363"/>
            <a:ext cx="504056" cy="251866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>
            <a:spLocks noChangeArrowheads="1"/>
          </p:cNvSpPr>
          <p:nvPr/>
        </p:nvSpPr>
        <p:spPr bwMode="auto">
          <a:xfrm>
            <a:off x="6292887" y="3309926"/>
            <a:ext cx="20162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20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火星人</a:t>
            </a:r>
            <a:r>
              <a:rPr lang="en-US" altLang="ja-JP" sz="20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(</a:t>
            </a:r>
            <a:r>
              <a:rPr lang="ja-JP" altLang="en-US" sz="20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仮</a:t>
            </a:r>
            <a:r>
              <a:rPr lang="en-US" altLang="ja-JP" sz="20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)</a:t>
            </a:r>
            <a:endParaRPr lang="en-US" altLang="ja-JP" sz="2000" b="1" spc="50" dirty="0">
              <a:ln w="11430"/>
              <a:solidFill>
                <a:srgbClr val="1F497D">
                  <a:lumMod val="40000"/>
                  <a:lumOff val="60000"/>
                </a:srgbClr>
              </a:solidFill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998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28" y="1125537"/>
            <a:ext cx="6990658" cy="525333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今回来てる人たち</a:t>
            </a:r>
            <a:endParaRPr lang="ja-JP" altLang="en-US" dirty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572000" y="2082858"/>
            <a:ext cx="28810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荻原弘尭</a:t>
            </a:r>
            <a:r>
              <a:rPr lang="en-US" altLang="ja-JP" sz="32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(D2)</a:t>
            </a:r>
            <a:endParaRPr lang="en-US" altLang="ja-JP" sz="3200" b="1" spc="50" dirty="0">
              <a:ln w="11430"/>
              <a:solidFill>
                <a:srgbClr val="1F497D">
                  <a:lumMod val="40000"/>
                  <a:lumOff val="60000"/>
                </a:srgbClr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H="1">
            <a:off x="5256214" y="2684629"/>
            <a:ext cx="467914" cy="728496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576229" y="3023527"/>
            <a:ext cx="26812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川原健史</a:t>
            </a:r>
            <a:r>
              <a:rPr lang="en-US" altLang="ja-JP" sz="32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(M1)</a:t>
            </a:r>
            <a:endParaRPr lang="en-US" altLang="ja-JP" sz="3200" b="1" spc="50" dirty="0">
              <a:ln w="11430"/>
              <a:solidFill>
                <a:srgbClr val="FFC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17" name="直線矢印コネクタ 16"/>
          <p:cNvCxnSpPr>
            <a:stCxn id="16" idx="2"/>
          </p:cNvCxnSpPr>
          <p:nvPr/>
        </p:nvCxnSpPr>
        <p:spPr>
          <a:xfrm>
            <a:off x="1916848" y="4100745"/>
            <a:ext cx="314892" cy="192351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1391863" y="2375245"/>
            <a:ext cx="2880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増田和孝</a:t>
            </a:r>
            <a:r>
              <a:rPr lang="en-US" altLang="ja-JP" sz="32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(M2)</a:t>
            </a:r>
            <a:endParaRPr lang="en-US" altLang="ja-JP" sz="3200" b="1" spc="50" dirty="0">
              <a:ln w="11430"/>
              <a:solidFill>
                <a:srgbClr val="7030A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2987824" y="3048877"/>
            <a:ext cx="432048" cy="825094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7128284" y="3789363"/>
            <a:ext cx="252028" cy="503733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3"/>
          <p:cNvSpPr txBox="1">
            <a:spLocks noChangeArrowheads="1"/>
          </p:cNvSpPr>
          <p:nvPr/>
        </p:nvSpPr>
        <p:spPr bwMode="auto">
          <a:xfrm>
            <a:off x="5634950" y="3164895"/>
            <a:ext cx="27363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defRPr/>
            </a:pPr>
            <a:r>
              <a:rPr lang="ja-JP" altLang="en-US" sz="32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>村橋究理基</a:t>
            </a:r>
            <a:r>
              <a:rPr lang="en-US" altLang="ja-JP" sz="32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>(M1)</a:t>
            </a:r>
            <a:endParaRPr lang="en-US" altLang="ja-JP" sz="3200" b="1" spc="50" dirty="0">
              <a:ln w="11430"/>
              <a:solidFill>
                <a:srgbClr val="66FF66"/>
              </a:solidFill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85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28" y="1125537"/>
            <a:ext cx="6990658" cy="525333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今回来てる人たち</a:t>
            </a:r>
            <a:endParaRPr lang="ja-JP" altLang="en-US" dirty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480831" y="1790469"/>
            <a:ext cx="28810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24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タマネギの国</a:t>
            </a:r>
            <a:r>
              <a:rPr lang="en-US" altLang="ja-JP" sz="24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/>
            </a:r>
            <a:br>
              <a:rPr lang="en-US" altLang="ja-JP" sz="24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</a:br>
            <a:r>
              <a:rPr lang="en-US" altLang="ja-JP" sz="24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(</a:t>
            </a:r>
            <a:r>
              <a:rPr lang="ja-JP" altLang="en-US" sz="24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札幌東区</a:t>
            </a:r>
            <a:r>
              <a:rPr lang="en-US" altLang="ja-JP" sz="2400" b="1" spc="50" dirty="0" smtClean="0">
                <a:ln w="11430"/>
                <a:solidFill>
                  <a:srgbClr val="1F497D">
                    <a:lumMod val="40000"/>
                    <a:lumOff val="60000"/>
                  </a:srgbClr>
                </a:solidFill>
                <a:latin typeface="Calibri" pitchFamily="34" charset="0"/>
                <a:ea typeface="ＭＳ Ｐゴシック" charset="-128"/>
              </a:rPr>
              <a:t>)</a:t>
            </a:r>
            <a:endParaRPr lang="en-US" altLang="ja-JP" sz="2400" b="1" spc="50" dirty="0">
              <a:ln w="11430"/>
              <a:solidFill>
                <a:srgbClr val="1F497D">
                  <a:lumMod val="40000"/>
                  <a:lumOff val="60000"/>
                </a:srgbClr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H="1">
            <a:off x="5256214" y="2684629"/>
            <a:ext cx="467914" cy="728496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463327" y="3237333"/>
            <a:ext cx="26812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2400" b="1" spc="50" dirty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ラーメン</a:t>
            </a:r>
            <a:r>
              <a:rPr lang="ja-JP" altLang="en-US" sz="24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の国</a:t>
            </a:r>
            <a:r>
              <a:rPr lang="en-US" altLang="ja-JP" sz="24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/>
            </a:r>
            <a:br>
              <a:rPr lang="en-US" altLang="ja-JP" sz="24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</a:br>
            <a:r>
              <a:rPr lang="en-US" altLang="ja-JP" sz="24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(</a:t>
            </a:r>
            <a:r>
              <a:rPr lang="ja-JP" altLang="en-US" sz="24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博多</a:t>
            </a:r>
            <a:r>
              <a:rPr lang="en-US" altLang="ja-JP" sz="2400" b="1" spc="50" dirty="0" smtClean="0">
                <a:ln w="11430"/>
                <a:solidFill>
                  <a:srgbClr val="FFC000"/>
                </a:solidFill>
                <a:latin typeface="Calibri" pitchFamily="34" charset="0"/>
                <a:ea typeface="ＭＳ Ｐゴシック" charset="-128"/>
              </a:rPr>
              <a:t>)</a:t>
            </a:r>
            <a:endParaRPr lang="en-US" altLang="ja-JP" sz="2400" b="1" spc="50" dirty="0">
              <a:ln w="11430"/>
              <a:solidFill>
                <a:srgbClr val="FFC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803946" y="4083533"/>
            <a:ext cx="427794" cy="209563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1690592" y="2205968"/>
            <a:ext cx="21624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24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修羅の国</a:t>
            </a:r>
            <a:r>
              <a:rPr lang="en-US" altLang="ja-JP" sz="24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/>
            </a:r>
            <a:br>
              <a:rPr lang="en-US" altLang="ja-JP" sz="24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</a:br>
            <a:r>
              <a:rPr lang="en-US" altLang="ja-JP" sz="24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(</a:t>
            </a:r>
            <a:r>
              <a:rPr lang="ja-JP" altLang="en-US" sz="24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北九州</a:t>
            </a:r>
            <a:r>
              <a:rPr lang="en-US" altLang="ja-JP" sz="2400" b="1" spc="50" dirty="0" smtClean="0">
                <a:ln w="11430"/>
                <a:solidFill>
                  <a:srgbClr val="7030A0"/>
                </a:solidFill>
                <a:latin typeface="Calibri" pitchFamily="34" charset="0"/>
                <a:ea typeface="ＭＳ Ｐゴシック" charset="-128"/>
              </a:rPr>
              <a:t>)</a:t>
            </a:r>
            <a:endParaRPr lang="en-US" altLang="ja-JP" sz="2400" b="1" spc="50" dirty="0">
              <a:ln w="11430"/>
              <a:solidFill>
                <a:srgbClr val="7030A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2987824" y="3048877"/>
            <a:ext cx="432048" cy="825094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7128284" y="3789363"/>
            <a:ext cx="252028" cy="503733"/>
          </a:xfrm>
          <a:prstGeom prst="straightConnector1">
            <a:avLst/>
          </a:prstGeom>
          <a:ln w="635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3"/>
          <p:cNvSpPr txBox="1">
            <a:spLocks noChangeArrowheads="1"/>
          </p:cNvSpPr>
          <p:nvPr/>
        </p:nvSpPr>
        <p:spPr bwMode="auto">
          <a:xfrm>
            <a:off x="5724128" y="2937226"/>
            <a:ext cx="27363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defRPr/>
            </a:pPr>
            <a:r>
              <a:rPr lang="ja-JP" altLang="en-US" sz="24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>赤味噌の国</a:t>
            </a:r>
            <a:r>
              <a:rPr lang="en-US" altLang="ja-JP" sz="24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/>
            </a:r>
            <a:br>
              <a:rPr lang="en-US" altLang="ja-JP" sz="24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</a:br>
            <a:r>
              <a:rPr lang="en-US" altLang="ja-JP" sz="24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>(</a:t>
            </a:r>
            <a:r>
              <a:rPr lang="ja-JP" altLang="en-US" sz="24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>名古屋県近く</a:t>
            </a:r>
            <a:r>
              <a:rPr lang="en-US" altLang="ja-JP" sz="2400" b="1" spc="50" dirty="0" smtClean="0">
                <a:ln w="11430"/>
                <a:solidFill>
                  <a:srgbClr val="66FF66"/>
                </a:solidFill>
                <a:latin typeface="Calibri" pitchFamily="34" charset="0"/>
                <a:ea typeface="ＭＳ Ｐゴシック" charset="-128"/>
              </a:rPr>
              <a:t>)</a:t>
            </a:r>
            <a:endParaRPr lang="en-US" altLang="ja-JP" sz="2400" b="1" spc="50" dirty="0">
              <a:ln w="11430"/>
              <a:solidFill>
                <a:srgbClr val="66FF66"/>
              </a:solidFill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367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ODAKKER@EIL3IGSUUVWXY5L9" val="2825"/>
</p:tagLst>
</file>

<file path=ppt/theme/theme1.xml><?xml version="1.0" encoding="utf-8"?>
<a:theme xmlns:a="http://schemas.openxmlformats.org/drawingml/2006/main" name="GFD_Dennou_Club">
  <a:themeElements>
    <a:clrScheme name="GFD_Dennou_Club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D_Dennou_Club2.0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GFD_Dennou_Club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265</Words>
  <Application>Microsoft Office PowerPoint</Application>
  <PresentationFormat>画面に合わせる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Arial</vt:lpstr>
      <vt:lpstr>ＭＳ Ｐゴシック</vt:lpstr>
      <vt:lpstr>Wingdings 2</vt:lpstr>
      <vt:lpstr>ＭＳ Ｐ明朝</vt:lpstr>
      <vt:lpstr>Lucida Calligraphy</vt:lpstr>
      <vt:lpstr>HGP明朝B</vt:lpstr>
      <vt:lpstr>Calibri</vt:lpstr>
      <vt:lpstr>GFD_Dennou_Club</vt:lpstr>
      <vt:lpstr>地球流体力学（ＧＦＤ） 研究室の紹介</vt:lpstr>
      <vt:lpstr>地球流体力学(GFD)とは？</vt:lpstr>
      <vt:lpstr>我々のグループでは</vt:lpstr>
      <vt:lpstr>GFD共同研究者</vt:lpstr>
      <vt:lpstr>GFD共同研究者(拡大版)</vt:lpstr>
      <vt:lpstr>こんな人たちがいます</vt:lpstr>
      <vt:lpstr>こんな人たちがいます</vt:lpstr>
      <vt:lpstr>今回来てる人たち</vt:lpstr>
      <vt:lpstr>今回来てる人たち</vt:lpstr>
      <vt:lpstr>こんな人たちがいます</vt:lpstr>
      <vt:lpstr>わかる人だけわかれ</vt:lpstr>
    </vt:vector>
  </TitlesOfParts>
  <Company>地球流体電脳倶楽部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火星大気循環と その数値シミュレーション</dc:title>
  <dc:creator>小高正嗣</dc:creator>
  <cp:lastModifiedBy>Murahashi Kuriki</cp:lastModifiedBy>
  <cp:revision>197</cp:revision>
  <dcterms:created xsi:type="dcterms:W3CDTF">2008-05-28T01:51:26Z</dcterms:created>
  <dcterms:modified xsi:type="dcterms:W3CDTF">2014-08-22T02:06:39Z</dcterms:modified>
</cp:coreProperties>
</file>