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53" r:id="rId2"/>
    <p:sldId id="331" r:id="rId3"/>
    <p:sldId id="329" r:id="rId4"/>
    <p:sldId id="754" r:id="rId5"/>
    <p:sldId id="755" r:id="rId6"/>
    <p:sldId id="773" r:id="rId7"/>
    <p:sldId id="774" r:id="rId8"/>
    <p:sldId id="775" r:id="rId9"/>
    <p:sldId id="776" r:id="rId10"/>
    <p:sldId id="756" r:id="rId11"/>
    <p:sldId id="757" r:id="rId12"/>
    <p:sldId id="758" r:id="rId13"/>
    <p:sldId id="759" r:id="rId14"/>
    <p:sldId id="760" r:id="rId15"/>
    <p:sldId id="761" r:id="rId16"/>
    <p:sldId id="762" r:id="rId17"/>
    <p:sldId id="763" r:id="rId18"/>
    <p:sldId id="764" r:id="rId19"/>
    <p:sldId id="765" r:id="rId20"/>
    <p:sldId id="766" r:id="rId21"/>
    <p:sldId id="768" r:id="rId22"/>
    <p:sldId id="767" r:id="rId23"/>
    <p:sldId id="769" r:id="rId24"/>
    <p:sldId id="770" r:id="rId25"/>
    <p:sldId id="771" r:id="rId26"/>
    <p:sldId id="772" r:id="rId2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2CE4C"/>
    <a:srgbClr val="D5BF39"/>
    <a:srgbClr val="DCE6F2"/>
    <a:srgbClr val="F2DCDB"/>
    <a:srgbClr val="C3D69B"/>
    <a:srgbClr val="C2DEDD"/>
    <a:srgbClr val="D8F5F8"/>
    <a:srgbClr val="C8D8D6"/>
    <a:srgbClr val="9AB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0" autoAdjust="0"/>
    <p:restoredTop sz="94413" autoAdjust="0"/>
  </p:normalViewPr>
  <p:slideViewPr>
    <p:cSldViewPr snapToGrid="0">
      <p:cViewPr varScale="1">
        <p:scale>
          <a:sx n="90" d="100"/>
          <a:sy n="90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FD4E3-1647-4153-9483-D250E05AF917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ED358-882D-424E-BEAA-0A298F0468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480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929B8-5DE7-4C52-AF41-644684077B98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424C8-A082-40CD-8BD6-8DB169AB6A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83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A8D11-96D6-4F44-BF3D-902BA8F99C8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94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F9B-34BB-4DAD-BFFA-FDE8C730739A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2E-9C1A-4144-9155-2D782D3CFE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83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F9B-34BB-4DAD-BFFA-FDE8C730739A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2E-9C1A-4144-9155-2D782D3CFE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6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F9B-34BB-4DAD-BFFA-FDE8C730739A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2E-9C1A-4144-9155-2D782D3CFE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754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F9B-34BB-4DAD-BFFA-FDE8C730739A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2E-9C1A-4144-9155-2D782D3CFE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49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6569968"/>
            <a:ext cx="9144000" cy="2880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404664"/>
            <a:ext cx="9144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06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 userDrawn="1"/>
        </p:nvCxnSpPr>
        <p:spPr>
          <a:xfrm>
            <a:off x="0" y="404664"/>
            <a:ext cx="9144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 userDrawn="1"/>
        </p:nvSpPr>
        <p:spPr>
          <a:xfrm>
            <a:off x="0" y="6569968"/>
            <a:ext cx="9144000" cy="2880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37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6569968"/>
            <a:ext cx="9144000" cy="2880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404664"/>
            <a:ext cx="9144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6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F9B-34BB-4DAD-BFFA-FDE8C730739A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2E-9C1A-4144-9155-2D782D3CFE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93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F9B-34BB-4DAD-BFFA-FDE8C730739A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2E-9C1A-4144-9155-2D782D3CFE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27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F9B-34BB-4DAD-BFFA-FDE8C730739A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2E-9C1A-4144-9155-2D782D3CFE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66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F9B-34BB-4DAD-BFFA-FDE8C730739A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2E-9C1A-4144-9155-2D782D3CFE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86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F9B-34BB-4DAD-BFFA-FDE8C730739A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2E-9C1A-4144-9155-2D782D3CFE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45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7F9B-34BB-4DAD-BFFA-FDE8C730739A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592E-9C1A-4144-9155-2D782D3CFE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72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D7F9B-34BB-4DAD-BFFA-FDE8C730739A}" type="datetimeFigureOut">
              <a:rPr kumimoji="1" lang="ja-JP" altLang="en-US" smtClean="0"/>
              <a:t>2021/11/19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592E-9C1A-4144-9155-2D782D3CFE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14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C936E1-542A-4D55-8847-91BD71DB408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E6FCC03-C658-494D-914E-757C3C772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66629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dirty="0"/>
              <a:t>計算機組み立ての苦労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E420A8-19E5-4540-83C6-A369D274A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407195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</a:rPr>
              <a:t>北海道大学理学院宇宙理学専攻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</a:rPr>
              <a:t>修士課程</a:t>
            </a:r>
            <a:r>
              <a:rPr kumimoji="1" lang="en-US" altLang="ja-JP" sz="2400" dirty="0">
                <a:solidFill>
                  <a:schemeClr val="tx1"/>
                </a:solidFill>
              </a:rPr>
              <a:t>2</a:t>
            </a:r>
            <a:r>
              <a:rPr kumimoji="1" lang="ja-JP" altLang="en-US" sz="2400" dirty="0">
                <a:solidFill>
                  <a:schemeClr val="tx1"/>
                </a:solidFill>
              </a:rPr>
              <a:t>年　石田百合乃　</a:t>
            </a:r>
          </a:p>
        </p:txBody>
      </p:sp>
    </p:spTree>
    <p:extLst>
      <p:ext uri="{BB962C8B-B14F-4D97-AF65-F5344CB8AC3E}">
        <p14:creationId xmlns:p14="http://schemas.microsoft.com/office/powerpoint/2010/main" val="2357712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/>
              <a:t>大変だったポイント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363282" y="1064277"/>
            <a:ext cx="8604448" cy="279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/>
              <a:t>CPU</a:t>
            </a:r>
            <a:r>
              <a:rPr lang="ja-JP" altLang="en-US" sz="2400" dirty="0"/>
              <a:t>クーラーのファン取り付け（</a:t>
            </a:r>
            <a:r>
              <a:rPr lang="en-US" altLang="ja-JP" sz="2400" dirty="0" err="1"/>
              <a:t>ichigo,choco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/>
              <a:t>グラフィックボードのエラー（</a:t>
            </a:r>
            <a:r>
              <a:rPr lang="en-US" altLang="ja-JP" sz="2400" dirty="0" err="1"/>
              <a:t>ichigo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/>
              <a:t>BIOS</a:t>
            </a:r>
            <a:r>
              <a:rPr lang="ja-JP" altLang="en-US" sz="2400" dirty="0"/>
              <a:t>の画面が出ない（</a:t>
            </a:r>
            <a:r>
              <a:rPr lang="en-US" altLang="ja-JP" sz="2400" dirty="0" err="1"/>
              <a:t>ichigo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/>
              <a:t>CPU</a:t>
            </a:r>
            <a:r>
              <a:rPr lang="ja-JP" altLang="en-US" sz="2400" dirty="0"/>
              <a:t>のエラー（</a:t>
            </a:r>
            <a:r>
              <a:rPr lang="en-US" altLang="ja-JP" sz="2400" dirty="0" err="1"/>
              <a:t>choco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/>
              <a:t>ケースの電源ボタンで電源が切れない（</a:t>
            </a:r>
            <a:r>
              <a:rPr lang="en-US" altLang="ja-JP" sz="2400" dirty="0" err="1"/>
              <a:t>choco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25719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/>
              <a:t>大変だったポイント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363282" y="1064277"/>
            <a:ext cx="8604448" cy="279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/>
              <a:t>CPU</a:t>
            </a:r>
            <a:r>
              <a:rPr lang="ja-JP" altLang="en-US" sz="2400" dirty="0"/>
              <a:t>クーラーのファン取り付け（</a:t>
            </a:r>
            <a:r>
              <a:rPr lang="en-US" altLang="ja-JP" sz="2400" dirty="0" err="1"/>
              <a:t>ichigo,choco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/>
              <a:t>グラフィックボードのエラー（</a:t>
            </a:r>
            <a:r>
              <a:rPr lang="en-US" altLang="ja-JP" sz="2400" dirty="0" err="1"/>
              <a:t>ichigo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/>
              <a:t>BIOS</a:t>
            </a:r>
            <a:r>
              <a:rPr lang="ja-JP" altLang="en-US" sz="2400" dirty="0"/>
              <a:t>の画面が出ない（</a:t>
            </a:r>
            <a:r>
              <a:rPr lang="en-US" altLang="ja-JP" sz="2400" dirty="0" err="1"/>
              <a:t>ichigo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>
                <a:solidFill>
                  <a:schemeClr val="bg2">
                    <a:lumMod val="90000"/>
                  </a:schemeClr>
                </a:solidFill>
              </a:rPr>
              <a:t>CPU</a:t>
            </a:r>
            <a:r>
              <a:rPr lang="ja-JP" altLang="en-US" sz="2400" dirty="0">
                <a:solidFill>
                  <a:schemeClr val="bg2">
                    <a:lumMod val="90000"/>
                  </a:schemeClr>
                </a:solidFill>
              </a:rPr>
              <a:t>のエラー（</a:t>
            </a:r>
            <a:r>
              <a:rPr lang="en-US" altLang="ja-JP" sz="2400" dirty="0" err="1">
                <a:solidFill>
                  <a:schemeClr val="bg2">
                    <a:lumMod val="90000"/>
                  </a:schemeClr>
                </a:solidFill>
              </a:rPr>
              <a:t>choco</a:t>
            </a:r>
            <a:r>
              <a:rPr lang="ja-JP" altLang="en-US" sz="2400" dirty="0">
                <a:solidFill>
                  <a:schemeClr val="bg2">
                    <a:lumMod val="90000"/>
                  </a:schemeClr>
                </a:solidFill>
              </a:rPr>
              <a:t>）</a:t>
            </a:r>
            <a:endParaRPr lang="en-US" altLang="ja-JP" sz="24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solidFill>
                  <a:schemeClr val="bg2">
                    <a:lumMod val="90000"/>
                  </a:schemeClr>
                </a:solidFill>
              </a:rPr>
              <a:t>ケースの電源ボタンで電源が切れない（</a:t>
            </a:r>
            <a:r>
              <a:rPr lang="en-US" altLang="ja-JP" sz="2400" dirty="0" err="1">
                <a:solidFill>
                  <a:schemeClr val="bg2">
                    <a:lumMod val="90000"/>
                  </a:schemeClr>
                </a:solidFill>
              </a:rPr>
              <a:t>choco</a:t>
            </a:r>
            <a:r>
              <a:rPr lang="ja-JP" altLang="en-US" sz="2400" dirty="0">
                <a:solidFill>
                  <a:schemeClr val="bg2">
                    <a:lumMod val="90000"/>
                  </a:schemeClr>
                </a:solidFill>
              </a:rPr>
              <a:t>）</a:t>
            </a:r>
            <a:endParaRPr lang="en-US" altLang="ja-JP" sz="2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9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/>
              <a:t>Ichigo</a:t>
            </a:r>
            <a:r>
              <a:rPr lang="ja-JP" altLang="en-US" sz="2400" dirty="0"/>
              <a:t>の組み立て時トラブル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457200" y="897398"/>
            <a:ext cx="860444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/>
              <a:t>CPU</a:t>
            </a:r>
            <a:r>
              <a:rPr lang="ja-JP" altLang="en-US" sz="2400" dirty="0"/>
              <a:t>クーラーのファン取り付け（</a:t>
            </a:r>
            <a:r>
              <a:rPr lang="en-US" altLang="ja-JP" sz="2400" dirty="0" err="1"/>
              <a:t>ichigo,choco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98A808-C376-46BD-A42C-AC5C1A8A69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70" y="1597745"/>
            <a:ext cx="6307520" cy="473064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DB9A8C-2792-418B-9479-D5DC493268F1}"/>
              </a:ext>
            </a:extLst>
          </p:cNvPr>
          <p:cNvSpPr/>
          <p:nvPr/>
        </p:nvSpPr>
        <p:spPr>
          <a:xfrm rot="-120000">
            <a:off x="1152920" y="1962882"/>
            <a:ext cx="2555913" cy="2697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316B9C0-D9C0-4527-8C37-55A4393F1B7A}"/>
              </a:ext>
            </a:extLst>
          </p:cNvPr>
          <p:cNvCxnSpPr>
            <a:cxnSpLocks/>
          </p:cNvCxnSpPr>
          <p:nvPr/>
        </p:nvCxnSpPr>
        <p:spPr>
          <a:xfrm flipH="1" flipV="1">
            <a:off x="3822853" y="2038121"/>
            <a:ext cx="2886419" cy="10576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C49FED-9D1F-4BEA-A06F-BF495E3DF0BD}"/>
              </a:ext>
            </a:extLst>
          </p:cNvPr>
          <p:cNvSpPr txBox="1"/>
          <p:nvPr/>
        </p:nvSpPr>
        <p:spPr>
          <a:xfrm>
            <a:off x="6709272" y="3013501"/>
            <a:ext cx="2232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本来取り付けたかった場所</a:t>
            </a:r>
          </a:p>
        </p:txBody>
      </p:sp>
    </p:spTree>
    <p:extLst>
      <p:ext uri="{BB962C8B-B14F-4D97-AF65-F5344CB8AC3E}">
        <p14:creationId xmlns:p14="http://schemas.microsoft.com/office/powerpoint/2010/main" val="4023817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/>
              <a:t>Ichigo</a:t>
            </a:r>
            <a:r>
              <a:rPr lang="ja-JP" altLang="en-US" sz="2400" dirty="0"/>
              <a:t>の組み立て時トラブル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457200" y="897398"/>
            <a:ext cx="860444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/>
              <a:t>CPU</a:t>
            </a:r>
            <a:r>
              <a:rPr lang="ja-JP" altLang="en-US" sz="2400" dirty="0"/>
              <a:t>クーラーのファン取り付け（</a:t>
            </a:r>
            <a:r>
              <a:rPr lang="en-US" altLang="ja-JP" sz="2400" dirty="0" err="1"/>
              <a:t>ichigo,choco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97DFBCE-49B3-4A56-BEDC-A8F91C5048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70" y="1562837"/>
            <a:ext cx="6379771" cy="4784828"/>
          </a:xfrm>
          <a:prstGeom prst="rect">
            <a:avLst/>
          </a:prstGeom>
        </p:spPr>
      </p:pic>
      <p:sp>
        <p:nvSpPr>
          <p:cNvPr id="8" name="矢印: 上下 7">
            <a:extLst>
              <a:ext uri="{FF2B5EF4-FFF2-40B4-BE49-F238E27FC236}">
                <a16:creationId xmlns:a16="http://schemas.microsoft.com/office/drawing/2014/main" id="{A3DE2DB1-A3D3-4D54-9D6A-91962906E9B1}"/>
              </a:ext>
            </a:extLst>
          </p:cNvPr>
          <p:cNvSpPr/>
          <p:nvPr/>
        </p:nvSpPr>
        <p:spPr>
          <a:xfrm>
            <a:off x="3944039" y="2599981"/>
            <a:ext cx="286438" cy="396607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6E32BDB-B58C-4F0D-B0A8-87810FF41845}"/>
              </a:ext>
            </a:extLst>
          </p:cNvPr>
          <p:cNvCxnSpPr>
            <a:cxnSpLocks/>
          </p:cNvCxnSpPr>
          <p:nvPr/>
        </p:nvCxnSpPr>
        <p:spPr>
          <a:xfrm flipV="1">
            <a:off x="4087258" y="2517650"/>
            <a:ext cx="2622014" cy="286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17F68D-4256-4DE5-941E-649D3CF44D53}"/>
              </a:ext>
            </a:extLst>
          </p:cNvPr>
          <p:cNvSpPr txBox="1"/>
          <p:nvPr/>
        </p:nvSpPr>
        <p:spPr>
          <a:xfrm>
            <a:off x="6725660" y="2245371"/>
            <a:ext cx="2232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メモリに阻まれ断念</a:t>
            </a:r>
          </a:p>
        </p:txBody>
      </p:sp>
    </p:spTree>
    <p:extLst>
      <p:ext uri="{BB962C8B-B14F-4D97-AF65-F5344CB8AC3E}">
        <p14:creationId xmlns:p14="http://schemas.microsoft.com/office/powerpoint/2010/main" val="20837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25A9E6E-4B46-4B5E-89D3-7D4E0655FC38}"/>
              </a:ext>
            </a:extLst>
          </p:cNvPr>
          <p:cNvGrpSpPr/>
          <p:nvPr/>
        </p:nvGrpSpPr>
        <p:grpSpPr>
          <a:xfrm>
            <a:off x="4781559" y="2742982"/>
            <a:ext cx="3365450" cy="3733046"/>
            <a:chOff x="5644326" y="418058"/>
            <a:chExt cx="3365450" cy="3733046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198C0687-1B9C-4F16-8BA4-5889728DB4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4326" y="418058"/>
              <a:ext cx="3365450" cy="3733046"/>
            </a:xfrm>
            <a:prstGeom prst="rect">
              <a:avLst/>
            </a:prstGeom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BA0F5D94-8EA2-469D-9B79-A03B7F1E0A8F}"/>
                </a:ext>
              </a:extLst>
            </p:cNvPr>
            <p:cNvSpPr/>
            <p:nvPr/>
          </p:nvSpPr>
          <p:spPr>
            <a:xfrm>
              <a:off x="7202291" y="1372640"/>
              <a:ext cx="479553" cy="299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29E46EA-0A07-4760-8F67-07968A762BB9}"/>
                </a:ext>
              </a:extLst>
            </p:cNvPr>
            <p:cNvSpPr/>
            <p:nvPr/>
          </p:nvSpPr>
          <p:spPr>
            <a:xfrm>
              <a:off x="7218553" y="1786484"/>
              <a:ext cx="479553" cy="299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/>
              <a:t>Ichigo</a:t>
            </a:r>
            <a:r>
              <a:rPr lang="ja-JP" altLang="en-US" sz="2400" dirty="0"/>
              <a:t>の組み立て時トラブル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457200" y="897398"/>
            <a:ext cx="860444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/>
              <a:t>CPU</a:t>
            </a:r>
            <a:r>
              <a:rPr lang="ja-JP" altLang="en-US" sz="2400" dirty="0"/>
              <a:t>クーラーのファン取り付け（</a:t>
            </a:r>
            <a:r>
              <a:rPr lang="en-US" altLang="ja-JP" sz="2400" dirty="0" err="1"/>
              <a:t>ichigo,choco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87D32F-0186-4D6A-B5AD-EF3CB69F0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70" y="1480507"/>
            <a:ext cx="3664250" cy="4885666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2EC0371-58DA-4BFA-85B9-80CC91936574}"/>
              </a:ext>
            </a:extLst>
          </p:cNvPr>
          <p:cNvCxnSpPr>
            <a:cxnSpLocks/>
          </p:cNvCxnSpPr>
          <p:nvPr/>
        </p:nvCxnSpPr>
        <p:spPr>
          <a:xfrm flipH="1">
            <a:off x="2027104" y="1740665"/>
            <a:ext cx="2423710" cy="3745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90247A-F36D-4C7C-B408-ED403D003805}"/>
              </a:ext>
            </a:extLst>
          </p:cNvPr>
          <p:cNvSpPr txBox="1"/>
          <p:nvPr/>
        </p:nvSpPr>
        <p:spPr>
          <a:xfrm>
            <a:off x="4476485" y="1540610"/>
            <a:ext cx="4235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ケースの上に無理やり固定し、カバーで隠す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EC2C94C-B329-4DBC-8948-FF8BD24ECEE0}"/>
              </a:ext>
            </a:extLst>
          </p:cNvPr>
          <p:cNvCxnSpPr>
            <a:cxnSpLocks/>
          </p:cNvCxnSpPr>
          <p:nvPr/>
        </p:nvCxnSpPr>
        <p:spPr>
          <a:xfrm>
            <a:off x="6411433" y="2115239"/>
            <a:ext cx="0" cy="8544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CB9DC547-1D15-4ACB-8263-5E77AAF973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70" y="1597745"/>
            <a:ext cx="6307520" cy="47306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/>
              <a:t>Ichigo</a:t>
            </a:r>
            <a:r>
              <a:rPr lang="ja-JP" altLang="en-US" sz="2400" dirty="0"/>
              <a:t>の組み立て時トラブル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457200" y="897398"/>
            <a:ext cx="860444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2.   </a:t>
            </a:r>
            <a:r>
              <a:rPr lang="ja-JP" altLang="en-US" sz="2400" dirty="0"/>
              <a:t>グラフィックボードのエラー（</a:t>
            </a:r>
            <a:r>
              <a:rPr lang="en-US" altLang="ja-JP" sz="2400" dirty="0" err="1"/>
              <a:t>ichigo</a:t>
            </a:r>
            <a:r>
              <a:rPr lang="ja-JP" altLang="en-US" sz="2400" dirty="0"/>
              <a:t>）</a:t>
            </a:r>
            <a:r>
              <a:rPr lang="en-US" altLang="ja-JP" sz="2400" dirty="0"/>
              <a:t>  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52806A55-D364-476D-9E02-168AC08E82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424" y="1480506"/>
            <a:ext cx="3778786" cy="2834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コネクタ: 曲線 11">
            <a:extLst>
              <a:ext uri="{FF2B5EF4-FFF2-40B4-BE49-F238E27FC236}">
                <a16:creationId xmlns:a16="http://schemas.microsoft.com/office/drawing/2014/main" id="{F1BE9B7B-25DA-4816-94F0-1A9A9553E4E9}"/>
              </a:ext>
            </a:extLst>
          </p:cNvPr>
          <p:cNvCxnSpPr>
            <a:cxnSpLocks/>
          </p:cNvCxnSpPr>
          <p:nvPr/>
        </p:nvCxnSpPr>
        <p:spPr>
          <a:xfrm>
            <a:off x="3546426" y="1955704"/>
            <a:ext cx="2689121" cy="84258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28">
            <a:extLst>
              <a:ext uri="{FF2B5EF4-FFF2-40B4-BE49-F238E27FC236}">
                <a16:creationId xmlns:a16="http://schemas.microsoft.com/office/drawing/2014/main" id="{56F6F2AF-BF19-4613-93BB-02727A757222}"/>
              </a:ext>
            </a:extLst>
          </p:cNvPr>
          <p:cNvSpPr/>
          <p:nvPr/>
        </p:nvSpPr>
        <p:spPr>
          <a:xfrm>
            <a:off x="6257191" y="2500828"/>
            <a:ext cx="463098" cy="594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53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/>
              <a:t>Ichigo</a:t>
            </a:r>
            <a:r>
              <a:rPr lang="ja-JP" altLang="en-US" sz="2400" dirty="0"/>
              <a:t>の組み立て時トラブル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457200" y="897398"/>
            <a:ext cx="860444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2.   </a:t>
            </a:r>
            <a:r>
              <a:rPr lang="ja-JP" altLang="en-US" sz="2400" dirty="0"/>
              <a:t>グラフィックボードのエラー（</a:t>
            </a:r>
            <a:r>
              <a:rPr lang="en-US" altLang="ja-JP" sz="2400" dirty="0" err="1"/>
              <a:t>ichigo</a:t>
            </a:r>
            <a:r>
              <a:rPr lang="ja-JP" altLang="en-US" sz="2400" dirty="0"/>
              <a:t>）</a:t>
            </a:r>
            <a:r>
              <a:rPr lang="en-US" altLang="ja-JP" sz="2400" dirty="0"/>
              <a:t>  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60B9E7E-AB14-4B20-8C6E-3468C8E40152}"/>
              </a:ext>
            </a:extLst>
          </p:cNvPr>
          <p:cNvSpPr/>
          <p:nvPr/>
        </p:nvSpPr>
        <p:spPr>
          <a:xfrm>
            <a:off x="705079" y="2511846"/>
            <a:ext cx="649995" cy="3415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C950DE0C-EAF6-4608-907B-3DEF14A2BA75}"/>
              </a:ext>
            </a:extLst>
          </p:cNvPr>
          <p:cNvSpPr/>
          <p:nvPr/>
        </p:nvSpPr>
        <p:spPr>
          <a:xfrm>
            <a:off x="705079" y="3366799"/>
            <a:ext cx="649995" cy="3415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BB54A95B-8E42-408D-AD45-1AE3C07B6559}"/>
              </a:ext>
            </a:extLst>
          </p:cNvPr>
          <p:cNvSpPr/>
          <p:nvPr/>
        </p:nvSpPr>
        <p:spPr>
          <a:xfrm>
            <a:off x="705079" y="4289807"/>
            <a:ext cx="649995" cy="3415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9ED45FD-8528-418C-99D0-5B62597E2614}"/>
              </a:ext>
            </a:extLst>
          </p:cNvPr>
          <p:cNvSpPr/>
          <p:nvPr/>
        </p:nvSpPr>
        <p:spPr>
          <a:xfrm>
            <a:off x="705079" y="5205470"/>
            <a:ext cx="649995" cy="3415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FFED3A-B103-418A-95A1-7DA6BD67C032}"/>
              </a:ext>
            </a:extLst>
          </p:cNvPr>
          <p:cNvSpPr txBox="1"/>
          <p:nvPr/>
        </p:nvSpPr>
        <p:spPr>
          <a:xfrm>
            <a:off x="457200" y="1840350"/>
            <a:ext cx="127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Q LED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24543C-5037-47CB-BFCA-5A990986E1C5}"/>
              </a:ext>
            </a:extLst>
          </p:cNvPr>
          <p:cNvSpPr txBox="1"/>
          <p:nvPr/>
        </p:nvSpPr>
        <p:spPr>
          <a:xfrm>
            <a:off x="1270611" y="3370322"/>
            <a:ext cx="237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VGA(WHITE)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C14D8A-B13A-45C5-94F1-CBF5D2FA5A42}"/>
              </a:ext>
            </a:extLst>
          </p:cNvPr>
          <p:cNvSpPr txBox="1"/>
          <p:nvPr/>
        </p:nvSpPr>
        <p:spPr>
          <a:xfrm>
            <a:off x="1245824" y="2529254"/>
            <a:ext cx="276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BOOT(YERROW GREEN)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5D3111-BC6C-4B28-8A27-E67448055275}"/>
              </a:ext>
            </a:extLst>
          </p:cNvPr>
          <p:cNvSpPr txBox="1"/>
          <p:nvPr/>
        </p:nvSpPr>
        <p:spPr>
          <a:xfrm>
            <a:off x="1245824" y="4289807"/>
            <a:ext cx="240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DRAM(YERROW)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1A3491B-C2C3-4A9D-8D87-AC27CD377ADE}"/>
              </a:ext>
            </a:extLst>
          </p:cNvPr>
          <p:cNvSpPr txBox="1"/>
          <p:nvPr/>
        </p:nvSpPr>
        <p:spPr>
          <a:xfrm>
            <a:off x="1270611" y="5212815"/>
            <a:ext cx="227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CPU(RED)</a:t>
            </a:r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909BF3A-A7F1-427C-B340-3997CE9C9DEB}"/>
              </a:ext>
            </a:extLst>
          </p:cNvPr>
          <p:cNvCxnSpPr/>
          <p:nvPr/>
        </p:nvCxnSpPr>
        <p:spPr>
          <a:xfrm>
            <a:off x="3888954" y="3547431"/>
            <a:ext cx="117880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EFEB7C3-5FF5-44FF-BB70-59E6BADBF47D}"/>
              </a:ext>
            </a:extLst>
          </p:cNvPr>
          <p:cNvSpPr txBox="1"/>
          <p:nvPr/>
        </p:nvSpPr>
        <p:spPr>
          <a:xfrm>
            <a:off x="5181565" y="3337505"/>
            <a:ext cx="289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このランプが光っていた</a:t>
            </a:r>
          </a:p>
        </p:txBody>
      </p:sp>
    </p:spTree>
    <p:extLst>
      <p:ext uri="{BB962C8B-B14F-4D97-AF65-F5344CB8AC3E}">
        <p14:creationId xmlns:p14="http://schemas.microsoft.com/office/powerpoint/2010/main" val="200319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/>
              <a:t>Ichigo</a:t>
            </a:r>
            <a:r>
              <a:rPr lang="ja-JP" altLang="en-US" sz="2400" dirty="0"/>
              <a:t>の組み立て時トラブル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457200" y="897398"/>
            <a:ext cx="860444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2.   </a:t>
            </a:r>
            <a:r>
              <a:rPr lang="ja-JP" altLang="en-US" sz="2400" dirty="0"/>
              <a:t>グラフィックボードのエラー（</a:t>
            </a:r>
            <a:r>
              <a:rPr lang="en-US" altLang="ja-JP" sz="2400" dirty="0" err="1"/>
              <a:t>ichigo</a:t>
            </a:r>
            <a:r>
              <a:rPr lang="ja-JP" altLang="en-US" sz="2400" dirty="0"/>
              <a:t>）</a:t>
            </a:r>
            <a:r>
              <a:rPr lang="en-US" altLang="ja-JP" sz="2400" dirty="0"/>
              <a:t> 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18573F6-A657-475B-ADD5-ECBA7B42DA0C}"/>
              </a:ext>
            </a:extLst>
          </p:cNvPr>
          <p:cNvSpPr txBox="1"/>
          <p:nvPr/>
        </p:nvSpPr>
        <p:spPr>
          <a:xfrm>
            <a:off x="958193" y="1480506"/>
            <a:ext cx="7976487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2400" dirty="0"/>
              <a:t>対処するために行ったこと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電源ユニット、</a:t>
            </a:r>
            <a:r>
              <a:rPr lang="en-US" altLang="ja-JP" sz="2400" dirty="0"/>
              <a:t>SSD</a:t>
            </a:r>
            <a:r>
              <a:rPr lang="ja-JP" altLang="en-US" sz="2400" dirty="0"/>
              <a:t>、</a:t>
            </a:r>
            <a:r>
              <a:rPr lang="en-US" altLang="ja-JP" sz="2400" dirty="0"/>
              <a:t>CPU</a:t>
            </a:r>
            <a:r>
              <a:rPr lang="ja-JP" altLang="en-US" sz="2400" dirty="0"/>
              <a:t>および</a:t>
            </a:r>
            <a:r>
              <a:rPr lang="en-US" altLang="ja-JP" sz="2400" dirty="0"/>
              <a:t>CPU</a:t>
            </a:r>
            <a:r>
              <a:rPr lang="ja-JP" altLang="en-US" sz="2400" dirty="0"/>
              <a:t>ファン、メインメモリ、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マザーボードの最小構成で起動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→しかし、グラフィックボードのエラーが消えない</a:t>
            </a:r>
            <a:endParaRPr lang="en-US" altLang="ja-JP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684281-1711-4918-B3DF-DE283CBB4663}"/>
              </a:ext>
            </a:extLst>
          </p:cNvPr>
          <p:cNvSpPr txBox="1"/>
          <p:nvPr/>
        </p:nvSpPr>
        <p:spPr>
          <a:xfrm>
            <a:off x="1085161" y="4513769"/>
            <a:ext cx="797648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数日後に電源を入れなおすとなぜかエラー無く起動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507445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/>
              <a:t>Ichigo</a:t>
            </a:r>
            <a:r>
              <a:rPr lang="ja-JP" altLang="en-US" sz="2400" dirty="0"/>
              <a:t>の組み立て時トラブル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457200" y="897398"/>
            <a:ext cx="860444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3. </a:t>
            </a:r>
            <a:r>
              <a:rPr lang="ja-JP" altLang="en-US" sz="2400" dirty="0"/>
              <a:t>　</a:t>
            </a:r>
            <a:r>
              <a:rPr lang="en-US" altLang="ja-JP" sz="2400" dirty="0"/>
              <a:t>BIOS</a:t>
            </a:r>
            <a:r>
              <a:rPr lang="ja-JP" altLang="en-US" sz="2400" dirty="0"/>
              <a:t>の画面が出ない（</a:t>
            </a:r>
            <a:r>
              <a:rPr lang="en-US" altLang="ja-JP" sz="2400" dirty="0" err="1"/>
              <a:t>ichigo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18573F6-A657-475B-ADD5-ECBA7B42DA0C}"/>
              </a:ext>
            </a:extLst>
          </p:cNvPr>
          <p:cNvSpPr txBox="1"/>
          <p:nvPr/>
        </p:nvSpPr>
        <p:spPr>
          <a:xfrm>
            <a:off x="958193" y="1480506"/>
            <a:ext cx="7976487" cy="16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2400" dirty="0"/>
              <a:t>原因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ディスプレイとグラフィックボードを</a:t>
            </a:r>
            <a:r>
              <a:rPr lang="en-US" altLang="ja-JP" sz="2400" dirty="0"/>
              <a:t>VGA</a:t>
            </a:r>
            <a:r>
              <a:rPr lang="ja-JP" altLang="en-US" sz="2400" dirty="0"/>
              <a:t>ケーブルでつな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いでいた</a:t>
            </a:r>
            <a:endParaRPr lang="en-US" altLang="ja-JP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E3BCD6-BC1A-47B2-9B9E-7B5264B612FC}"/>
              </a:ext>
            </a:extLst>
          </p:cNvPr>
          <p:cNvSpPr txBox="1"/>
          <p:nvPr/>
        </p:nvSpPr>
        <p:spPr>
          <a:xfrm>
            <a:off x="1085161" y="3460182"/>
            <a:ext cx="797648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HDMI</a:t>
            </a:r>
            <a:r>
              <a:rPr lang="ja-JP" altLang="en-US" sz="2400" dirty="0"/>
              <a:t>ケーブルでつなぐことで対応できた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68857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/>
              <a:t>大変だったポイント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363282" y="1064277"/>
            <a:ext cx="8604448" cy="279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/>
              <a:t>CPU</a:t>
            </a:r>
            <a:r>
              <a:rPr lang="ja-JP" altLang="en-US" sz="2400" dirty="0"/>
              <a:t>クーラーのファン取り付け（</a:t>
            </a:r>
            <a:r>
              <a:rPr lang="en-US" altLang="ja-JP" sz="2400" dirty="0" err="1"/>
              <a:t>ichigo,choco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</a:rPr>
              <a:t>グラフィックボードのエラー（</a:t>
            </a:r>
            <a:r>
              <a:rPr lang="en-US" altLang="ja-JP" sz="2400" dirty="0" err="1">
                <a:solidFill>
                  <a:schemeClr val="bg1">
                    <a:lumMod val="85000"/>
                  </a:schemeClr>
                </a:solidFill>
              </a:rPr>
              <a:t>ichigo</a:t>
            </a:r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</a:rPr>
              <a:t>）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BIOS</a:t>
            </a:r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</a:rPr>
              <a:t>の画面が出ない（</a:t>
            </a:r>
            <a:r>
              <a:rPr lang="en-US" altLang="ja-JP" sz="2400" dirty="0" err="1">
                <a:solidFill>
                  <a:schemeClr val="bg1">
                    <a:lumMod val="85000"/>
                  </a:schemeClr>
                </a:solidFill>
              </a:rPr>
              <a:t>ichigo</a:t>
            </a:r>
            <a:r>
              <a:rPr lang="ja-JP" altLang="en-US" sz="2400" dirty="0">
                <a:solidFill>
                  <a:schemeClr val="bg1">
                    <a:lumMod val="85000"/>
                  </a:schemeClr>
                </a:solidFill>
              </a:rPr>
              <a:t>）</a:t>
            </a:r>
            <a:endParaRPr lang="en-US" altLang="ja-JP" sz="2400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/>
              <a:t>CPU</a:t>
            </a:r>
            <a:r>
              <a:rPr lang="ja-JP" altLang="en-US" sz="2400" dirty="0"/>
              <a:t>のエラー（</a:t>
            </a:r>
            <a:r>
              <a:rPr lang="en-US" altLang="ja-JP" sz="2400" dirty="0" err="1"/>
              <a:t>choco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/>
              <a:t>ケースの電源ボタンで電源が切れない（</a:t>
            </a:r>
            <a:r>
              <a:rPr lang="en-US" altLang="ja-JP" sz="2400" dirty="0" err="1"/>
              <a:t>choco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23455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5D796C2-BF1E-472F-AB6E-2323C75A1303}"/>
              </a:ext>
            </a:extLst>
          </p:cNvPr>
          <p:cNvSpPr txBox="1"/>
          <p:nvPr/>
        </p:nvSpPr>
        <p:spPr>
          <a:xfrm>
            <a:off x="217150" y="495502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/>
              <a:t>計算機を組み立てた経緯</a:t>
            </a:r>
            <a:endParaRPr lang="en-US" altLang="ja-JP" sz="2400" dirty="0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559051BF-EA40-40DE-9DBB-9B5E7DB35840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/>
              <a:t>計算機を組み立てた経緯</a:t>
            </a:r>
            <a:endParaRPr lang="en-US" altLang="ja-JP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F8F7FC0-AB50-42CA-8CA8-E4233F2EF13D}"/>
              </a:ext>
            </a:extLst>
          </p:cNvPr>
          <p:cNvSpPr txBox="1"/>
          <p:nvPr/>
        </p:nvSpPr>
        <p:spPr>
          <a:xfrm>
            <a:off x="1044407" y="938990"/>
            <a:ext cx="793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自分のノートパソコンの性能があまりよくなく、ロード時間がかなり長い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使っていた環境：</a:t>
            </a:r>
            <a:r>
              <a:rPr lang="en-US" altLang="ja-JP" sz="2400" dirty="0" err="1"/>
              <a:t>jupyter</a:t>
            </a:r>
            <a:r>
              <a:rPr lang="en-US" altLang="ja-JP" sz="2400" dirty="0"/>
              <a:t> notebook</a:t>
            </a:r>
          </a:p>
          <a:p>
            <a:r>
              <a:rPr kumimoji="1" lang="en-US" altLang="ja-JP" sz="2400" dirty="0"/>
              <a:t>	</a:t>
            </a:r>
            <a:r>
              <a:rPr kumimoji="1" lang="ja-JP" altLang="en-US" sz="2400" dirty="0"/>
              <a:t>プログラミング言語：</a:t>
            </a:r>
            <a:r>
              <a:rPr kumimoji="1" lang="en-US" altLang="ja-JP" sz="2400" dirty="0"/>
              <a:t>python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C21D151-EE64-4645-8F6A-6991436682FA}"/>
              </a:ext>
            </a:extLst>
          </p:cNvPr>
          <p:cNvSpPr txBox="1"/>
          <p:nvPr/>
        </p:nvSpPr>
        <p:spPr>
          <a:xfrm>
            <a:off x="952128" y="2905971"/>
            <a:ext cx="79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研究を効率化するためにも計算機を買ってもらうことに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4FFC62B-64CD-4272-9181-55C675869F32}"/>
              </a:ext>
            </a:extLst>
          </p:cNvPr>
          <p:cNvSpPr txBox="1"/>
          <p:nvPr/>
        </p:nvSpPr>
        <p:spPr>
          <a:xfrm>
            <a:off x="952128" y="3490365"/>
            <a:ext cx="793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自分で計算機を組み立てた方が安く性能のよいマシンを買える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2050618-E204-4C01-9BAB-C59C1B58BDCE}"/>
              </a:ext>
            </a:extLst>
          </p:cNvPr>
          <p:cNvSpPr/>
          <p:nvPr/>
        </p:nvSpPr>
        <p:spPr>
          <a:xfrm>
            <a:off x="0" y="4935525"/>
            <a:ext cx="9144000" cy="1074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ACA341D-D745-481C-9AEF-F7A2E2E4164B}"/>
              </a:ext>
            </a:extLst>
          </p:cNvPr>
          <p:cNvSpPr txBox="1"/>
          <p:nvPr/>
        </p:nvSpPr>
        <p:spPr>
          <a:xfrm>
            <a:off x="0" y="52421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パーツを買って計算機を組み立てよう！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32299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/>
              <a:t>choco</a:t>
            </a:r>
            <a:r>
              <a:rPr lang="ja-JP" altLang="en-US" sz="2400" dirty="0"/>
              <a:t>の組み立て時トラブル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457200" y="897398"/>
            <a:ext cx="860444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/>
              <a:t>CPU</a:t>
            </a:r>
            <a:r>
              <a:rPr lang="ja-JP" altLang="en-US" sz="2400" dirty="0"/>
              <a:t>クーラーのファン取り付け（</a:t>
            </a:r>
            <a:r>
              <a:rPr lang="en-US" altLang="ja-JP" sz="2400" dirty="0" err="1"/>
              <a:t>ichigo,choco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8B7743C-2973-4FAB-A461-09F4BB33A0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1" y="1480506"/>
            <a:ext cx="3772589" cy="5030118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158EE14-0282-42D0-9CD9-80AD8341E5AB}"/>
              </a:ext>
            </a:extLst>
          </p:cNvPr>
          <p:cNvSpPr/>
          <p:nvPr/>
        </p:nvSpPr>
        <p:spPr>
          <a:xfrm rot="-120000">
            <a:off x="1355589" y="1655829"/>
            <a:ext cx="2555913" cy="2697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9412106-10B5-4E12-9E32-718A6E0F6965}"/>
              </a:ext>
            </a:extLst>
          </p:cNvPr>
          <p:cNvCxnSpPr>
            <a:cxnSpLocks/>
          </p:cNvCxnSpPr>
          <p:nvPr/>
        </p:nvCxnSpPr>
        <p:spPr>
          <a:xfrm flipH="1" flipV="1">
            <a:off x="4025524" y="1731071"/>
            <a:ext cx="1098726" cy="59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0B7EC54-3D44-41E9-A175-17D3D93AB100}"/>
              </a:ext>
            </a:extLst>
          </p:cNvPr>
          <p:cNvSpPr txBox="1"/>
          <p:nvPr/>
        </p:nvSpPr>
        <p:spPr>
          <a:xfrm>
            <a:off x="5129324" y="1480506"/>
            <a:ext cx="3772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本来取り付けたかった場所</a:t>
            </a:r>
            <a:endParaRPr kumimoji="1" lang="en-US" altLang="ja-JP" sz="2400" dirty="0"/>
          </a:p>
          <a:p>
            <a:r>
              <a:rPr lang="ja-JP" altLang="en-US" sz="2400" dirty="0"/>
              <a:t>しかし</a:t>
            </a:r>
            <a:r>
              <a:rPr lang="en-US" altLang="ja-JP" sz="2400" dirty="0" err="1"/>
              <a:t>ichigo</a:t>
            </a:r>
            <a:r>
              <a:rPr lang="ja-JP" altLang="en-US" sz="2400" dirty="0"/>
              <a:t>同様メモリとマザーボードに阻まれる</a:t>
            </a:r>
            <a:endParaRPr kumimoji="1" lang="ja-JP" altLang="en-US" sz="24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E7AC1F7-7784-41F8-BF9F-047493EBB3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850" y="2871792"/>
            <a:ext cx="4707912" cy="3530934"/>
          </a:xfrm>
          <a:prstGeom prst="rect">
            <a:avLst/>
          </a:prstGeom>
        </p:spPr>
      </p:pic>
      <p:sp>
        <p:nvSpPr>
          <p:cNvPr id="17" name="矢印: 上下 16">
            <a:extLst>
              <a:ext uri="{FF2B5EF4-FFF2-40B4-BE49-F238E27FC236}">
                <a16:creationId xmlns:a16="http://schemas.microsoft.com/office/drawing/2014/main" id="{2AACFC53-1144-4521-AA87-C8BF4F497BCF}"/>
              </a:ext>
            </a:extLst>
          </p:cNvPr>
          <p:cNvSpPr/>
          <p:nvPr/>
        </p:nvSpPr>
        <p:spPr>
          <a:xfrm>
            <a:off x="7315200" y="2892148"/>
            <a:ext cx="286438" cy="371795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上下 17">
            <a:extLst>
              <a:ext uri="{FF2B5EF4-FFF2-40B4-BE49-F238E27FC236}">
                <a16:creationId xmlns:a16="http://schemas.microsoft.com/office/drawing/2014/main" id="{B7646F9F-29BC-4A1F-88D3-E5B9F51EDD82}"/>
              </a:ext>
            </a:extLst>
          </p:cNvPr>
          <p:cNvSpPr/>
          <p:nvPr/>
        </p:nvSpPr>
        <p:spPr>
          <a:xfrm>
            <a:off x="5936255" y="2895098"/>
            <a:ext cx="286438" cy="368845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254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/>
              <a:t>choco</a:t>
            </a:r>
            <a:r>
              <a:rPr lang="ja-JP" altLang="en-US" sz="2400" dirty="0"/>
              <a:t>の組み立て時トラブル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457200" y="897398"/>
            <a:ext cx="860444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/>
              <a:t>CPU</a:t>
            </a:r>
            <a:r>
              <a:rPr lang="ja-JP" altLang="en-US" sz="2400" dirty="0"/>
              <a:t>クーラーのファン取り付け（</a:t>
            </a:r>
            <a:r>
              <a:rPr lang="en-US" altLang="ja-JP" sz="2400" dirty="0" err="1"/>
              <a:t>ichigo,choco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8B7743C-2973-4FAB-A461-09F4BB33A0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1" y="1480506"/>
            <a:ext cx="3772589" cy="5030118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9412106-10B5-4E12-9E32-718A6E0F6965}"/>
              </a:ext>
            </a:extLst>
          </p:cNvPr>
          <p:cNvCxnSpPr>
            <a:cxnSpLocks/>
          </p:cNvCxnSpPr>
          <p:nvPr/>
        </p:nvCxnSpPr>
        <p:spPr>
          <a:xfrm flipH="1">
            <a:off x="4301299" y="1790681"/>
            <a:ext cx="822951" cy="890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0B7EC54-3D44-41E9-A175-17D3D93AB100}"/>
              </a:ext>
            </a:extLst>
          </p:cNvPr>
          <p:cNvSpPr txBox="1"/>
          <p:nvPr/>
        </p:nvSpPr>
        <p:spPr>
          <a:xfrm>
            <a:off x="5129324" y="1480506"/>
            <a:ext cx="377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ここに取り付けることに</a:t>
            </a:r>
          </a:p>
        </p:txBody>
      </p:sp>
    </p:spTree>
    <p:extLst>
      <p:ext uri="{BB962C8B-B14F-4D97-AF65-F5344CB8AC3E}">
        <p14:creationId xmlns:p14="http://schemas.microsoft.com/office/powerpoint/2010/main" val="2040669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/>
              <a:t>choco</a:t>
            </a:r>
            <a:r>
              <a:rPr lang="ja-JP" altLang="en-US" sz="2400" dirty="0"/>
              <a:t>の組み立て時トラブル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457200" y="897398"/>
            <a:ext cx="860444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/>
              <a:t>CPU</a:t>
            </a:r>
            <a:r>
              <a:rPr lang="ja-JP" altLang="en-US" sz="2400" dirty="0"/>
              <a:t>クーラーのファン取り付け（</a:t>
            </a:r>
            <a:r>
              <a:rPr lang="en-US" altLang="ja-JP" sz="2400" dirty="0" err="1"/>
              <a:t>ichigo,choco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F7A82D-3DCC-479A-BCE0-E25934938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534" y="1538345"/>
            <a:ext cx="2007775" cy="226094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3971BE-4668-4D3A-BA91-9A3FBD950C28}"/>
              </a:ext>
            </a:extLst>
          </p:cNvPr>
          <p:cNvSpPr txBox="1"/>
          <p:nvPr/>
        </p:nvSpPr>
        <p:spPr>
          <a:xfrm>
            <a:off x="4235118" y="1653499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/>
              <a:t>choco</a:t>
            </a:r>
            <a:r>
              <a:rPr lang="ja-JP" altLang="en-US" sz="2400" dirty="0"/>
              <a:t>のケースは外側からファンが</a:t>
            </a:r>
            <a:r>
              <a:rPr lang="en-US" altLang="ja-JP" sz="2400" dirty="0"/>
              <a:t>3</a:t>
            </a:r>
            <a:r>
              <a:rPr lang="ja-JP" altLang="en-US" sz="2400" dirty="0"/>
              <a:t>つ見える構造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しかし、</a:t>
            </a:r>
            <a:r>
              <a:rPr lang="en-US" altLang="ja-JP" sz="2400" dirty="0"/>
              <a:t>CPU</a:t>
            </a:r>
            <a:r>
              <a:rPr lang="ja-JP" altLang="en-US" sz="2400" dirty="0"/>
              <a:t>クーラー付属のファンは</a:t>
            </a:r>
            <a:r>
              <a:rPr lang="en-US" altLang="ja-JP" sz="2400" dirty="0"/>
              <a:t>2</a:t>
            </a:r>
            <a:r>
              <a:rPr lang="ja-JP" altLang="en-US" sz="2400" dirty="0"/>
              <a:t>つだけ</a:t>
            </a:r>
            <a:endParaRPr lang="en-US" altLang="ja-JP" sz="2400" dirty="0"/>
          </a:p>
          <a:p>
            <a:r>
              <a:rPr lang="ja-JP" altLang="en-US" sz="2400" dirty="0"/>
              <a:t>→ケースファンを代用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専用のファンでは無い為内部が高温に</a:t>
            </a:r>
            <a:endParaRPr lang="en-US" altLang="ja-JP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→泣く泣く</a:t>
            </a:r>
            <a:r>
              <a:rPr lang="en-US" altLang="ja-JP" sz="2400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つだけファンを交換</a:t>
            </a:r>
            <a:endParaRPr lang="en-US" altLang="ja-JP" sz="24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1076F99-7177-4C4C-8D65-1AE69512A5F0}"/>
              </a:ext>
            </a:extLst>
          </p:cNvPr>
          <p:cNvSpPr/>
          <p:nvPr/>
        </p:nvSpPr>
        <p:spPr>
          <a:xfrm>
            <a:off x="2758664" y="1702956"/>
            <a:ext cx="604961" cy="1931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3DD8B82-9A2E-423A-A834-443C92CAA4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124" y="3899015"/>
            <a:ext cx="2352594" cy="23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8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/>
              <a:t>choco</a:t>
            </a:r>
            <a:r>
              <a:rPr lang="ja-JP" altLang="en-US" sz="2400" dirty="0"/>
              <a:t>の組み立て時トラブル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457200" y="897398"/>
            <a:ext cx="860444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4.   CPU</a:t>
            </a:r>
            <a:r>
              <a:rPr lang="ja-JP" altLang="en-US" sz="2400" dirty="0"/>
              <a:t>のエラー（</a:t>
            </a:r>
            <a:r>
              <a:rPr lang="en-US" altLang="ja-JP" sz="2400" dirty="0" err="1"/>
              <a:t>choco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4D59A98-3D61-4772-8B52-1318F36A07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75" y="1480506"/>
            <a:ext cx="3650370" cy="486715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43C8E5D-7843-4C02-A177-F675C07D25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066" y="1480505"/>
            <a:ext cx="3961038" cy="2797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コネクタ: 曲線 9">
            <a:extLst>
              <a:ext uri="{FF2B5EF4-FFF2-40B4-BE49-F238E27FC236}">
                <a16:creationId xmlns:a16="http://schemas.microsoft.com/office/drawing/2014/main" id="{417A6BDC-DF70-4547-9539-F3A0883713E6}"/>
              </a:ext>
            </a:extLst>
          </p:cNvPr>
          <p:cNvCxnSpPr>
            <a:cxnSpLocks/>
          </p:cNvCxnSpPr>
          <p:nvPr/>
        </p:nvCxnSpPr>
        <p:spPr>
          <a:xfrm flipV="1">
            <a:off x="1893896" y="2688115"/>
            <a:ext cx="1840822" cy="122597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8E523797-2EDD-410D-BAFF-27A3E7A8F9A3}"/>
              </a:ext>
            </a:extLst>
          </p:cNvPr>
          <p:cNvSpPr/>
          <p:nvPr/>
        </p:nvSpPr>
        <p:spPr>
          <a:xfrm>
            <a:off x="4217290" y="2247439"/>
            <a:ext cx="1051607" cy="440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C5F5854-1A6D-4837-ABF0-11E44125F70D}"/>
              </a:ext>
            </a:extLst>
          </p:cNvPr>
          <p:cNvCxnSpPr>
            <a:cxnSpLocks/>
          </p:cNvCxnSpPr>
          <p:nvPr/>
        </p:nvCxnSpPr>
        <p:spPr>
          <a:xfrm>
            <a:off x="5015457" y="2597571"/>
            <a:ext cx="459913" cy="2563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912C2E9-08F8-4FC7-9C32-0DF82AD05F26}"/>
              </a:ext>
            </a:extLst>
          </p:cNvPr>
          <p:cNvCxnSpPr/>
          <p:nvPr/>
        </p:nvCxnSpPr>
        <p:spPr>
          <a:xfrm>
            <a:off x="4877772" y="2539388"/>
            <a:ext cx="528809" cy="26220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E67BE0D-287E-4BB4-895D-59C9DF5EBBAE}"/>
              </a:ext>
            </a:extLst>
          </p:cNvPr>
          <p:cNvSpPr txBox="1"/>
          <p:nvPr/>
        </p:nvSpPr>
        <p:spPr>
          <a:xfrm>
            <a:off x="4572000" y="5222518"/>
            <a:ext cx="377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CPU</a:t>
            </a:r>
            <a:r>
              <a:rPr kumimoji="1" lang="ja-JP" altLang="en-US" sz="2400" dirty="0"/>
              <a:t>と</a:t>
            </a:r>
            <a:r>
              <a:rPr kumimoji="1" lang="en-US" altLang="ja-JP" sz="2400" dirty="0"/>
              <a:t>DRAM</a:t>
            </a:r>
            <a:r>
              <a:rPr kumimoji="1" lang="ja-JP" altLang="en-US" sz="2400" dirty="0"/>
              <a:t>のランプが光り、電源がつかない</a:t>
            </a:r>
          </a:p>
        </p:txBody>
      </p:sp>
    </p:spTree>
    <p:extLst>
      <p:ext uri="{BB962C8B-B14F-4D97-AF65-F5344CB8AC3E}">
        <p14:creationId xmlns:p14="http://schemas.microsoft.com/office/powerpoint/2010/main" val="200438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/>
              <a:t>choco</a:t>
            </a:r>
            <a:r>
              <a:rPr lang="ja-JP" altLang="en-US" sz="2400" dirty="0"/>
              <a:t>の組み立て時トラブル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457200" y="897398"/>
            <a:ext cx="860444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4.   CPU</a:t>
            </a:r>
            <a:r>
              <a:rPr lang="ja-JP" altLang="en-US" sz="2400" dirty="0"/>
              <a:t>のエラー（</a:t>
            </a:r>
            <a:r>
              <a:rPr lang="en-US" altLang="ja-JP" sz="2400" dirty="0" err="1"/>
              <a:t>choco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F35E136-2A5F-4930-A4E0-6B618463848B}"/>
              </a:ext>
            </a:extLst>
          </p:cNvPr>
          <p:cNvSpPr txBox="1"/>
          <p:nvPr/>
        </p:nvSpPr>
        <p:spPr>
          <a:xfrm>
            <a:off x="958193" y="1480506"/>
            <a:ext cx="7976487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2400" dirty="0"/>
              <a:t>対処するために行ったこと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メモリの差し直し、</a:t>
            </a:r>
            <a:r>
              <a:rPr lang="en-US" altLang="ja-JP" sz="2400" dirty="0"/>
              <a:t>CPU</a:t>
            </a:r>
            <a:r>
              <a:rPr lang="ja-JP" altLang="en-US" sz="2400" dirty="0"/>
              <a:t>および</a:t>
            </a:r>
            <a:r>
              <a:rPr lang="en-US" altLang="ja-JP" sz="2400" dirty="0"/>
              <a:t>CPU</a:t>
            </a:r>
            <a:r>
              <a:rPr lang="ja-JP" altLang="en-US" sz="2400" dirty="0"/>
              <a:t>クーラーの取り付け</a:t>
            </a:r>
            <a:r>
              <a:rPr lang="en-US" altLang="ja-JP" sz="2400" dirty="0"/>
              <a:t>	</a:t>
            </a:r>
            <a:r>
              <a:rPr lang="ja-JP" altLang="en-US" sz="2400" dirty="0"/>
              <a:t>直し、グラフィックボードの取り付け直し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→しかしエラーは消えない</a:t>
            </a:r>
            <a:endParaRPr lang="en-US" altLang="ja-JP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CA55E0F-6DF1-4C47-BD7F-6618B32D64D7}"/>
              </a:ext>
            </a:extLst>
          </p:cNvPr>
          <p:cNvSpPr txBox="1"/>
          <p:nvPr/>
        </p:nvSpPr>
        <p:spPr>
          <a:xfrm>
            <a:off x="830631" y="4480719"/>
            <a:ext cx="7976487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購入先の業者さんにみてもらったところ、メモリを何度か奥までさしなおすことで対応できたとのこと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545318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大変だったポイント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err="1"/>
              <a:t>choco</a:t>
            </a:r>
            <a:r>
              <a:rPr lang="ja-JP" altLang="en-US" sz="2400" dirty="0"/>
              <a:t>の組み立て時トラブル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457200" y="897398"/>
            <a:ext cx="8604448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5.    </a:t>
            </a:r>
            <a:r>
              <a:rPr lang="ja-JP" altLang="en-US" sz="2400" dirty="0"/>
              <a:t>ケースの電源ボタンで電源が切れない（</a:t>
            </a:r>
            <a:r>
              <a:rPr lang="en-US" altLang="ja-JP" sz="2400" dirty="0" err="1"/>
              <a:t>choco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D53CC0-B525-4207-9FFC-1A96096322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67569"/>
            <a:ext cx="3983740" cy="3452288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2BA641D2-9A12-40B9-932A-BAD9F982FE91}"/>
              </a:ext>
            </a:extLst>
          </p:cNvPr>
          <p:cNvSpPr/>
          <p:nvPr/>
        </p:nvSpPr>
        <p:spPr>
          <a:xfrm>
            <a:off x="3327094" y="2203374"/>
            <a:ext cx="451692" cy="407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0963E61-C13B-43E1-A84B-8BA647797053}"/>
              </a:ext>
            </a:extLst>
          </p:cNvPr>
          <p:cNvCxnSpPr>
            <a:stCxn id="5" idx="6"/>
          </p:cNvCxnSpPr>
          <p:nvPr/>
        </p:nvCxnSpPr>
        <p:spPr>
          <a:xfrm flipV="1">
            <a:off x="3778786" y="2203374"/>
            <a:ext cx="1333041" cy="203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CDC34A2-0E49-4F1A-B287-15F86AA8B5CB}"/>
              </a:ext>
            </a:extLst>
          </p:cNvPr>
          <p:cNvSpPr txBox="1"/>
          <p:nvPr/>
        </p:nvSpPr>
        <p:spPr>
          <a:xfrm>
            <a:off x="5111827" y="1867569"/>
            <a:ext cx="3772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ケースの電源ボタンで電源を付けることはできるが、消すことができない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65B33A-E9A5-49B2-B198-7D878AFA2DFD}"/>
              </a:ext>
            </a:extLst>
          </p:cNvPr>
          <p:cNvSpPr txBox="1"/>
          <p:nvPr/>
        </p:nvSpPr>
        <p:spPr>
          <a:xfrm>
            <a:off x="5111827" y="3263357"/>
            <a:ext cx="3772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ケースとマザーボードにつながっているコードを指しなおしてみるが解決せず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84BBA4E-1B09-4E5F-8AB8-8522D2B2E52B}"/>
              </a:ext>
            </a:extLst>
          </p:cNvPr>
          <p:cNvSpPr txBox="1"/>
          <p:nvPr/>
        </p:nvSpPr>
        <p:spPr>
          <a:xfrm>
            <a:off x="5111827" y="4661899"/>
            <a:ext cx="377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数日後もう一度やってみるとなぜか解決していた</a:t>
            </a:r>
          </a:p>
        </p:txBody>
      </p:sp>
    </p:spTree>
    <p:extLst>
      <p:ext uri="{BB962C8B-B14F-4D97-AF65-F5344CB8AC3E}">
        <p14:creationId xmlns:p14="http://schemas.microsoft.com/office/powerpoint/2010/main" val="1326666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まとめ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/>
              <a:t>まとめ</a:t>
            </a:r>
            <a:endParaRPr lang="en-US" altLang="ja-JP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2D5C0B-CFBA-47BA-B487-46935705FCC1}"/>
              </a:ext>
            </a:extLst>
          </p:cNvPr>
          <p:cNvSpPr txBox="1"/>
          <p:nvPr/>
        </p:nvSpPr>
        <p:spPr>
          <a:xfrm>
            <a:off x="336882" y="972000"/>
            <a:ext cx="8604448" cy="501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2400" dirty="0"/>
              <a:t>計算機の組み立てに失敗はつきもの</a:t>
            </a:r>
            <a:endParaRPr lang="en-US" altLang="ja-JP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2400" dirty="0"/>
              <a:t>上手くいかないときは・・・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・　まずは正しいところに正しいものがささっているかを確認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・　最小構成（</a:t>
            </a:r>
            <a:r>
              <a:rPr lang="ja-JP" altLang="en-US" sz="2000" dirty="0"/>
              <a:t>電源ユニット、</a:t>
            </a:r>
            <a:r>
              <a:rPr lang="en-US" altLang="ja-JP" sz="2000" dirty="0"/>
              <a:t>SSD</a:t>
            </a:r>
            <a:r>
              <a:rPr lang="ja-JP" altLang="en-US" sz="2000" dirty="0"/>
              <a:t>、</a:t>
            </a:r>
            <a:r>
              <a:rPr lang="en-US" altLang="ja-JP" sz="2000" dirty="0"/>
              <a:t>CPU</a:t>
            </a:r>
            <a:r>
              <a:rPr lang="ja-JP" altLang="en-US" sz="2000" dirty="0"/>
              <a:t>、</a:t>
            </a:r>
            <a:r>
              <a:rPr lang="en-US" altLang="ja-JP" sz="2000" dirty="0"/>
              <a:t>CPU</a:t>
            </a:r>
            <a:r>
              <a:rPr lang="ja-JP" altLang="en-US" sz="2000" dirty="0"/>
              <a:t>ファン、メインメモリ、マ</a:t>
            </a:r>
            <a:r>
              <a:rPr lang="en-US" altLang="ja-JP" sz="2000" dirty="0"/>
              <a:t>	</a:t>
            </a:r>
            <a:r>
              <a:rPr lang="ja-JP" altLang="en-US" sz="2000" dirty="0"/>
              <a:t>ザーボード）</a:t>
            </a:r>
            <a:r>
              <a:rPr lang="ja-JP" altLang="en-US" sz="2400" dirty="0"/>
              <a:t>で起動してみる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・　メモリをさしなおしてみると解決することも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・　マザーボードのエラーランプが点灯していたら対象の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パーツを取り付けなおしてみる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	</a:t>
            </a:r>
            <a:r>
              <a:rPr lang="ja-JP" altLang="en-US" sz="2400" dirty="0"/>
              <a:t>・　放置してみるのも</a:t>
            </a:r>
            <a:r>
              <a:rPr lang="en-US" altLang="ja-JP" sz="2400" dirty="0"/>
              <a:t>1</a:t>
            </a:r>
            <a:r>
              <a:rPr lang="ja-JP" altLang="en-US" sz="2400" dirty="0"/>
              <a:t>つの手？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90350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計算機</a:t>
            </a:r>
            <a:r>
              <a:rPr kumimoji="1" lang="en-US" altLang="ja-JP" sz="2400" dirty="0"/>
              <a:t>1</a:t>
            </a:r>
            <a:r>
              <a:rPr lang="ja-JP" altLang="en-US" sz="2400" dirty="0"/>
              <a:t>台目：</a:t>
            </a:r>
            <a:r>
              <a:rPr lang="en-US" altLang="ja-JP" sz="2400" dirty="0" err="1"/>
              <a:t>ichigo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/>
              <a:t>スペック（</a:t>
            </a:r>
            <a:r>
              <a:rPr lang="en-US" altLang="ja-JP" sz="2400" dirty="0" err="1"/>
              <a:t>ichigo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7A45EE-E40D-442C-8BA8-13AE5BFF5B5E}"/>
              </a:ext>
            </a:extLst>
          </p:cNvPr>
          <p:cNvSpPr txBox="1"/>
          <p:nvPr/>
        </p:nvSpPr>
        <p:spPr>
          <a:xfrm>
            <a:off x="202669" y="1064277"/>
            <a:ext cx="7771749" cy="501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/>
              <a:t>CPU : Intel Corei9-10900K</a:t>
            </a:r>
          </a:p>
          <a:p>
            <a:pPr>
              <a:lnSpc>
                <a:spcPct val="150000"/>
              </a:lnSpc>
            </a:pPr>
            <a:r>
              <a:rPr lang="ja-JP" altLang="en-US" sz="2400" dirty="0"/>
              <a:t>マザーボード： </a:t>
            </a:r>
            <a:r>
              <a:rPr lang="en-US" altLang="ja-JP" sz="2400" dirty="0"/>
              <a:t>ASUS ROG STRIX Z490-F</a:t>
            </a:r>
          </a:p>
          <a:p>
            <a:pPr>
              <a:lnSpc>
                <a:spcPct val="150000"/>
              </a:lnSpc>
            </a:pPr>
            <a:r>
              <a:rPr lang="ja-JP" altLang="en-US" sz="2400" dirty="0"/>
              <a:t>メモリ </a:t>
            </a:r>
            <a:r>
              <a:rPr lang="en-US" altLang="ja-JP" sz="2400" dirty="0"/>
              <a:t>: TEAM 32GB×4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HDD : Western Digital 4TB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SSD : SAMSUNG 500GB</a:t>
            </a:r>
          </a:p>
          <a:p>
            <a:pPr>
              <a:lnSpc>
                <a:spcPct val="150000"/>
              </a:lnSpc>
            </a:pPr>
            <a:r>
              <a:rPr lang="ja-JP" altLang="en-US" sz="2400" dirty="0"/>
              <a:t>グラフィックボード </a:t>
            </a:r>
            <a:r>
              <a:rPr lang="en-US" altLang="ja-JP" sz="2400" dirty="0"/>
              <a:t>: ELSA GeForce RTX3070 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CPU</a:t>
            </a:r>
            <a:r>
              <a:rPr lang="ja-JP" altLang="en-US" sz="2400" dirty="0"/>
              <a:t>クーラー（水冷）： </a:t>
            </a:r>
            <a:r>
              <a:rPr lang="en-US" altLang="ja-JP" sz="2400" dirty="0"/>
              <a:t>COOLER MASTER 120mm</a:t>
            </a:r>
            <a:r>
              <a:rPr lang="ja-JP" altLang="en-US" sz="2400" dirty="0"/>
              <a:t>ファン</a:t>
            </a:r>
            <a:r>
              <a:rPr lang="en-US" altLang="ja-JP" sz="2400" dirty="0"/>
              <a:t>×2</a:t>
            </a:r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電源 </a:t>
            </a:r>
            <a:r>
              <a:rPr kumimoji="1" lang="en-US" altLang="ja-JP" sz="2400" dirty="0"/>
              <a:t>: Corsair RM1000x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PC</a:t>
            </a:r>
            <a:r>
              <a:rPr kumimoji="1" lang="ja-JP" altLang="en-US" sz="2400" dirty="0"/>
              <a:t>ケース </a:t>
            </a:r>
            <a:r>
              <a:rPr kumimoji="1" lang="en-US" altLang="ja-JP" sz="2400" dirty="0"/>
              <a:t>: COOLER MASTER </a:t>
            </a:r>
            <a:r>
              <a:rPr kumimoji="1" lang="ja-JP" altLang="en-US" sz="2400" dirty="0"/>
              <a:t>ミドルタワー型</a:t>
            </a:r>
            <a:r>
              <a:rPr kumimoji="1" lang="en-US" altLang="ja-JP" sz="2400" dirty="0"/>
              <a:t>PC</a:t>
            </a:r>
            <a:r>
              <a:rPr kumimoji="1" lang="ja-JP" altLang="en-US" sz="2400" dirty="0"/>
              <a:t>ケース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178B576-8CD2-4AEE-921B-25789FD45940}"/>
              </a:ext>
            </a:extLst>
          </p:cNvPr>
          <p:cNvGrpSpPr/>
          <p:nvPr/>
        </p:nvGrpSpPr>
        <p:grpSpPr>
          <a:xfrm>
            <a:off x="5644326" y="418058"/>
            <a:ext cx="3365450" cy="3733046"/>
            <a:chOff x="5644326" y="418058"/>
            <a:chExt cx="3365450" cy="373304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C911C38-830F-4DF4-AF8E-7BCF01FE3A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4326" y="418058"/>
              <a:ext cx="3365450" cy="3733046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2A89B1F-C805-43DE-952D-A4BBB5EA6687}"/>
                </a:ext>
              </a:extLst>
            </p:cNvPr>
            <p:cNvSpPr/>
            <p:nvPr/>
          </p:nvSpPr>
          <p:spPr>
            <a:xfrm>
              <a:off x="7202291" y="1372640"/>
              <a:ext cx="479553" cy="299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AB93F6EE-8E86-4160-8CA6-3D23E2D5C711}"/>
                </a:ext>
              </a:extLst>
            </p:cNvPr>
            <p:cNvSpPr/>
            <p:nvPr/>
          </p:nvSpPr>
          <p:spPr>
            <a:xfrm>
              <a:off x="7218553" y="1786484"/>
              <a:ext cx="479553" cy="299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036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計算機</a:t>
            </a:r>
            <a:r>
              <a:rPr lang="en-US" altLang="ja-JP" sz="2400" dirty="0"/>
              <a:t>2</a:t>
            </a:r>
            <a:r>
              <a:rPr lang="ja-JP" altLang="en-US" sz="2400" dirty="0"/>
              <a:t>台目：</a:t>
            </a:r>
            <a:r>
              <a:rPr lang="en-US" altLang="ja-JP" sz="2400" dirty="0" err="1"/>
              <a:t>choco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/>
              <a:t>スペック（</a:t>
            </a:r>
            <a:r>
              <a:rPr lang="en-US" altLang="ja-JP" sz="2400" dirty="0" err="1"/>
              <a:t>choco</a:t>
            </a:r>
            <a:r>
              <a:rPr lang="ja-JP" altLang="en-US" sz="2400" dirty="0"/>
              <a:t>）</a:t>
            </a:r>
            <a:endParaRPr lang="en-US" altLang="ja-JP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7A45EE-E40D-442C-8BA8-13AE5BFF5B5E}"/>
              </a:ext>
            </a:extLst>
          </p:cNvPr>
          <p:cNvSpPr txBox="1"/>
          <p:nvPr/>
        </p:nvSpPr>
        <p:spPr>
          <a:xfrm>
            <a:off x="202669" y="1064277"/>
            <a:ext cx="7771749" cy="501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/>
              <a:t>CPU :AMD Ryzen 9 5950X</a:t>
            </a:r>
          </a:p>
          <a:p>
            <a:pPr>
              <a:lnSpc>
                <a:spcPct val="150000"/>
              </a:lnSpc>
            </a:pPr>
            <a:r>
              <a:rPr lang="ja-JP" altLang="en-US" sz="2400" dirty="0"/>
              <a:t>マザーボード：</a:t>
            </a:r>
            <a:r>
              <a:rPr lang="en-US" altLang="ja-JP" sz="2400" dirty="0"/>
              <a:t>ASRock X570 Steel Legend</a:t>
            </a:r>
          </a:p>
          <a:p>
            <a:pPr>
              <a:lnSpc>
                <a:spcPct val="150000"/>
              </a:lnSpc>
            </a:pPr>
            <a:r>
              <a:rPr lang="ja-JP" altLang="en-US" sz="2400" dirty="0"/>
              <a:t>メモリ </a:t>
            </a:r>
            <a:r>
              <a:rPr lang="en-US" altLang="ja-JP" sz="2400" dirty="0"/>
              <a:t>: TEAM 32GB×4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HDD : SEAGATE 4TB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SSD : SAMSUNG 500GB</a:t>
            </a:r>
          </a:p>
          <a:p>
            <a:pPr>
              <a:lnSpc>
                <a:spcPct val="150000"/>
              </a:lnSpc>
            </a:pPr>
            <a:r>
              <a:rPr lang="ja-JP" altLang="en-US" sz="2400" dirty="0"/>
              <a:t>グラフィックボード </a:t>
            </a:r>
            <a:r>
              <a:rPr lang="en-US" altLang="ja-JP" sz="2400" dirty="0"/>
              <a:t>: </a:t>
            </a:r>
            <a:r>
              <a:rPr lang="ja-JP" altLang="en-US" sz="2400" dirty="0"/>
              <a:t>玄人志向 </a:t>
            </a:r>
            <a:r>
              <a:rPr lang="en-US" altLang="ja-JP" sz="2400" dirty="0"/>
              <a:t>GTX1660SP</a:t>
            </a:r>
            <a:r>
              <a:rPr kumimoji="1" lang="en-US" altLang="ja-JP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CPU</a:t>
            </a:r>
            <a:r>
              <a:rPr lang="ja-JP" altLang="en-US" sz="2400" dirty="0"/>
              <a:t>クーラー（水冷）： </a:t>
            </a:r>
            <a:r>
              <a:rPr lang="en-US" altLang="ja-JP" sz="2400" dirty="0"/>
              <a:t>COOLER MASTER 120mm</a:t>
            </a:r>
            <a:r>
              <a:rPr lang="ja-JP" altLang="en-US" sz="2400" dirty="0"/>
              <a:t>ファン</a:t>
            </a:r>
            <a:r>
              <a:rPr lang="en-US" altLang="ja-JP" sz="2400" dirty="0"/>
              <a:t>×2</a:t>
            </a:r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電源 </a:t>
            </a:r>
            <a:r>
              <a:rPr kumimoji="1" lang="en-US" altLang="ja-JP" sz="2400" dirty="0"/>
              <a:t>: Corsair RM1000x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PC</a:t>
            </a:r>
            <a:r>
              <a:rPr kumimoji="1" lang="ja-JP" altLang="en-US" sz="2400" dirty="0"/>
              <a:t>ケース </a:t>
            </a:r>
            <a:r>
              <a:rPr kumimoji="1" lang="en-US" altLang="ja-JP" sz="2400" dirty="0"/>
              <a:t>: </a:t>
            </a:r>
            <a:r>
              <a:rPr kumimoji="1" lang="en-US" altLang="ja-JP" sz="2400" dirty="0" err="1"/>
              <a:t>Sharkoon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ミドルタワー型</a:t>
            </a:r>
            <a:r>
              <a:rPr kumimoji="1" lang="en-US" altLang="ja-JP" sz="2400" dirty="0"/>
              <a:t>PC</a:t>
            </a:r>
            <a:r>
              <a:rPr kumimoji="1" lang="ja-JP" altLang="en-US" sz="2400" dirty="0"/>
              <a:t>ケース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0AE2BA-C786-4132-88BD-BA8E7CF9B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650" y="666750"/>
            <a:ext cx="3562350" cy="36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0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組み立て方法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/>
              <a:t>組み立て方法</a:t>
            </a:r>
            <a:endParaRPr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485506-EA3E-43F7-A745-9CD95E946300}"/>
              </a:ext>
            </a:extLst>
          </p:cNvPr>
          <p:cNvSpPr txBox="1"/>
          <p:nvPr/>
        </p:nvSpPr>
        <p:spPr>
          <a:xfrm>
            <a:off x="597528" y="972000"/>
            <a:ext cx="7948944" cy="446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2400" dirty="0"/>
              <a:t>PC</a:t>
            </a:r>
            <a:r>
              <a:rPr lang="ja-JP" altLang="en-US" sz="2400" dirty="0"/>
              <a:t>ケースに電源ボックスを取り付ける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2400" dirty="0"/>
              <a:t>PC</a:t>
            </a:r>
            <a:r>
              <a:rPr lang="ja-JP" altLang="en-US" sz="2400" dirty="0"/>
              <a:t>ケースにマザーボードを取り付ける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400" dirty="0"/>
              <a:t>マザーボードに</a:t>
            </a:r>
            <a:r>
              <a:rPr lang="en-US" altLang="ja-JP" sz="2400" dirty="0"/>
              <a:t>CPU</a:t>
            </a:r>
            <a:r>
              <a:rPr lang="ja-JP" altLang="en-US" sz="2400" dirty="0"/>
              <a:t>・メモリを取り付ける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400" dirty="0"/>
              <a:t>マザーボードに</a:t>
            </a:r>
            <a:r>
              <a:rPr lang="en-US" altLang="ja-JP" sz="2400" dirty="0"/>
              <a:t>SSD</a:t>
            </a:r>
            <a:r>
              <a:rPr lang="ja-JP" altLang="en-US" sz="2400" dirty="0"/>
              <a:t>を取り付ける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400" dirty="0"/>
              <a:t>マザーボードにグラフィックボードを取り付ける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2400" dirty="0"/>
              <a:t>CPU</a:t>
            </a:r>
            <a:r>
              <a:rPr lang="ja-JP" altLang="en-US" sz="2400" dirty="0"/>
              <a:t>クーラーを取り付ける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2400" dirty="0"/>
              <a:t>HDD</a:t>
            </a:r>
            <a:r>
              <a:rPr lang="ja-JP" altLang="en-US" sz="2400" dirty="0"/>
              <a:t>を取り付ける</a:t>
            </a:r>
            <a:endParaRPr lang="en-US" altLang="ja-JP" sz="24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2400" dirty="0"/>
              <a:t>各種ケーブルをつなぐ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94510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組み立て方法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/>
              <a:t>組み立て方法</a:t>
            </a:r>
            <a:endParaRPr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485506-EA3E-43F7-A745-9CD95E946300}"/>
              </a:ext>
            </a:extLst>
          </p:cNvPr>
          <p:cNvSpPr txBox="1"/>
          <p:nvPr/>
        </p:nvSpPr>
        <p:spPr>
          <a:xfrm>
            <a:off x="597528" y="972000"/>
            <a:ext cx="7948944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ja-JP" sz="2400" dirty="0"/>
              <a:t>PC</a:t>
            </a:r>
            <a:r>
              <a:rPr lang="ja-JP" altLang="en-US" sz="2400" dirty="0"/>
              <a:t>ケースに電源ボックスを取り付ける</a:t>
            </a:r>
            <a:endParaRPr lang="en-US" altLang="ja-JP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B6AFB3-C1F9-498E-9318-0FF404549A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06" y="1572880"/>
            <a:ext cx="2544609" cy="261048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1250FF1-B305-47D6-BDF9-8C9EAC3C28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340" y="1521661"/>
            <a:ext cx="1300163" cy="1300163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5181339-D9D1-4AA1-B3D6-871CE894D709}"/>
              </a:ext>
            </a:extLst>
          </p:cNvPr>
          <p:cNvCxnSpPr>
            <a:cxnSpLocks/>
          </p:cNvCxnSpPr>
          <p:nvPr/>
        </p:nvCxnSpPr>
        <p:spPr>
          <a:xfrm>
            <a:off x="3668503" y="2152489"/>
            <a:ext cx="3261107" cy="1275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022BFE-A5A5-4F44-8C5A-EDB8002FF4CE}"/>
              </a:ext>
            </a:extLst>
          </p:cNvPr>
          <p:cNvSpPr txBox="1"/>
          <p:nvPr/>
        </p:nvSpPr>
        <p:spPr>
          <a:xfrm>
            <a:off x="597528" y="2583413"/>
            <a:ext cx="7948944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②　</a:t>
            </a:r>
            <a:r>
              <a:rPr lang="en-US" altLang="ja-JP" sz="2400" dirty="0"/>
              <a:t>PC</a:t>
            </a:r>
            <a:r>
              <a:rPr lang="ja-JP" altLang="en-US" sz="2400" dirty="0"/>
              <a:t>ケースにマザーボードを取り付ける</a:t>
            </a:r>
            <a:endParaRPr lang="en-US" altLang="ja-JP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8557ABF-0F03-401E-9DEB-786E137572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141" y="3126630"/>
            <a:ext cx="1652560" cy="1587612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4F8DD10-E578-4128-8E7C-7009E3FE35E7}"/>
              </a:ext>
            </a:extLst>
          </p:cNvPr>
          <p:cNvCxnSpPr>
            <a:cxnSpLocks/>
          </p:cNvCxnSpPr>
          <p:nvPr/>
        </p:nvCxnSpPr>
        <p:spPr>
          <a:xfrm flipV="1">
            <a:off x="3844701" y="2565641"/>
            <a:ext cx="3823039" cy="1125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7429B9-BC67-4E9F-B4DB-623074FC9B80}"/>
              </a:ext>
            </a:extLst>
          </p:cNvPr>
          <p:cNvSpPr txBox="1"/>
          <p:nvPr/>
        </p:nvSpPr>
        <p:spPr>
          <a:xfrm>
            <a:off x="1112790" y="1501197"/>
            <a:ext cx="182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電源ボックス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359FED2-2661-4FE8-9A05-6FEC56192BC1}"/>
              </a:ext>
            </a:extLst>
          </p:cNvPr>
          <p:cNvSpPr txBox="1"/>
          <p:nvPr/>
        </p:nvSpPr>
        <p:spPr>
          <a:xfrm>
            <a:off x="1101636" y="3271613"/>
            <a:ext cx="182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マザーボード</a:t>
            </a:r>
          </a:p>
        </p:txBody>
      </p:sp>
    </p:spTree>
    <p:extLst>
      <p:ext uri="{BB962C8B-B14F-4D97-AF65-F5344CB8AC3E}">
        <p14:creationId xmlns:p14="http://schemas.microsoft.com/office/powerpoint/2010/main" val="277790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組み立て方法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/>
              <a:t>組み立て方法</a:t>
            </a:r>
            <a:endParaRPr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485506-EA3E-43F7-A745-9CD95E946300}"/>
              </a:ext>
            </a:extLst>
          </p:cNvPr>
          <p:cNvSpPr txBox="1"/>
          <p:nvPr/>
        </p:nvSpPr>
        <p:spPr>
          <a:xfrm>
            <a:off x="597528" y="972000"/>
            <a:ext cx="7948944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③　マザーボードに</a:t>
            </a:r>
            <a:r>
              <a:rPr lang="en-US" altLang="ja-JP" sz="2400" dirty="0"/>
              <a:t>CPU</a:t>
            </a:r>
            <a:r>
              <a:rPr lang="ja-JP" altLang="en-US" sz="2400" dirty="0"/>
              <a:t>・メモリを取り付ける</a:t>
            </a:r>
            <a:endParaRPr lang="en-US" altLang="ja-JP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D240BBF-3C93-4993-A742-339C585D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657" y="2016773"/>
            <a:ext cx="3553143" cy="341349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B8A8F0B-F5CE-44E8-8C7D-3B17DF4D21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560" y="1976357"/>
            <a:ext cx="2025784" cy="134806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931BB1A-CB44-48A0-9346-0DABD50C2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964" y="3429000"/>
            <a:ext cx="2466975" cy="184785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6B93793-E230-4EF8-939A-32C114DBD1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964" y="4506347"/>
            <a:ext cx="2466975" cy="1847850"/>
          </a:xfrm>
          <a:prstGeom prst="rect">
            <a:avLst/>
          </a:prstGeom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2277519-EC56-4DDF-89DE-20BEDF4E19D3}"/>
              </a:ext>
            </a:extLst>
          </p:cNvPr>
          <p:cNvCxnSpPr/>
          <p:nvPr/>
        </p:nvCxnSpPr>
        <p:spPr>
          <a:xfrm>
            <a:off x="3635566" y="2555913"/>
            <a:ext cx="3393195" cy="462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E733FDC-30EA-45A6-8925-CC876E139F34}"/>
              </a:ext>
            </a:extLst>
          </p:cNvPr>
          <p:cNvCxnSpPr>
            <a:cxnSpLocks/>
          </p:cNvCxnSpPr>
          <p:nvPr/>
        </p:nvCxnSpPr>
        <p:spPr>
          <a:xfrm flipV="1">
            <a:off x="4230939" y="3162775"/>
            <a:ext cx="3569003" cy="1596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43A820B-B25A-493B-9E78-F449AF1A9D0D}"/>
              </a:ext>
            </a:extLst>
          </p:cNvPr>
          <p:cNvSpPr txBox="1"/>
          <p:nvPr/>
        </p:nvSpPr>
        <p:spPr>
          <a:xfrm>
            <a:off x="1520276" y="1607025"/>
            <a:ext cx="182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CPU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77D8415-D11F-41C0-A8B2-739B84698146}"/>
              </a:ext>
            </a:extLst>
          </p:cNvPr>
          <p:cNvSpPr txBox="1"/>
          <p:nvPr/>
        </p:nvSpPr>
        <p:spPr>
          <a:xfrm>
            <a:off x="1515395" y="3493765"/>
            <a:ext cx="182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メモリ</a:t>
            </a:r>
          </a:p>
        </p:txBody>
      </p:sp>
    </p:spTree>
    <p:extLst>
      <p:ext uri="{BB962C8B-B14F-4D97-AF65-F5344CB8AC3E}">
        <p14:creationId xmlns:p14="http://schemas.microsoft.com/office/powerpoint/2010/main" val="317015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組み立て方法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/>
              <a:t>組み立て方法</a:t>
            </a:r>
            <a:endParaRPr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485506-EA3E-43F7-A745-9CD95E946300}"/>
              </a:ext>
            </a:extLst>
          </p:cNvPr>
          <p:cNvSpPr txBox="1"/>
          <p:nvPr/>
        </p:nvSpPr>
        <p:spPr>
          <a:xfrm>
            <a:off x="597528" y="972000"/>
            <a:ext cx="7948944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④　マザーボードに</a:t>
            </a:r>
            <a:r>
              <a:rPr lang="en-US" altLang="ja-JP" sz="2400" dirty="0"/>
              <a:t>SSD</a:t>
            </a:r>
            <a:r>
              <a:rPr lang="ja-JP" altLang="en-US" sz="2400" dirty="0"/>
              <a:t>を取り付ける</a:t>
            </a:r>
            <a:endParaRPr lang="en-US" altLang="ja-JP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D240BBF-3C93-4993-A742-339C585D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657" y="2016773"/>
            <a:ext cx="3553143" cy="3413499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E733FDC-30EA-45A6-8925-CC876E139F34}"/>
              </a:ext>
            </a:extLst>
          </p:cNvPr>
          <p:cNvCxnSpPr>
            <a:cxnSpLocks/>
          </p:cNvCxnSpPr>
          <p:nvPr/>
        </p:nvCxnSpPr>
        <p:spPr>
          <a:xfrm>
            <a:off x="4230939" y="2919470"/>
            <a:ext cx="1949524" cy="1024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5A818373-08E6-47FD-A501-4670375D5F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968" y="1998752"/>
            <a:ext cx="2159435" cy="59956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6FD7917-5E90-4970-84E4-163CA515A498}"/>
              </a:ext>
            </a:extLst>
          </p:cNvPr>
          <p:cNvSpPr txBox="1"/>
          <p:nvPr/>
        </p:nvSpPr>
        <p:spPr>
          <a:xfrm>
            <a:off x="1396983" y="1572818"/>
            <a:ext cx="182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SSD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6619D6F-1E21-424B-BCA8-D78AFD2EFB2F}"/>
              </a:ext>
            </a:extLst>
          </p:cNvPr>
          <p:cNvSpPr txBox="1"/>
          <p:nvPr/>
        </p:nvSpPr>
        <p:spPr>
          <a:xfrm>
            <a:off x="597528" y="3429000"/>
            <a:ext cx="4536129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⑤　マザーボードにグラフィックボードを取り付ける</a:t>
            </a:r>
            <a:endParaRPr lang="en-US" altLang="ja-JP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56355C1-F8E1-4290-A36C-57FDC75A3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026" y="4540856"/>
            <a:ext cx="3027406" cy="2014601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6F513D3-78E5-425A-AB15-2FE3FFABE5B8}"/>
              </a:ext>
            </a:extLst>
          </p:cNvPr>
          <p:cNvCxnSpPr>
            <a:cxnSpLocks/>
          </p:cNvCxnSpPr>
          <p:nvPr/>
        </p:nvCxnSpPr>
        <p:spPr>
          <a:xfrm flipV="1">
            <a:off x="4340646" y="3880574"/>
            <a:ext cx="2027103" cy="13358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C711699-2BB2-4CF2-9DAE-8B0F9B1DFA3B}"/>
              </a:ext>
            </a:extLst>
          </p:cNvPr>
          <p:cNvSpPr txBox="1"/>
          <p:nvPr/>
        </p:nvSpPr>
        <p:spPr>
          <a:xfrm>
            <a:off x="1542763" y="4566547"/>
            <a:ext cx="212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グラフィックボード</a:t>
            </a:r>
          </a:p>
        </p:txBody>
      </p:sp>
    </p:spTree>
    <p:extLst>
      <p:ext uri="{BB962C8B-B14F-4D97-AF65-F5344CB8AC3E}">
        <p14:creationId xmlns:p14="http://schemas.microsoft.com/office/powerpoint/2010/main" val="224220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0B6AB09-A269-4D60-A3D8-54D92F383B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385" y="1615864"/>
            <a:ext cx="2123268" cy="212326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80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ja-JP" altLang="en-US" sz="2400" dirty="0"/>
              <a:t>組み立て方法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670" y="51033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/>
              <a:t>組み立て方法</a:t>
            </a:r>
            <a:endParaRPr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485506-EA3E-43F7-A745-9CD95E946300}"/>
              </a:ext>
            </a:extLst>
          </p:cNvPr>
          <p:cNvSpPr txBox="1"/>
          <p:nvPr/>
        </p:nvSpPr>
        <p:spPr>
          <a:xfrm>
            <a:off x="597528" y="972000"/>
            <a:ext cx="7948944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⑥　</a:t>
            </a:r>
            <a:r>
              <a:rPr lang="en-US" altLang="ja-JP" sz="2400" dirty="0"/>
              <a:t>CPU</a:t>
            </a:r>
            <a:r>
              <a:rPr lang="ja-JP" altLang="en-US" sz="2400" dirty="0"/>
              <a:t>クーラーを取り付ける</a:t>
            </a:r>
            <a:endParaRPr lang="en-US" altLang="ja-JP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6FD7917-5E90-4970-84E4-163CA515A498}"/>
              </a:ext>
            </a:extLst>
          </p:cNvPr>
          <p:cNvSpPr txBox="1"/>
          <p:nvPr/>
        </p:nvSpPr>
        <p:spPr>
          <a:xfrm>
            <a:off x="1396983" y="1572818"/>
            <a:ext cx="182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CPU</a:t>
            </a:r>
            <a:r>
              <a:rPr kumimoji="1" lang="ja-JP" altLang="en-US" dirty="0"/>
              <a:t>クーラー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6619D6F-1E21-424B-BCA8-D78AFD2EFB2F}"/>
              </a:ext>
            </a:extLst>
          </p:cNvPr>
          <p:cNvSpPr txBox="1"/>
          <p:nvPr/>
        </p:nvSpPr>
        <p:spPr>
          <a:xfrm>
            <a:off x="597528" y="3429000"/>
            <a:ext cx="453612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⑦　</a:t>
            </a:r>
            <a:r>
              <a:rPr lang="en-US" altLang="ja-JP" sz="2400" dirty="0"/>
              <a:t>HDD</a:t>
            </a:r>
            <a:r>
              <a:rPr lang="ja-JP" altLang="en-US" sz="2400" dirty="0"/>
              <a:t>を取り付ける</a:t>
            </a:r>
            <a:endParaRPr lang="en-US" altLang="ja-JP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C711699-2BB2-4CF2-9DAE-8B0F9B1DFA3B}"/>
              </a:ext>
            </a:extLst>
          </p:cNvPr>
          <p:cNvSpPr txBox="1"/>
          <p:nvPr/>
        </p:nvSpPr>
        <p:spPr>
          <a:xfrm>
            <a:off x="1440210" y="4119594"/>
            <a:ext cx="212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HDD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8C90EB1-B565-4ED8-9671-A7C43F7B14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332" y="2219134"/>
            <a:ext cx="3959443" cy="2968626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E733FDC-30EA-45A6-8925-CC876E139F34}"/>
              </a:ext>
            </a:extLst>
          </p:cNvPr>
          <p:cNvCxnSpPr>
            <a:cxnSpLocks/>
          </p:cNvCxnSpPr>
          <p:nvPr/>
        </p:nvCxnSpPr>
        <p:spPr>
          <a:xfrm>
            <a:off x="3844887" y="2677498"/>
            <a:ext cx="2162449" cy="280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6F513D3-78E5-425A-AB15-2FE3FFABE5B8}"/>
              </a:ext>
            </a:extLst>
          </p:cNvPr>
          <p:cNvCxnSpPr>
            <a:cxnSpLocks/>
          </p:cNvCxnSpPr>
          <p:nvPr/>
        </p:nvCxnSpPr>
        <p:spPr>
          <a:xfrm>
            <a:off x="3844887" y="4935749"/>
            <a:ext cx="3448279" cy="154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997A9073-E8F9-437A-8527-EFFAF13BED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796" y="4417358"/>
            <a:ext cx="1470939" cy="19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56074</TotalTime>
  <Words>1061</Words>
  <Application>Microsoft Office PowerPoint</Application>
  <PresentationFormat>画面に合わせる (4:3)</PresentationFormat>
  <Paragraphs>173</Paragraphs>
  <Slides>26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​​テーマ</vt:lpstr>
      <vt:lpstr>計算機組み立ての苦労</vt:lpstr>
      <vt:lpstr>PowerPoint プレゼンテーション</vt:lpstr>
      <vt:lpstr>計算機1台目：ichigo</vt:lpstr>
      <vt:lpstr>計算機2台目：choco</vt:lpstr>
      <vt:lpstr>組み立て方法</vt:lpstr>
      <vt:lpstr>組み立て方法</vt:lpstr>
      <vt:lpstr>組み立て方法</vt:lpstr>
      <vt:lpstr>組み立て方法</vt:lpstr>
      <vt:lpstr>組み立て方法</vt:lpstr>
      <vt:lpstr>大変だったポイント</vt:lpstr>
      <vt:lpstr>大変だったポイント</vt:lpstr>
      <vt:lpstr>大変だったポイント</vt:lpstr>
      <vt:lpstr>大変だったポイント</vt:lpstr>
      <vt:lpstr>大変だったポイント</vt:lpstr>
      <vt:lpstr>大変だったポイント</vt:lpstr>
      <vt:lpstr>大変だったポイント</vt:lpstr>
      <vt:lpstr>大変だったポイント</vt:lpstr>
      <vt:lpstr>大変だったポイント</vt:lpstr>
      <vt:lpstr>大変だったポイント</vt:lpstr>
      <vt:lpstr>大変だったポイント</vt:lpstr>
      <vt:lpstr>大変だったポイント</vt:lpstr>
      <vt:lpstr>大変だったポイント</vt:lpstr>
      <vt:lpstr>大変だったポイント</vt:lpstr>
      <vt:lpstr>大変だったポイント</vt:lpstr>
      <vt:lpstr>大変だったポイント</vt:lpstr>
      <vt:lpstr>まとめ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ゼミ　7.5</dc:title>
  <dc:creator>User</dc:creator>
  <cp:lastModifiedBy>石田 百合乃</cp:lastModifiedBy>
  <cp:revision>622</cp:revision>
  <cp:lastPrinted>2019-11-15T03:53:30Z</cp:lastPrinted>
  <dcterms:created xsi:type="dcterms:W3CDTF">2019-07-02T05:46:33Z</dcterms:created>
  <dcterms:modified xsi:type="dcterms:W3CDTF">2021-11-19T04:41:59Z</dcterms:modified>
</cp:coreProperties>
</file>