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57" r:id="rId3"/>
    <p:sldId id="258" r:id="rId4"/>
    <p:sldId id="275" r:id="rId5"/>
    <p:sldId id="260" r:id="rId6"/>
    <p:sldId id="259" r:id="rId7"/>
    <p:sldId id="261" r:id="rId8"/>
    <p:sldId id="262" r:id="rId9"/>
    <p:sldId id="263" r:id="rId10"/>
    <p:sldId id="264" r:id="rId11"/>
    <p:sldId id="265" r:id="rId12"/>
    <p:sldId id="266" r:id="rId13"/>
    <p:sldId id="267" r:id="rId14"/>
    <p:sldId id="269" r:id="rId15"/>
    <p:sldId id="277" r:id="rId16"/>
    <p:sldId id="270" r:id="rId17"/>
    <p:sldId id="271" r:id="rId18"/>
    <p:sldId id="273" r:id="rId19"/>
    <p:sldId id="272" r:id="rId20"/>
    <p:sldId id="274" r:id="rId21"/>
    <p:sldId id="276" r:id="rId22"/>
    <p:sldId id="279" r:id="rId23"/>
    <p:sldId id="278" r:id="rId24"/>
    <p:sldId id="281" r:id="rId25"/>
    <p:sldId id="280" r:id="rId26"/>
    <p:sldId id="282" r:id="rId2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A7D4FF-CEEC-4FFB-B19E-5080992285A6}" type="datetimeFigureOut">
              <a:rPr kumimoji="1" lang="ja-JP" altLang="en-US" smtClean="0"/>
              <a:t>2013/11/12</a:t>
            </a:fld>
            <a:endParaRPr kumimoji="1" lang="ja-JP" altLang="en-US" dirty="0"/>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8C19DC-7807-41CE-9A43-3B8F6FEB5941}" type="slidenum">
              <a:rPr kumimoji="1" lang="ja-JP" altLang="en-US" smtClean="0"/>
              <a:t>‹#›</a:t>
            </a:fld>
            <a:endParaRPr kumimoji="1" lang="ja-JP" altLang="en-US" dirty="0"/>
          </a:p>
        </p:txBody>
      </p:sp>
    </p:spTree>
    <p:extLst>
      <p:ext uri="{BB962C8B-B14F-4D97-AF65-F5344CB8AC3E}">
        <p14:creationId xmlns:p14="http://schemas.microsoft.com/office/powerpoint/2010/main" val="643561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Ｂｉｌｌ　ｊｏｙ</a:t>
            </a:r>
            <a:r>
              <a:rPr kumimoji="1" lang="en-US" altLang="ja-JP" dirty="0" smtClean="0"/>
              <a:t>: C</a:t>
            </a:r>
            <a:r>
              <a:rPr kumimoji="1" lang="ja-JP" altLang="en-US" dirty="0" smtClean="0"/>
              <a:t>シェルや </a:t>
            </a:r>
            <a:r>
              <a:rPr kumimoji="1" lang="en-US" altLang="ja-JP" dirty="0" smtClean="0"/>
              <a:t>TCP/IP </a:t>
            </a:r>
            <a:r>
              <a:rPr kumimoji="1" lang="ja-JP" altLang="en-US" dirty="0" smtClean="0"/>
              <a:t>の実装</a:t>
            </a:r>
            <a:r>
              <a:rPr kumimoji="1" lang="en-US" altLang="ja-JP" dirty="0" smtClean="0"/>
              <a:t>, BSD </a:t>
            </a:r>
            <a:r>
              <a:rPr kumimoji="1" lang="ja-JP" altLang="en-US" dirty="0" smtClean="0"/>
              <a:t>を創設したすごい人 現在の </a:t>
            </a:r>
            <a:r>
              <a:rPr kumimoji="1" lang="en-US" altLang="ja-JP" dirty="0" smtClean="0"/>
              <a:t>Solaris</a:t>
            </a:r>
            <a:r>
              <a:rPr kumimoji="1" lang="ja-JP" altLang="en-US" dirty="0" smtClean="0"/>
              <a:t>である </a:t>
            </a:r>
            <a:r>
              <a:rPr kumimoji="1" lang="en-US" altLang="ja-JP" dirty="0" smtClean="0"/>
              <a:t>SunOS </a:t>
            </a:r>
            <a:r>
              <a:rPr kumimoji="1" lang="ja-JP" altLang="en-US" dirty="0" smtClean="0"/>
              <a:t>の開発の主要メンバー</a:t>
            </a:r>
            <a:endParaRPr kumimoji="1" lang="ja-JP" altLang="en-US" dirty="0"/>
          </a:p>
        </p:txBody>
      </p:sp>
      <p:sp>
        <p:nvSpPr>
          <p:cNvPr id="4" name="スライド番号プレースホルダー 3"/>
          <p:cNvSpPr>
            <a:spLocks noGrp="1"/>
          </p:cNvSpPr>
          <p:nvPr>
            <p:ph type="sldNum" sz="quarter" idx="10"/>
          </p:nvPr>
        </p:nvSpPr>
        <p:spPr/>
        <p:txBody>
          <a:bodyPr/>
          <a:lstStyle/>
          <a:p>
            <a:fld id="{BC8C19DC-7807-41CE-9A43-3B8F6FEB5941}" type="slidenum">
              <a:rPr kumimoji="1" lang="ja-JP" altLang="en-US" smtClean="0"/>
              <a:t>6</a:t>
            </a:fld>
            <a:endParaRPr kumimoji="1" lang="ja-JP" altLang="en-US"/>
          </a:p>
        </p:txBody>
      </p:sp>
    </p:spTree>
    <p:extLst>
      <p:ext uri="{BB962C8B-B14F-4D97-AF65-F5344CB8AC3E}">
        <p14:creationId xmlns:p14="http://schemas.microsoft.com/office/powerpoint/2010/main" val="2949203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Beep repeatedly </a:t>
            </a:r>
            <a:r>
              <a:rPr kumimoji="1" lang="ja-JP" altLang="en-US" dirty="0" smtClean="0"/>
              <a:t>びー</a:t>
            </a:r>
            <a:r>
              <a:rPr kumimoji="1" lang="ja-JP" altLang="en-US" dirty="0" err="1" smtClean="0"/>
              <a:t>び</a:t>
            </a:r>
            <a:r>
              <a:rPr kumimoji="1" lang="ja-JP" altLang="en-US" dirty="0" smtClean="0"/>
              <a:t>ー鳴らすモード</a:t>
            </a:r>
            <a:endParaRPr kumimoji="1" lang="en-US" altLang="ja-JP" dirty="0" smtClean="0"/>
          </a:p>
          <a:p>
            <a:r>
              <a:rPr kumimoji="1" lang="en-US" altLang="ja-JP" dirty="0" smtClean="0"/>
              <a:t>Break everything</a:t>
            </a:r>
            <a:r>
              <a:rPr kumimoji="1" lang="en-US" altLang="ja-JP" baseline="0" dirty="0" smtClean="0"/>
              <a:t> </a:t>
            </a:r>
            <a:r>
              <a:rPr kumimoji="1" lang="ja-JP" altLang="en-US" baseline="0" dirty="0" smtClean="0"/>
              <a:t>何もかも台無しにするモード</a:t>
            </a:r>
            <a:endParaRPr kumimoji="1" lang="ja-JP" altLang="en-US" dirty="0"/>
          </a:p>
        </p:txBody>
      </p:sp>
      <p:sp>
        <p:nvSpPr>
          <p:cNvPr id="4" name="スライド番号プレースホルダー 3"/>
          <p:cNvSpPr>
            <a:spLocks noGrp="1"/>
          </p:cNvSpPr>
          <p:nvPr>
            <p:ph type="sldNum" sz="quarter" idx="10"/>
          </p:nvPr>
        </p:nvSpPr>
        <p:spPr/>
        <p:txBody>
          <a:bodyPr/>
          <a:lstStyle/>
          <a:p>
            <a:fld id="{BC8C19DC-7807-41CE-9A43-3B8F6FEB5941}" type="slidenum">
              <a:rPr kumimoji="1" lang="ja-JP" altLang="en-US" smtClean="0"/>
              <a:t>7</a:t>
            </a:fld>
            <a:endParaRPr kumimoji="1" lang="ja-JP" altLang="en-US"/>
          </a:p>
        </p:txBody>
      </p:sp>
    </p:spTree>
    <p:extLst>
      <p:ext uri="{BB962C8B-B14F-4D97-AF65-F5344CB8AC3E}">
        <p14:creationId xmlns:p14="http://schemas.microsoft.com/office/powerpoint/2010/main" val="3534598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Elvis: Steve </a:t>
            </a:r>
            <a:r>
              <a:rPr kumimoji="1" lang="en-US" altLang="ja-JP" dirty="0" err="1" smtClean="0"/>
              <a:t>Kirkendall</a:t>
            </a:r>
            <a:r>
              <a:rPr kumimoji="1" lang="ja-JP" altLang="en-US" dirty="0" smtClean="0"/>
              <a:t>が開発した互換エディタ</a:t>
            </a:r>
            <a:endParaRPr kumimoji="1" lang="en-US" altLang="ja-JP" dirty="0" smtClean="0"/>
          </a:p>
          <a:p>
            <a:r>
              <a:rPr kumimoji="1" lang="en-US" altLang="ja-JP" dirty="0" err="1" smtClean="0"/>
              <a:t>Nvi</a:t>
            </a:r>
            <a:r>
              <a:rPr kumimoji="1" lang="en-US" altLang="ja-JP" dirty="0" smtClean="0"/>
              <a:t> 4.4BSD </a:t>
            </a:r>
            <a:r>
              <a:rPr kumimoji="1" lang="ja-JP" altLang="en-US" dirty="0" smtClean="0"/>
              <a:t>に実装された互換エディタ</a:t>
            </a:r>
            <a:r>
              <a:rPr kumimoji="1" lang="en-US" altLang="ja-JP" dirty="0" smtClean="0"/>
              <a:t>, </a:t>
            </a:r>
            <a:r>
              <a:rPr kumimoji="1" lang="ja-JP" altLang="en-US" dirty="0" smtClean="0"/>
              <a:t>高い互換性と拡張機能がある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C8C19DC-7807-41CE-9A43-3B8F6FEB5941}" type="slidenum">
              <a:rPr kumimoji="1" lang="ja-JP" altLang="en-US" smtClean="0"/>
              <a:t>10</a:t>
            </a:fld>
            <a:endParaRPr kumimoji="1" lang="ja-JP" altLang="en-US"/>
          </a:p>
        </p:txBody>
      </p:sp>
    </p:spTree>
    <p:extLst>
      <p:ext uri="{BB962C8B-B14F-4D97-AF65-F5344CB8AC3E}">
        <p14:creationId xmlns:p14="http://schemas.microsoft.com/office/powerpoint/2010/main" val="2383784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Vi Imitation: vi </a:t>
            </a:r>
            <a:r>
              <a:rPr kumimoji="1" lang="ja-JP" altLang="en-US" dirty="0" smtClean="0"/>
              <a:t>のマネ</a:t>
            </a:r>
            <a:endParaRPr kumimoji="1" lang="en-US" altLang="ja-JP" dirty="0" smtClean="0"/>
          </a:p>
          <a:p>
            <a:r>
              <a:rPr kumimoji="1" lang="en-US" altLang="ja-JP" dirty="0" smtClean="0"/>
              <a:t>Vi Improved</a:t>
            </a:r>
            <a:r>
              <a:rPr kumimoji="1" lang="en-US" altLang="ja-JP" baseline="0" dirty="0" smtClean="0"/>
              <a:t> vi </a:t>
            </a:r>
            <a:r>
              <a:rPr kumimoji="1" lang="ja-JP" altLang="en-US" baseline="0" dirty="0" smtClean="0"/>
              <a:t>の改良</a:t>
            </a:r>
            <a:endParaRPr kumimoji="1" lang="ja-JP" altLang="en-US" dirty="0"/>
          </a:p>
        </p:txBody>
      </p:sp>
      <p:sp>
        <p:nvSpPr>
          <p:cNvPr id="4" name="スライド番号プレースホルダー 3"/>
          <p:cNvSpPr>
            <a:spLocks noGrp="1"/>
          </p:cNvSpPr>
          <p:nvPr>
            <p:ph type="sldNum" sz="quarter" idx="10"/>
          </p:nvPr>
        </p:nvSpPr>
        <p:spPr/>
        <p:txBody>
          <a:bodyPr/>
          <a:lstStyle/>
          <a:p>
            <a:fld id="{BC8C19DC-7807-41CE-9A43-3B8F6FEB5941}" type="slidenum">
              <a:rPr kumimoji="1" lang="ja-JP" altLang="en-US" smtClean="0"/>
              <a:t>11</a:t>
            </a:fld>
            <a:endParaRPr kumimoji="1" lang="ja-JP" altLang="en-US"/>
          </a:p>
        </p:txBody>
      </p:sp>
    </p:spTree>
    <p:extLst>
      <p:ext uri="{BB962C8B-B14F-4D97-AF65-F5344CB8AC3E}">
        <p14:creationId xmlns:p14="http://schemas.microsoft.com/office/powerpoint/2010/main" val="861083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highlight</a:t>
            </a:r>
            <a:r>
              <a:rPr kumimoji="1" lang="en-US" altLang="ja-JP" baseline="0" dirty="0" smtClean="0"/>
              <a:t> </a:t>
            </a:r>
            <a:r>
              <a:rPr kumimoji="1" lang="ja-JP" altLang="en-US" baseline="0" dirty="0" smtClean="0"/>
              <a:t>は文字の設定をするコマンドです</a:t>
            </a:r>
            <a:r>
              <a:rPr kumimoji="1" lang="en-US" altLang="ja-JP" baseline="0" dirty="0" smtClean="0"/>
              <a:t>, </a:t>
            </a:r>
            <a:r>
              <a:rPr kumimoji="1" lang="en-US" altLang="ja-JP" baseline="0" dirty="0" err="1" smtClean="0"/>
              <a:t>cterm</a:t>
            </a:r>
            <a:r>
              <a:rPr kumimoji="1" lang="en-US" altLang="ja-JP" baseline="0" dirty="0" smtClean="0"/>
              <a:t> </a:t>
            </a:r>
            <a:r>
              <a:rPr kumimoji="1" lang="ja-JP" altLang="en-US" baseline="0" dirty="0" smtClean="0"/>
              <a:t>とは </a:t>
            </a:r>
            <a:r>
              <a:rPr kumimoji="1" lang="en-US" altLang="ja-JP" baseline="0" dirty="0" smtClean="0"/>
              <a:t>cui </a:t>
            </a:r>
            <a:r>
              <a:rPr kumimoji="1" lang="ja-JP" altLang="en-US" baseline="0" dirty="0" smtClean="0"/>
              <a:t>系のターミナルのことです</a:t>
            </a:r>
            <a:endParaRPr kumimoji="1" lang="ja-JP" altLang="en-US" dirty="0"/>
          </a:p>
        </p:txBody>
      </p:sp>
      <p:sp>
        <p:nvSpPr>
          <p:cNvPr id="4" name="スライド番号プレースホルダー 3"/>
          <p:cNvSpPr>
            <a:spLocks noGrp="1"/>
          </p:cNvSpPr>
          <p:nvPr>
            <p:ph type="sldNum" sz="quarter" idx="10"/>
          </p:nvPr>
        </p:nvSpPr>
        <p:spPr/>
        <p:txBody>
          <a:bodyPr/>
          <a:lstStyle/>
          <a:p>
            <a:fld id="{BC8C19DC-7807-41CE-9A43-3B8F6FEB5941}" type="slidenum">
              <a:rPr kumimoji="1" lang="ja-JP" altLang="en-US" smtClean="0"/>
              <a:t>19</a:t>
            </a:fld>
            <a:endParaRPr kumimoji="1" lang="ja-JP" altLang="en-US" dirty="0"/>
          </a:p>
        </p:txBody>
      </p:sp>
    </p:spTree>
    <p:extLst>
      <p:ext uri="{BB962C8B-B14F-4D97-AF65-F5344CB8AC3E}">
        <p14:creationId xmlns:p14="http://schemas.microsoft.com/office/powerpoint/2010/main" val="92431121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a:extLst>
              <a:ext uri="{BEBA8EAE-BF5A-486C-A8C5-ECC9F3942E4B}">
                <a14:imgProps xmlns:a14="http://schemas.microsoft.com/office/drawing/2010/main">
                  <a14:imgLayer r:embed="rId3">
                    <a14:imgEffect>
                      <a14:artisticCrisscrossEtching trans="59000" pressure="0"/>
                    </a14:imgEffect>
                  </a14:imgLayer>
                </a14:imgProps>
              </a:ext>
              <a:ext uri="{28A0092B-C50C-407E-A947-70E740481C1C}">
                <a14:useLocalDpi xmlns:a14="http://schemas.microsoft.com/office/drawing/2010/main" val="0"/>
              </a:ext>
            </a:extLst>
          </a:blip>
          <a:stretch>
            <a:fillRect/>
          </a:stretch>
        </p:blipFill>
        <p:spPr>
          <a:xfrm>
            <a:off x="1143000" y="0"/>
            <a:ext cx="6858000" cy="6858000"/>
          </a:xfrm>
          <a:prstGeom prst="rect">
            <a:avLst/>
          </a:prstGeom>
          <a:effectLst>
            <a:glow>
              <a:schemeClr val="accent1"/>
            </a:glow>
            <a:outerShdw sx="1000" sy="1000" algn="ctr" rotWithShape="0">
              <a:srgbClr val="000000"/>
            </a:outerShdw>
          </a:effectLst>
        </p:spPr>
      </p:pic>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05882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47349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173164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28" y="0"/>
            <a:ext cx="1315112" cy="1196752"/>
          </a:xfrm>
          <a:prstGeom prst="rect">
            <a:avLst/>
          </a:prstGeom>
        </p:spPr>
      </p:pic>
    </p:spTree>
    <p:extLst>
      <p:ext uri="{BB962C8B-B14F-4D97-AF65-F5344CB8AC3E}">
        <p14:creationId xmlns:p14="http://schemas.microsoft.com/office/powerpoint/2010/main" val="221450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4764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1612794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402817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544971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1954473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14098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2013/11/12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119982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29000">
              <a:schemeClr val="bg2">
                <a:lumMod val="75000"/>
              </a:schemeClr>
            </a:gs>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47664" y="53752"/>
            <a:ext cx="714948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158824" y="1340768"/>
            <a:ext cx="8877672" cy="4896544"/>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2013/11/12</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85289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 id="2147483684"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ansaikuropedia.org/wiki/Vi" TargetMode="External"/><Relationship Id="rId2" Type="http://schemas.openxmlformats.org/officeDocument/2006/relationships/hyperlink" Target="http://ja.wikipedia.org/wiki/Vi" TargetMode="External"/><Relationship Id="rId1" Type="http://schemas.openxmlformats.org/officeDocument/2006/relationships/slideLayout" Target="../slideLayouts/slideLayout2.xml"/><Relationship Id="rId5" Type="http://schemas.openxmlformats.org/officeDocument/2006/relationships/hyperlink" Target="http://ja.wikipedia.org/wiki/%E3%82%A8%E3%83%87%E3%82%A3%E3%82%BF%E6%88%A6%E4%BA%89" TargetMode="External"/><Relationship Id="rId4" Type="http://schemas.openxmlformats.org/officeDocument/2006/relationships/hyperlink" Target="http://ansaikuropedia.org/wiki/Emac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sz="9600" b="1" dirty="0" smtClean="0"/>
              <a:t>vi/Vim </a:t>
            </a:r>
            <a:r>
              <a:rPr kumimoji="1" lang="ja-JP" altLang="en-US" sz="9600" b="1" dirty="0" smtClean="0"/>
              <a:t>について</a:t>
            </a:r>
            <a:r>
              <a:rPr kumimoji="1" lang="en-US" altLang="ja-JP" sz="9600" b="1" dirty="0" smtClean="0"/>
              <a:t/>
            </a:r>
            <a:br>
              <a:rPr kumimoji="1" lang="en-US" altLang="ja-JP" sz="9600" b="1" dirty="0" smtClean="0"/>
            </a:br>
            <a:r>
              <a:rPr kumimoji="1" lang="en-US" altLang="ja-JP" sz="3100" b="1" dirty="0" smtClean="0"/>
              <a:t>~</a:t>
            </a:r>
            <a:r>
              <a:rPr kumimoji="1" lang="ja-JP" altLang="en-US" sz="3100" b="1" dirty="0" smtClean="0"/>
              <a:t>エディタ・ウォ</a:t>
            </a:r>
            <a:r>
              <a:rPr lang="ja-JP" altLang="en-US" sz="3100" b="1" dirty="0" smtClean="0"/>
              <a:t>ーズ</a:t>
            </a:r>
            <a:r>
              <a:rPr kumimoji="1" lang="ja-JP" altLang="en-US" sz="3100" b="1" dirty="0" smtClean="0"/>
              <a:t>エピソード</a:t>
            </a:r>
            <a:r>
              <a:rPr kumimoji="1" lang="en-US" altLang="ja-JP" sz="3100" b="1" dirty="0" smtClean="0"/>
              <a:t>1~</a:t>
            </a:r>
            <a:endParaRPr kumimoji="1" lang="ja-JP" altLang="en-US" sz="3100" b="1" dirty="0"/>
          </a:p>
        </p:txBody>
      </p:sp>
      <p:sp>
        <p:nvSpPr>
          <p:cNvPr id="3" name="サブタイトル 2"/>
          <p:cNvSpPr>
            <a:spLocks noGrp="1"/>
          </p:cNvSpPr>
          <p:nvPr>
            <p:ph type="subTitle" idx="1"/>
          </p:nvPr>
        </p:nvSpPr>
        <p:spPr/>
        <p:txBody>
          <a:bodyPr/>
          <a:lstStyle/>
          <a:p>
            <a:r>
              <a:rPr kumimoji="1" lang="ja-JP" altLang="en-US" dirty="0" smtClean="0">
                <a:solidFill>
                  <a:schemeClr val="bg2">
                    <a:lumMod val="10000"/>
                  </a:schemeClr>
                </a:solidFill>
              </a:rPr>
              <a:t>北海道大学院理学院　博士 </a:t>
            </a:r>
            <a:r>
              <a:rPr kumimoji="1" lang="en-US" altLang="ja-JP" dirty="0" smtClean="0">
                <a:solidFill>
                  <a:schemeClr val="bg2">
                    <a:lumMod val="10000"/>
                  </a:schemeClr>
                </a:solidFill>
              </a:rPr>
              <a:t>1 </a:t>
            </a:r>
            <a:r>
              <a:rPr kumimoji="1" lang="ja-JP" altLang="en-US" dirty="0" smtClean="0">
                <a:solidFill>
                  <a:schemeClr val="bg2">
                    <a:lumMod val="10000"/>
                  </a:schemeClr>
                </a:solidFill>
              </a:rPr>
              <a:t>年</a:t>
            </a:r>
            <a:endParaRPr kumimoji="1" lang="en-US" altLang="ja-JP" dirty="0" smtClean="0">
              <a:solidFill>
                <a:schemeClr val="bg2">
                  <a:lumMod val="10000"/>
                </a:schemeClr>
              </a:solidFill>
            </a:endParaRPr>
          </a:p>
          <a:p>
            <a:r>
              <a:rPr lang="ja-JP" altLang="en-US" dirty="0">
                <a:solidFill>
                  <a:schemeClr val="bg2">
                    <a:lumMod val="10000"/>
                  </a:schemeClr>
                </a:solidFill>
              </a:rPr>
              <a:t>荻原弘尭</a:t>
            </a:r>
            <a:endParaRPr kumimoji="1" lang="ja-JP" altLang="en-US" dirty="0">
              <a:solidFill>
                <a:schemeClr val="bg2">
                  <a:lumMod val="10000"/>
                </a:schemeClr>
              </a:solidFill>
            </a:endParaRPr>
          </a:p>
        </p:txBody>
      </p:sp>
    </p:spTree>
    <p:extLst>
      <p:ext uri="{BB962C8B-B14F-4D97-AF65-F5344CB8AC3E}">
        <p14:creationId xmlns:p14="http://schemas.microsoft.com/office/powerpoint/2010/main" val="2965316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vi - vi </a:t>
            </a:r>
            <a:r>
              <a:rPr lang="ja-JP" altLang="en-US" dirty="0" smtClean="0"/>
              <a:t>互換エディタ </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現在 </a:t>
            </a:r>
            <a:r>
              <a:rPr lang="en-US" altLang="ja-JP" dirty="0" smtClean="0"/>
              <a:t>vi </a:t>
            </a:r>
            <a:r>
              <a:rPr lang="ja-JP" altLang="en-US" dirty="0" smtClean="0"/>
              <a:t>はほぼ使われていない</a:t>
            </a:r>
            <a:endParaRPr lang="en-US" altLang="ja-JP" dirty="0" smtClean="0"/>
          </a:p>
          <a:p>
            <a:pPr lvl="1"/>
            <a:r>
              <a:rPr lang="en-US" altLang="ja-JP" dirty="0" smtClean="0">
                <a:solidFill>
                  <a:srgbClr val="FF0000"/>
                </a:solidFill>
              </a:rPr>
              <a:t>vi </a:t>
            </a:r>
            <a:r>
              <a:rPr lang="ja-JP" altLang="en-US" dirty="0" smtClean="0">
                <a:solidFill>
                  <a:srgbClr val="FF0000"/>
                </a:solidFill>
              </a:rPr>
              <a:t>互換エディタ</a:t>
            </a:r>
            <a:r>
              <a:rPr lang="ja-JP" altLang="en-US" dirty="0" smtClean="0"/>
              <a:t>が使われている</a:t>
            </a:r>
            <a:endParaRPr lang="en-US" altLang="ja-JP" dirty="0" smtClean="0"/>
          </a:p>
          <a:p>
            <a:pPr lvl="1"/>
            <a:r>
              <a:rPr lang="en-US" altLang="ja-JP" dirty="0" smtClean="0"/>
              <a:t>vi </a:t>
            </a:r>
            <a:r>
              <a:rPr lang="ja-JP" altLang="en-US" dirty="0" smtClean="0"/>
              <a:t>のライセンスなどの問題で </a:t>
            </a:r>
            <a:r>
              <a:rPr lang="en-US" altLang="ja-JP" dirty="0" smtClean="0"/>
              <a:t>BSD </a:t>
            </a:r>
            <a:r>
              <a:rPr lang="ja-JP" altLang="en-US" dirty="0" smtClean="0"/>
              <a:t>や </a:t>
            </a:r>
            <a:r>
              <a:rPr lang="en-US" altLang="ja-JP" dirty="0" smtClean="0"/>
              <a:t>SunOS </a:t>
            </a:r>
            <a:r>
              <a:rPr lang="ja-JP" altLang="en-US" dirty="0" smtClean="0"/>
              <a:t>のみしか使えなかった</a:t>
            </a:r>
            <a:endParaRPr lang="en-US" altLang="ja-JP" dirty="0" smtClean="0"/>
          </a:p>
          <a:p>
            <a:r>
              <a:rPr lang="en-US" altLang="ja-JP" dirty="0" smtClean="0"/>
              <a:t>vi </a:t>
            </a:r>
            <a:r>
              <a:rPr lang="ja-JP" altLang="en-US" dirty="0" smtClean="0"/>
              <a:t>互換エディタ</a:t>
            </a:r>
            <a:endParaRPr lang="en-US" altLang="ja-JP" dirty="0" smtClean="0"/>
          </a:p>
          <a:p>
            <a:pPr lvl="1"/>
            <a:r>
              <a:rPr lang="ja-JP" altLang="en-US" dirty="0"/>
              <a:t>基本的な</a:t>
            </a:r>
            <a:r>
              <a:rPr lang="ja-JP" altLang="en-US" dirty="0" smtClean="0"/>
              <a:t>操作は </a:t>
            </a:r>
            <a:r>
              <a:rPr lang="en-US" altLang="ja-JP" dirty="0" smtClean="0"/>
              <a:t>vi </a:t>
            </a:r>
            <a:r>
              <a:rPr lang="ja-JP" altLang="en-US" dirty="0" smtClean="0"/>
              <a:t>と同じエディタ</a:t>
            </a:r>
            <a:endParaRPr lang="en-US" altLang="ja-JP" dirty="0" smtClean="0"/>
          </a:p>
          <a:p>
            <a:pPr lvl="1"/>
            <a:r>
              <a:rPr lang="ja-JP" altLang="en-US" dirty="0" smtClean="0"/>
              <a:t>独自の拡張性を持つ</a:t>
            </a:r>
            <a:endParaRPr lang="en-US" altLang="ja-JP" dirty="0" smtClean="0"/>
          </a:p>
          <a:p>
            <a:pPr lvl="2"/>
            <a:r>
              <a:rPr lang="en-US" altLang="ja-JP" dirty="0" err="1"/>
              <a:t>e</a:t>
            </a:r>
            <a:r>
              <a:rPr lang="en-US" altLang="ja-JP" dirty="0" err="1" smtClean="0"/>
              <a:t>lvis</a:t>
            </a:r>
            <a:endParaRPr lang="en-US" altLang="ja-JP" dirty="0" smtClean="0"/>
          </a:p>
          <a:p>
            <a:pPr lvl="2"/>
            <a:r>
              <a:rPr lang="en-US" altLang="ja-JP" dirty="0" err="1"/>
              <a:t>n</a:t>
            </a:r>
            <a:r>
              <a:rPr lang="en-US" altLang="ja-JP" dirty="0" err="1" smtClean="0"/>
              <a:t>vi</a:t>
            </a:r>
            <a:endParaRPr lang="en-US" altLang="ja-JP" dirty="0" smtClean="0"/>
          </a:p>
          <a:p>
            <a:pPr lvl="2"/>
            <a:r>
              <a:rPr lang="en-US" altLang="ja-JP" dirty="0" smtClean="0"/>
              <a:t>Vim</a:t>
            </a:r>
          </a:p>
        </p:txBody>
      </p:sp>
    </p:spTree>
    <p:extLst>
      <p:ext uri="{BB962C8B-B14F-4D97-AF65-F5344CB8AC3E}">
        <p14:creationId xmlns:p14="http://schemas.microsoft.com/office/powerpoint/2010/main" val="3536988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Vim - Vim </a:t>
            </a:r>
            <a:r>
              <a:rPr kumimoji="1" lang="ja-JP" altLang="en-US" dirty="0" smtClean="0"/>
              <a:t>とは </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158824" y="1340768"/>
            <a:ext cx="8877672" cy="5517232"/>
          </a:xfrm>
        </p:spPr>
        <p:txBody>
          <a:bodyPr>
            <a:normAutofit lnSpcReduction="10000"/>
          </a:bodyPr>
          <a:lstStyle/>
          <a:p>
            <a:r>
              <a:rPr lang="en-US" altLang="ja-JP" dirty="0"/>
              <a:t>v</a:t>
            </a:r>
            <a:r>
              <a:rPr kumimoji="1" lang="en-US" altLang="ja-JP" dirty="0" smtClean="0"/>
              <a:t>i </a:t>
            </a:r>
            <a:r>
              <a:rPr kumimoji="1" lang="ja-JP" altLang="en-US" dirty="0" smtClean="0"/>
              <a:t>をベースとした高い拡張性を持つ </a:t>
            </a:r>
            <a:r>
              <a:rPr kumimoji="1" lang="en-US" altLang="ja-JP" dirty="0" smtClean="0"/>
              <a:t>vi </a:t>
            </a:r>
            <a:r>
              <a:rPr kumimoji="1" lang="ja-JP" altLang="en-US" dirty="0" smtClean="0"/>
              <a:t>互換エディタ</a:t>
            </a:r>
            <a:endParaRPr kumimoji="1" lang="en-US" altLang="ja-JP" dirty="0" smtClean="0"/>
          </a:p>
          <a:p>
            <a:r>
              <a:rPr lang="en-US" altLang="ja-JP" dirty="0" smtClean="0"/>
              <a:t>1980 </a:t>
            </a:r>
            <a:r>
              <a:rPr lang="ja-JP" altLang="en-US" dirty="0" smtClean="0"/>
              <a:t>年頃に </a:t>
            </a:r>
            <a:r>
              <a:rPr lang="en-US" altLang="ja-JP" dirty="0" smtClean="0"/>
              <a:t>Bram </a:t>
            </a:r>
            <a:r>
              <a:rPr lang="en-US" altLang="ja-JP" dirty="0" err="1" smtClean="0"/>
              <a:t>Moolenaar</a:t>
            </a:r>
            <a:r>
              <a:rPr lang="en-US" altLang="ja-JP" dirty="0" smtClean="0"/>
              <a:t> </a:t>
            </a:r>
            <a:r>
              <a:rPr lang="ja-JP" altLang="en-US" dirty="0" smtClean="0"/>
              <a:t>によって </a:t>
            </a:r>
            <a:r>
              <a:rPr lang="en-US" altLang="ja-JP" dirty="0" smtClean="0"/>
              <a:t>Amiga </a:t>
            </a:r>
            <a:r>
              <a:rPr lang="ja-JP" altLang="en-US" dirty="0" smtClean="0"/>
              <a:t>向けに開発された</a:t>
            </a:r>
            <a:endParaRPr lang="en-US" altLang="ja-JP" dirty="0" smtClean="0"/>
          </a:p>
          <a:p>
            <a:r>
              <a:rPr kumimoji="1" lang="ja-JP" altLang="en-US" dirty="0"/>
              <a:t>当初</a:t>
            </a:r>
            <a:r>
              <a:rPr kumimoji="1" lang="ja-JP" altLang="en-US" dirty="0" smtClean="0"/>
              <a:t>は </a:t>
            </a:r>
            <a:r>
              <a:rPr kumimoji="1" lang="en-US" altLang="ja-JP" dirty="0" smtClean="0">
                <a:solidFill>
                  <a:srgbClr val="FF0000"/>
                </a:solidFill>
              </a:rPr>
              <a:t>V</a:t>
            </a:r>
            <a:r>
              <a:rPr kumimoji="1" lang="en-US" altLang="ja-JP" dirty="0" smtClean="0"/>
              <a:t>i </a:t>
            </a:r>
            <a:r>
              <a:rPr kumimoji="1" lang="en-US" altLang="ja-JP" dirty="0" err="1" smtClean="0">
                <a:solidFill>
                  <a:srgbClr val="FF0000"/>
                </a:solidFill>
              </a:rPr>
              <a:t>IM</a:t>
            </a:r>
            <a:r>
              <a:rPr kumimoji="1" lang="en-US" altLang="ja-JP" dirty="0" err="1" smtClean="0"/>
              <a:t>itation</a:t>
            </a:r>
            <a:r>
              <a:rPr kumimoji="1" lang="en-US" altLang="ja-JP" dirty="0" smtClean="0"/>
              <a:t> </a:t>
            </a:r>
            <a:r>
              <a:rPr lang="ja-JP" altLang="en-US" dirty="0" smtClean="0"/>
              <a:t>由来</a:t>
            </a:r>
            <a:r>
              <a:rPr lang="ja-JP" altLang="en-US" dirty="0"/>
              <a:t>であり</a:t>
            </a:r>
            <a:r>
              <a:rPr lang="en-US" altLang="ja-JP" dirty="0" smtClean="0"/>
              <a:t>, 1992</a:t>
            </a:r>
            <a:r>
              <a:rPr lang="ja-JP" altLang="en-US" dirty="0" smtClean="0"/>
              <a:t>年頃からは </a:t>
            </a:r>
            <a:r>
              <a:rPr lang="en-US" altLang="ja-JP" dirty="0" smtClean="0">
                <a:solidFill>
                  <a:srgbClr val="FF0000"/>
                </a:solidFill>
              </a:rPr>
              <a:t>V</a:t>
            </a:r>
            <a:r>
              <a:rPr lang="en-US" altLang="ja-JP" dirty="0" smtClean="0"/>
              <a:t>i </a:t>
            </a:r>
            <a:r>
              <a:rPr lang="en-US" altLang="ja-JP" dirty="0" err="1" smtClean="0">
                <a:solidFill>
                  <a:srgbClr val="FF0000"/>
                </a:solidFill>
              </a:rPr>
              <a:t>IM</a:t>
            </a:r>
            <a:r>
              <a:rPr lang="en-US" altLang="ja-JP" dirty="0" err="1" smtClean="0"/>
              <a:t>proved</a:t>
            </a:r>
            <a:r>
              <a:rPr lang="ja-JP" altLang="en-US" dirty="0" smtClean="0"/>
              <a:t> 由来</a:t>
            </a:r>
            <a:endParaRPr lang="en-US" altLang="ja-JP" dirty="0" smtClean="0"/>
          </a:p>
          <a:p>
            <a:pPr lvl="1"/>
            <a:r>
              <a:rPr lang="ja-JP" altLang="en-US" dirty="0"/>
              <a:t>読み方</a:t>
            </a:r>
            <a:r>
              <a:rPr lang="ja-JP" altLang="en-US" dirty="0" smtClean="0"/>
              <a:t>は ヴィムあるいは ヴィアイエム</a:t>
            </a:r>
            <a:endParaRPr lang="en-US" altLang="ja-JP" dirty="0" smtClean="0"/>
          </a:p>
          <a:p>
            <a:r>
              <a:rPr kumimoji="1" lang="ja-JP" altLang="en-US" dirty="0" smtClean="0"/>
              <a:t>現在</a:t>
            </a:r>
            <a:r>
              <a:rPr kumimoji="1" lang="ja-JP" altLang="en-US" dirty="0"/>
              <a:t>で</a:t>
            </a:r>
            <a:r>
              <a:rPr kumimoji="1" lang="ja-JP" altLang="en-US" dirty="0" smtClean="0"/>
              <a:t>は多くの </a:t>
            </a:r>
            <a:r>
              <a:rPr kumimoji="1" lang="en-US" altLang="ja-JP" dirty="0" smtClean="0"/>
              <a:t>Unix </a:t>
            </a:r>
            <a:r>
              <a:rPr kumimoji="1" lang="ja-JP" altLang="en-US" dirty="0" smtClean="0"/>
              <a:t>系 </a:t>
            </a:r>
            <a:r>
              <a:rPr kumimoji="1" lang="en-US" altLang="ja-JP" dirty="0" smtClean="0"/>
              <a:t>OS </a:t>
            </a:r>
            <a:r>
              <a:rPr kumimoji="1" lang="ja-JP" altLang="en-US" dirty="0" smtClean="0"/>
              <a:t>で採用されている標準エディタ</a:t>
            </a:r>
            <a:endParaRPr kumimoji="1" lang="en-US" altLang="ja-JP" dirty="0" smtClean="0"/>
          </a:p>
          <a:p>
            <a:r>
              <a:rPr kumimoji="1" lang="ja-JP" altLang="en-US" dirty="0" smtClean="0"/>
              <a:t>現在のバージョンは </a:t>
            </a:r>
            <a:r>
              <a:rPr kumimoji="1" lang="en-US" altLang="ja-JP" dirty="0" smtClean="0"/>
              <a:t>7.4</a:t>
            </a:r>
          </a:p>
          <a:p>
            <a:pPr lvl="1"/>
            <a:r>
              <a:rPr lang="en-US" altLang="ja-JP" dirty="0"/>
              <a:t>http://www.vim.org/</a:t>
            </a:r>
            <a:endParaRPr kumimoji="1" lang="en-US" altLang="ja-JP" dirty="0" smtClean="0"/>
          </a:p>
        </p:txBody>
      </p:sp>
    </p:spTree>
    <p:extLst>
      <p:ext uri="{BB962C8B-B14F-4D97-AF65-F5344CB8AC3E}">
        <p14:creationId xmlns:p14="http://schemas.microsoft.com/office/powerpoint/2010/main" val="1453354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Vim - Vim </a:t>
            </a:r>
            <a:r>
              <a:rPr kumimoji="1" lang="ja-JP" altLang="en-US" dirty="0" smtClean="0"/>
              <a:t>の特徴 </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基本操作はほぼ </a:t>
            </a:r>
            <a:r>
              <a:rPr kumimoji="1" lang="en-US" altLang="ja-JP" dirty="0" smtClean="0"/>
              <a:t>vi </a:t>
            </a:r>
            <a:r>
              <a:rPr kumimoji="1" lang="ja-JP" altLang="en-US" dirty="0" smtClean="0"/>
              <a:t>と同じ</a:t>
            </a:r>
            <a:r>
              <a:rPr lang="ja-JP" altLang="en-US" dirty="0" smtClean="0"/>
              <a:t>で </a:t>
            </a:r>
            <a:r>
              <a:rPr lang="en-US" altLang="ja-JP" dirty="0" smtClean="0"/>
              <a:t>vi </a:t>
            </a:r>
            <a:r>
              <a:rPr lang="ja-JP" altLang="en-US" dirty="0" smtClean="0"/>
              <a:t>と高い互換性を持つ</a:t>
            </a:r>
            <a:endParaRPr kumimoji="1" lang="en-US" altLang="ja-JP" dirty="0" smtClean="0"/>
          </a:p>
          <a:p>
            <a:r>
              <a:rPr lang="ja-JP" altLang="en-US" dirty="0"/>
              <a:t>大きく</a:t>
            </a:r>
            <a:r>
              <a:rPr lang="ja-JP" altLang="en-US" dirty="0" smtClean="0"/>
              <a:t>分けて</a:t>
            </a:r>
            <a:r>
              <a:rPr lang="en-US" altLang="ja-JP" dirty="0" smtClean="0"/>
              <a:t>3</a:t>
            </a:r>
            <a:r>
              <a:rPr lang="ja-JP" altLang="en-US" dirty="0" err="1" smtClean="0"/>
              <a:t>つの</a:t>
            </a:r>
            <a:r>
              <a:rPr lang="ja-JP" altLang="en-US" dirty="0" smtClean="0"/>
              <a:t>モードが存在する</a:t>
            </a:r>
            <a:endParaRPr lang="en-US" altLang="ja-JP" dirty="0" smtClean="0"/>
          </a:p>
          <a:p>
            <a:pPr lvl="1"/>
            <a:r>
              <a:rPr lang="en-US" altLang="ja-JP" dirty="0" err="1" smtClean="0"/>
              <a:t>n</a:t>
            </a:r>
            <a:r>
              <a:rPr kumimoji="1" lang="en-US" altLang="ja-JP" dirty="0" err="1" smtClean="0"/>
              <a:t>omarl</a:t>
            </a:r>
            <a:r>
              <a:rPr kumimoji="1" lang="en-US" altLang="ja-JP" dirty="0" smtClean="0"/>
              <a:t> : </a:t>
            </a:r>
            <a:r>
              <a:rPr kumimoji="1" lang="ja-JP" altLang="en-US" dirty="0" smtClean="0"/>
              <a:t>基本のファイル操作やカーソル操作を行う</a:t>
            </a:r>
            <a:endParaRPr kumimoji="1" lang="en-US" altLang="ja-JP" dirty="0" smtClean="0"/>
          </a:p>
          <a:p>
            <a:pPr lvl="1"/>
            <a:r>
              <a:rPr lang="en-US" altLang="ja-JP" dirty="0" smtClean="0"/>
              <a:t>Insert : </a:t>
            </a:r>
            <a:r>
              <a:rPr lang="ja-JP" altLang="en-US" dirty="0" smtClean="0"/>
              <a:t>テキストの編集を行う</a:t>
            </a:r>
            <a:endParaRPr lang="en-US" altLang="ja-JP" dirty="0" smtClean="0"/>
          </a:p>
          <a:p>
            <a:pPr lvl="1"/>
            <a:r>
              <a:rPr kumimoji="1" lang="en-US" altLang="ja-JP" dirty="0" smtClean="0"/>
              <a:t>Visual : </a:t>
            </a:r>
            <a:r>
              <a:rPr kumimoji="1" lang="ja-JP" altLang="en-US" dirty="0" smtClean="0"/>
              <a:t>テキストの選択を行う</a:t>
            </a:r>
            <a:endParaRPr kumimoji="1" lang="en-US" altLang="ja-JP" dirty="0" smtClean="0"/>
          </a:p>
          <a:p>
            <a:r>
              <a:rPr lang="ja-JP" altLang="en-US" dirty="0"/>
              <a:t>高い拡張性を</a:t>
            </a:r>
            <a:r>
              <a:rPr lang="ja-JP" altLang="en-US" dirty="0" smtClean="0"/>
              <a:t>持つ</a:t>
            </a:r>
            <a:endParaRPr lang="en-US" altLang="ja-JP" dirty="0" smtClean="0"/>
          </a:p>
          <a:p>
            <a:pPr lvl="1"/>
            <a:r>
              <a:rPr lang="ja-JP" altLang="en-US" dirty="0"/>
              <a:t>どこでも</a:t>
            </a:r>
            <a:r>
              <a:rPr lang="ja-JP" altLang="en-US" dirty="0" smtClean="0"/>
              <a:t>同じ </a:t>
            </a:r>
            <a:r>
              <a:rPr lang="en-US" altLang="ja-JP" dirty="0" smtClean="0"/>
              <a:t>Vim </a:t>
            </a:r>
            <a:r>
              <a:rPr lang="ja-JP" altLang="en-US" dirty="0" smtClean="0"/>
              <a:t>とは限らない</a:t>
            </a:r>
            <a:endParaRPr lang="en-US" altLang="ja-JP" dirty="0" smtClean="0"/>
          </a:p>
          <a:p>
            <a:r>
              <a:rPr lang="en-US" altLang="ja-JP" dirty="0" smtClean="0"/>
              <a:t>vi </a:t>
            </a:r>
            <a:r>
              <a:rPr lang="ja-JP" altLang="en-US" dirty="0" smtClean="0"/>
              <a:t>の軽快さはあまりない</a:t>
            </a:r>
            <a:endParaRPr lang="en-US" altLang="ja-JP" dirty="0" smtClean="0"/>
          </a:p>
          <a:p>
            <a:r>
              <a:rPr kumimoji="1" lang="en-US" altLang="ja-JP" dirty="0" smtClean="0"/>
              <a:t>GUI </a:t>
            </a:r>
            <a:r>
              <a:rPr kumimoji="1" lang="ja-JP" altLang="en-US" dirty="0" smtClean="0"/>
              <a:t>操作もできる</a:t>
            </a:r>
            <a:endParaRPr kumimoji="1" lang="en-US" altLang="ja-JP" dirty="0" smtClean="0"/>
          </a:p>
          <a:p>
            <a:pPr lvl="1"/>
            <a:r>
              <a:rPr lang="en-US" altLang="ja-JP" dirty="0" err="1"/>
              <a:t>g</a:t>
            </a:r>
            <a:r>
              <a:rPr lang="en-US" altLang="ja-JP" dirty="0" err="1" smtClean="0"/>
              <a:t>vim</a:t>
            </a:r>
            <a:r>
              <a:rPr lang="en-US" altLang="ja-JP" dirty="0" smtClean="0"/>
              <a:t> </a:t>
            </a:r>
            <a:r>
              <a:rPr lang="ja-JP" altLang="en-US" dirty="0" smtClean="0"/>
              <a:t>あるいは </a:t>
            </a:r>
            <a:r>
              <a:rPr lang="en-US" altLang="ja-JP" dirty="0" smtClean="0"/>
              <a:t>vim -g</a:t>
            </a:r>
            <a:endParaRPr kumimoji="1" lang="en-US" altLang="ja-JP" dirty="0" smtClean="0"/>
          </a:p>
          <a:p>
            <a:endParaRPr kumimoji="1" lang="ja-JP" altLang="en-US" dirty="0"/>
          </a:p>
        </p:txBody>
      </p:sp>
    </p:spTree>
    <p:extLst>
      <p:ext uri="{BB962C8B-B14F-4D97-AF65-F5344CB8AC3E}">
        <p14:creationId xmlns:p14="http://schemas.microsoft.com/office/powerpoint/2010/main" val="774039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Vim - Vim</a:t>
            </a:r>
            <a:r>
              <a:rPr kumimoji="1" lang="ja-JP" altLang="en-US" dirty="0" smtClean="0"/>
              <a:t>の使い方超基礎編 </a:t>
            </a:r>
            <a:r>
              <a:rPr kumimoji="1" lang="en-US" altLang="ja-JP" dirty="0" smtClean="0"/>
              <a:t>1-</a:t>
            </a:r>
            <a:endParaRPr kumimoji="1" lang="ja-JP" altLang="en-US" dirty="0"/>
          </a:p>
        </p:txBody>
      </p:sp>
      <p:sp>
        <p:nvSpPr>
          <p:cNvPr id="3" name="コンテンツ プレースホルダー 2"/>
          <p:cNvSpPr>
            <a:spLocks noGrp="1"/>
          </p:cNvSpPr>
          <p:nvPr>
            <p:ph idx="1"/>
          </p:nvPr>
        </p:nvSpPr>
        <p:spPr>
          <a:xfrm>
            <a:off x="158824" y="1340768"/>
            <a:ext cx="8877672" cy="5517232"/>
          </a:xfrm>
        </p:spPr>
        <p:txBody>
          <a:bodyPr>
            <a:normAutofit fontScale="92500" lnSpcReduction="20000"/>
          </a:bodyPr>
          <a:lstStyle/>
          <a:p>
            <a:r>
              <a:rPr kumimoji="1" lang="en-US" altLang="ja-JP" dirty="0" smtClean="0"/>
              <a:t>Normal </a:t>
            </a:r>
            <a:r>
              <a:rPr kumimoji="1" lang="ja-JP" altLang="en-US" dirty="0" smtClean="0"/>
              <a:t>モードへの移動</a:t>
            </a:r>
            <a:endParaRPr kumimoji="1" lang="en-US" altLang="ja-JP" dirty="0" smtClean="0"/>
          </a:p>
          <a:p>
            <a:pPr lvl="1"/>
            <a:r>
              <a:rPr lang="en-US" altLang="ja-JP" dirty="0" smtClean="0"/>
              <a:t>ESC(</a:t>
            </a:r>
            <a:r>
              <a:rPr lang="ja-JP" altLang="en-US" dirty="0" smtClean="0"/>
              <a:t>どのモードでも可</a:t>
            </a:r>
            <a:r>
              <a:rPr lang="en-US" altLang="ja-JP" dirty="0" smtClean="0"/>
              <a:t>), </a:t>
            </a:r>
            <a:r>
              <a:rPr lang="en-US" altLang="ja-JP" dirty="0" err="1" smtClean="0"/>
              <a:t>ctrl+c</a:t>
            </a:r>
            <a:r>
              <a:rPr lang="en-US" altLang="ja-JP" dirty="0" smtClean="0"/>
              <a:t>(Normal </a:t>
            </a:r>
            <a:r>
              <a:rPr lang="ja-JP" altLang="en-US" dirty="0" smtClean="0"/>
              <a:t>モード以外</a:t>
            </a:r>
            <a:r>
              <a:rPr lang="en-US" altLang="ja-JP" dirty="0" smtClean="0"/>
              <a:t>)</a:t>
            </a:r>
          </a:p>
          <a:p>
            <a:r>
              <a:rPr kumimoji="1" lang="en-US" altLang="ja-JP" dirty="0" smtClean="0"/>
              <a:t>Insert </a:t>
            </a:r>
            <a:r>
              <a:rPr kumimoji="1" lang="ja-JP" altLang="en-US" dirty="0" smtClean="0"/>
              <a:t>モードへの移動</a:t>
            </a:r>
            <a:endParaRPr kumimoji="1" lang="en-US" altLang="ja-JP" dirty="0" smtClean="0"/>
          </a:p>
          <a:p>
            <a:pPr lvl="1"/>
            <a:r>
              <a:rPr lang="en-US" altLang="ja-JP" dirty="0" smtClean="0"/>
              <a:t>a, A,  </a:t>
            </a:r>
            <a:r>
              <a:rPr lang="en-US" altLang="ja-JP" dirty="0" err="1" smtClean="0"/>
              <a:t>i</a:t>
            </a:r>
            <a:r>
              <a:rPr lang="en-US" altLang="ja-JP" dirty="0" smtClean="0"/>
              <a:t>, I, o, O</a:t>
            </a:r>
          </a:p>
          <a:p>
            <a:r>
              <a:rPr lang="en-US" altLang="ja-JP" dirty="0" smtClean="0"/>
              <a:t>Visual </a:t>
            </a:r>
            <a:r>
              <a:rPr lang="ja-JP" altLang="en-US" dirty="0" smtClean="0"/>
              <a:t>モードへの移動</a:t>
            </a:r>
            <a:endParaRPr lang="en-US" altLang="ja-JP" dirty="0" smtClean="0"/>
          </a:p>
          <a:p>
            <a:pPr lvl="1"/>
            <a:r>
              <a:rPr lang="en-US" altLang="ja-JP" dirty="0" smtClean="0"/>
              <a:t>v, V, </a:t>
            </a:r>
            <a:r>
              <a:rPr lang="en-US" altLang="ja-JP" dirty="0" err="1" smtClean="0"/>
              <a:t>ctr+v</a:t>
            </a:r>
            <a:r>
              <a:rPr lang="en-US" altLang="ja-JP" dirty="0" smtClean="0"/>
              <a:t> (</a:t>
            </a:r>
            <a:r>
              <a:rPr lang="ja-JP" altLang="en-US" dirty="0" smtClean="0"/>
              <a:t>それぞれ文字選択</a:t>
            </a:r>
            <a:r>
              <a:rPr lang="en-US" altLang="ja-JP" dirty="0" smtClean="0"/>
              <a:t>, </a:t>
            </a:r>
            <a:r>
              <a:rPr lang="ja-JP" altLang="en-US" dirty="0" smtClean="0"/>
              <a:t>行選択</a:t>
            </a:r>
            <a:r>
              <a:rPr lang="en-US" altLang="ja-JP" dirty="0" smtClean="0"/>
              <a:t>, </a:t>
            </a:r>
            <a:r>
              <a:rPr lang="ja-JP" altLang="en-US" dirty="0" smtClean="0"/>
              <a:t>矩形選択</a:t>
            </a:r>
            <a:r>
              <a:rPr lang="en-US" altLang="ja-JP" dirty="0" smtClean="0"/>
              <a:t>)</a:t>
            </a:r>
          </a:p>
          <a:p>
            <a:r>
              <a:rPr kumimoji="1" lang="ja-JP" altLang="en-US" dirty="0" smtClean="0"/>
              <a:t>ファイルの書き込み方</a:t>
            </a:r>
            <a:endParaRPr kumimoji="1" lang="en-US" altLang="ja-JP" dirty="0" smtClean="0"/>
          </a:p>
          <a:p>
            <a:pPr lvl="1"/>
            <a:r>
              <a:rPr lang="en-US" altLang="ja-JP" dirty="0" smtClean="0"/>
              <a:t>:w (write </a:t>
            </a:r>
            <a:r>
              <a:rPr lang="ja-JP" altLang="en-US" dirty="0" smtClean="0"/>
              <a:t>の略</a:t>
            </a:r>
            <a:r>
              <a:rPr lang="en-US" altLang="ja-JP" dirty="0" smtClean="0"/>
              <a:t>)</a:t>
            </a:r>
          </a:p>
          <a:p>
            <a:r>
              <a:rPr kumimoji="1" lang="ja-JP" altLang="en-US" dirty="0"/>
              <a:t>ファイル</a:t>
            </a:r>
            <a:r>
              <a:rPr kumimoji="1" lang="ja-JP" altLang="en-US" dirty="0" smtClean="0"/>
              <a:t>の閉じ方</a:t>
            </a:r>
            <a:endParaRPr kumimoji="1" lang="en-US" altLang="ja-JP" dirty="0" smtClean="0"/>
          </a:p>
          <a:p>
            <a:pPr lvl="1"/>
            <a:r>
              <a:rPr lang="en-US" altLang="ja-JP" dirty="0" smtClean="0"/>
              <a:t>:q (quite </a:t>
            </a:r>
            <a:r>
              <a:rPr lang="ja-JP" altLang="en-US" dirty="0" smtClean="0"/>
              <a:t>の略</a:t>
            </a:r>
            <a:r>
              <a:rPr lang="en-US" altLang="ja-JP" dirty="0" smtClean="0"/>
              <a:t>)</a:t>
            </a:r>
          </a:p>
          <a:p>
            <a:pPr marL="0" indent="0">
              <a:buNone/>
            </a:pPr>
            <a:r>
              <a:rPr lang="en-US" altLang="ja-JP" dirty="0"/>
              <a:t/>
            </a:r>
            <a:br>
              <a:rPr lang="en-US" altLang="ja-JP" dirty="0"/>
            </a:br>
            <a:r>
              <a:rPr lang="en-US" altLang="ja-JP" dirty="0"/>
              <a:t>※</a:t>
            </a:r>
            <a:r>
              <a:rPr lang="ja-JP" altLang="en-US" dirty="0"/>
              <a:t>但し書きがなければすべて </a:t>
            </a:r>
            <a:r>
              <a:rPr lang="en-US" altLang="ja-JP" dirty="0"/>
              <a:t>Normal </a:t>
            </a:r>
            <a:r>
              <a:rPr lang="ja-JP" altLang="en-US" dirty="0"/>
              <a:t>モード時のこと</a:t>
            </a:r>
            <a:endParaRPr lang="en-US" altLang="ja-JP" dirty="0"/>
          </a:p>
          <a:p>
            <a:endParaRPr lang="en-US" altLang="ja-JP" dirty="0" smtClean="0"/>
          </a:p>
          <a:p>
            <a:pPr lvl="1"/>
            <a:endParaRPr lang="en-US" altLang="ja-JP" dirty="0"/>
          </a:p>
        </p:txBody>
      </p:sp>
    </p:spTree>
    <p:extLst>
      <p:ext uri="{BB962C8B-B14F-4D97-AF65-F5344CB8AC3E}">
        <p14:creationId xmlns:p14="http://schemas.microsoft.com/office/powerpoint/2010/main" val="18360865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Vim - Vim</a:t>
            </a:r>
            <a:r>
              <a:rPr kumimoji="1" lang="ja-JP" altLang="en-US" dirty="0" smtClean="0"/>
              <a:t>の使い方超基礎編 </a:t>
            </a:r>
            <a:r>
              <a:rPr lang="en-US" altLang="ja-JP" dirty="0"/>
              <a:t>2</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158824" y="1340768"/>
            <a:ext cx="8877672" cy="5256584"/>
          </a:xfrm>
        </p:spPr>
        <p:txBody>
          <a:bodyPr>
            <a:normAutofit fontScale="92500" lnSpcReduction="10000"/>
          </a:bodyPr>
          <a:lstStyle/>
          <a:p>
            <a:r>
              <a:rPr lang="ja-JP" altLang="en-US" sz="2800" dirty="0"/>
              <a:t>カーソル</a:t>
            </a:r>
            <a:r>
              <a:rPr lang="ja-JP" altLang="en-US" sz="2800" dirty="0" smtClean="0"/>
              <a:t>移動</a:t>
            </a:r>
            <a:r>
              <a:rPr lang="en-US" altLang="ja-JP" sz="2800" dirty="0" smtClean="0"/>
              <a:t>(Normal </a:t>
            </a:r>
            <a:r>
              <a:rPr lang="ja-JP" altLang="en-US" sz="2800" dirty="0" smtClean="0"/>
              <a:t>モード</a:t>
            </a:r>
            <a:r>
              <a:rPr lang="en-US" altLang="ja-JP" sz="2800" dirty="0" smtClean="0"/>
              <a:t>, Visual </a:t>
            </a:r>
            <a:r>
              <a:rPr lang="ja-JP" altLang="en-US" sz="2800" dirty="0" smtClean="0"/>
              <a:t>モード</a:t>
            </a:r>
            <a:r>
              <a:rPr lang="en-US" altLang="ja-JP" sz="2800" dirty="0" smtClean="0"/>
              <a:t>)</a:t>
            </a:r>
          </a:p>
          <a:p>
            <a:pPr lvl="1"/>
            <a:r>
              <a:rPr lang="en-US" altLang="ja-JP" sz="2400" dirty="0"/>
              <a:t>h</a:t>
            </a:r>
            <a:r>
              <a:rPr kumimoji="1" lang="en-US" altLang="ja-JP" sz="2400" dirty="0" smtClean="0"/>
              <a:t> : </a:t>
            </a:r>
            <a:r>
              <a:rPr kumimoji="1" lang="ja-JP" altLang="en-US" sz="2400" dirty="0" smtClean="0"/>
              <a:t>左に移動 </a:t>
            </a:r>
            <a:r>
              <a:rPr kumimoji="1" lang="en-US" altLang="ja-JP" sz="2400" dirty="0" smtClean="0"/>
              <a:t>(</a:t>
            </a:r>
            <a:r>
              <a:rPr kumimoji="1" lang="ja-JP" altLang="en-US" sz="2400" dirty="0" smtClean="0"/>
              <a:t>覚え方</a:t>
            </a:r>
            <a:r>
              <a:rPr kumimoji="1" lang="en-US" altLang="ja-JP" sz="2400" dirty="0" smtClean="0"/>
              <a:t>: </a:t>
            </a:r>
            <a:r>
              <a:rPr kumimoji="1" lang="en-US" altLang="ja-JP" sz="2400" dirty="0" err="1" smtClean="0">
                <a:solidFill>
                  <a:srgbClr val="FF0000"/>
                </a:solidFill>
              </a:rPr>
              <a:t>H</a:t>
            </a:r>
            <a:r>
              <a:rPr kumimoji="1" lang="en-US" altLang="ja-JP" sz="2400" dirty="0" err="1" smtClean="0"/>
              <a:t>idari</a:t>
            </a:r>
            <a:r>
              <a:rPr kumimoji="1" lang="en-US" altLang="ja-JP" sz="2400" dirty="0" smtClean="0"/>
              <a:t>)</a:t>
            </a:r>
          </a:p>
          <a:p>
            <a:pPr lvl="1"/>
            <a:r>
              <a:rPr lang="en-US" altLang="ja-JP" sz="2400" dirty="0"/>
              <a:t>j</a:t>
            </a:r>
            <a:r>
              <a:rPr lang="en-US" altLang="ja-JP" sz="2400" dirty="0" smtClean="0"/>
              <a:t> : </a:t>
            </a:r>
            <a:r>
              <a:rPr lang="ja-JP" altLang="en-US" sz="2400" dirty="0" smtClean="0"/>
              <a:t>下に移動 </a:t>
            </a:r>
            <a:r>
              <a:rPr lang="en-US" altLang="ja-JP" sz="2400" dirty="0" smtClean="0"/>
              <a:t>( </a:t>
            </a:r>
            <a:r>
              <a:rPr lang="ja-JP" altLang="en-US" sz="2400" dirty="0" smtClean="0"/>
              <a:t>覚え方</a:t>
            </a:r>
            <a:r>
              <a:rPr lang="en-US" altLang="ja-JP" sz="2400" dirty="0" smtClean="0"/>
              <a:t>: </a:t>
            </a:r>
            <a:r>
              <a:rPr lang="ja-JP" altLang="en-US" sz="2400" dirty="0" smtClean="0"/>
              <a:t>キーボードを見たら日本語で「ま」なので「</a:t>
            </a:r>
            <a:r>
              <a:rPr lang="ja-JP" altLang="en-US" sz="2400" dirty="0" smtClean="0">
                <a:solidFill>
                  <a:srgbClr val="FF0000"/>
                </a:solidFill>
              </a:rPr>
              <a:t>真</a:t>
            </a:r>
            <a:r>
              <a:rPr lang="ja-JP" altLang="en-US" sz="2400" dirty="0" smtClean="0"/>
              <a:t>下」</a:t>
            </a:r>
            <a:r>
              <a:rPr lang="en-US" altLang="ja-JP" sz="2400" dirty="0" smtClean="0"/>
              <a:t>)</a:t>
            </a:r>
          </a:p>
          <a:p>
            <a:pPr lvl="1"/>
            <a:r>
              <a:rPr lang="en-US" altLang="ja-JP" sz="2400" dirty="0" smtClean="0"/>
              <a:t>k : </a:t>
            </a:r>
            <a:r>
              <a:rPr lang="ja-JP" altLang="en-US" sz="2400" dirty="0" smtClean="0"/>
              <a:t>上に移動</a:t>
            </a:r>
            <a:r>
              <a:rPr lang="en-US" altLang="ja-JP" sz="2400" dirty="0" smtClean="0"/>
              <a:t>( </a:t>
            </a:r>
            <a:r>
              <a:rPr lang="ja-JP" altLang="en-US" sz="2400" dirty="0" smtClean="0"/>
              <a:t>覚え方</a:t>
            </a:r>
            <a:r>
              <a:rPr lang="en-US" altLang="ja-JP" sz="2400" dirty="0" smtClean="0"/>
              <a:t>: </a:t>
            </a:r>
            <a:r>
              <a:rPr lang="en-US" altLang="ja-JP" sz="2400" dirty="0" smtClean="0">
                <a:solidFill>
                  <a:srgbClr val="FF0000"/>
                </a:solidFill>
              </a:rPr>
              <a:t>K</a:t>
            </a:r>
            <a:r>
              <a:rPr lang="en-US" altLang="ja-JP" sz="2400" dirty="0" smtClean="0"/>
              <a:t>ita)</a:t>
            </a:r>
          </a:p>
          <a:p>
            <a:pPr lvl="1"/>
            <a:r>
              <a:rPr lang="en-US" altLang="ja-JP" sz="2400" dirty="0" smtClean="0"/>
              <a:t>L : </a:t>
            </a:r>
            <a:r>
              <a:rPr lang="ja-JP" altLang="en-US" sz="2400" dirty="0" smtClean="0"/>
              <a:t>右に移動</a:t>
            </a:r>
            <a:r>
              <a:rPr lang="en-US" altLang="ja-JP" sz="2400" dirty="0" smtClean="0"/>
              <a:t>( </a:t>
            </a:r>
            <a:r>
              <a:rPr lang="ja-JP" altLang="en-US" sz="2400" dirty="0" smtClean="0"/>
              <a:t>覚え方</a:t>
            </a:r>
            <a:r>
              <a:rPr lang="en-US" altLang="ja-JP" sz="2400" dirty="0" smtClean="0"/>
              <a:t>: </a:t>
            </a:r>
            <a:r>
              <a:rPr lang="en-US" altLang="ja-JP" sz="2400" dirty="0" smtClean="0">
                <a:solidFill>
                  <a:srgbClr val="FF0000"/>
                </a:solidFill>
              </a:rPr>
              <a:t>l</a:t>
            </a:r>
            <a:r>
              <a:rPr lang="en-US" altLang="ja-JP" sz="2400" dirty="0" smtClean="0"/>
              <a:t>eft </a:t>
            </a:r>
            <a:r>
              <a:rPr lang="ja-JP" altLang="en-US" sz="2400" dirty="0" smtClean="0"/>
              <a:t>じゃない方</a:t>
            </a:r>
            <a:r>
              <a:rPr lang="en-US" altLang="ja-JP" sz="2400" dirty="0" smtClean="0"/>
              <a:t>)</a:t>
            </a:r>
          </a:p>
          <a:p>
            <a:pPr lvl="1"/>
            <a:r>
              <a:rPr kumimoji="1" lang="ja-JP" altLang="en-US" sz="2400" dirty="0"/>
              <a:t>覚え方</a:t>
            </a:r>
            <a:r>
              <a:rPr kumimoji="1" lang="ja-JP" altLang="en-US" sz="2400" dirty="0" smtClean="0"/>
              <a:t>はアンサイクロペディアの </a:t>
            </a:r>
            <a:r>
              <a:rPr kumimoji="1" lang="en-US" altLang="ja-JP" sz="2400" dirty="0" smtClean="0"/>
              <a:t>vi </a:t>
            </a:r>
            <a:r>
              <a:rPr kumimoji="1" lang="ja-JP" altLang="en-US" sz="2400" dirty="0" smtClean="0"/>
              <a:t>の項を引用</a:t>
            </a:r>
            <a:endParaRPr kumimoji="1" lang="en-US" altLang="ja-JP" sz="2400" dirty="0" smtClean="0"/>
          </a:p>
          <a:p>
            <a:pPr lvl="1"/>
            <a:r>
              <a:rPr kumimoji="1" lang="ja-JP" altLang="en-US" sz="2400" dirty="0" smtClean="0"/>
              <a:t>アルファベットに意味はなくホームポジションで押しやすいようになっている</a:t>
            </a:r>
            <a:endParaRPr kumimoji="1" lang="en-US" altLang="ja-JP" sz="2400" dirty="0" smtClean="0"/>
          </a:p>
          <a:p>
            <a:r>
              <a:rPr lang="ja-JP" altLang="en-US" dirty="0" smtClean="0"/>
              <a:t>アンドゥ</a:t>
            </a:r>
            <a:r>
              <a:rPr lang="en-US" altLang="ja-JP" dirty="0" smtClean="0"/>
              <a:t>(</a:t>
            </a:r>
            <a:r>
              <a:rPr lang="ja-JP" altLang="en-US" dirty="0" smtClean="0"/>
              <a:t>やり直し</a:t>
            </a:r>
            <a:r>
              <a:rPr lang="en-US" altLang="ja-JP" dirty="0" smtClean="0"/>
              <a:t>)</a:t>
            </a:r>
            <a:endParaRPr lang="en-US" altLang="ja-JP" dirty="0"/>
          </a:p>
          <a:p>
            <a:pPr lvl="1"/>
            <a:r>
              <a:rPr lang="en-US" altLang="ja-JP" dirty="0"/>
              <a:t>u</a:t>
            </a:r>
          </a:p>
          <a:p>
            <a:r>
              <a:rPr lang="ja-JP" altLang="en-US" dirty="0" smtClean="0"/>
              <a:t>リドゥ</a:t>
            </a:r>
            <a:r>
              <a:rPr lang="en-US" altLang="ja-JP" dirty="0" smtClean="0"/>
              <a:t>(</a:t>
            </a:r>
            <a:r>
              <a:rPr lang="ja-JP" altLang="en-US" dirty="0" smtClean="0"/>
              <a:t>やり直しのやり直し</a:t>
            </a:r>
            <a:r>
              <a:rPr lang="en-US" altLang="ja-JP" dirty="0" smtClean="0"/>
              <a:t>)</a:t>
            </a:r>
            <a:endParaRPr lang="en-US" altLang="ja-JP" dirty="0"/>
          </a:p>
          <a:p>
            <a:pPr lvl="1"/>
            <a:r>
              <a:rPr lang="en-US" altLang="ja-JP" dirty="0" err="1"/>
              <a:t>ctr</a:t>
            </a:r>
            <a:r>
              <a:rPr lang="en-US" altLang="ja-JP" dirty="0"/>
              <a:t> + r</a:t>
            </a:r>
          </a:p>
          <a:p>
            <a:pPr lvl="1"/>
            <a:endParaRPr lang="ja-JP" altLang="en-US" sz="2400" dirty="0"/>
          </a:p>
          <a:p>
            <a:pPr lvl="1"/>
            <a:endParaRPr kumimoji="1" lang="en-US" altLang="ja-JP" sz="2400" dirty="0" smtClean="0"/>
          </a:p>
          <a:p>
            <a:pPr lvl="1"/>
            <a:endParaRPr lang="en-US" altLang="ja-JP" dirty="0" smtClean="0"/>
          </a:p>
        </p:txBody>
      </p:sp>
    </p:spTree>
    <p:extLst>
      <p:ext uri="{BB962C8B-B14F-4D97-AF65-F5344CB8AC3E}">
        <p14:creationId xmlns:p14="http://schemas.microsoft.com/office/powerpoint/2010/main" val="1749041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Vim - Vim</a:t>
            </a:r>
            <a:r>
              <a:rPr kumimoji="1" lang="ja-JP" altLang="en-US" dirty="0" smtClean="0"/>
              <a:t>の使い方超基礎編 </a:t>
            </a:r>
            <a:r>
              <a:rPr lang="en-US" altLang="ja-JP" dirty="0"/>
              <a:t>2</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158824" y="1340768"/>
            <a:ext cx="8877672" cy="4104456"/>
          </a:xfrm>
        </p:spPr>
        <p:txBody>
          <a:bodyPr>
            <a:normAutofit fontScale="70000" lnSpcReduction="20000"/>
          </a:bodyPr>
          <a:lstStyle/>
          <a:p>
            <a:r>
              <a:rPr lang="ja-JP" altLang="en-US" dirty="0" smtClean="0"/>
              <a:t>ヤンク</a:t>
            </a:r>
            <a:r>
              <a:rPr lang="ja-JP" altLang="en-US" dirty="0"/>
              <a:t>（コピー</a:t>
            </a:r>
            <a:r>
              <a:rPr lang="en-US" altLang="ja-JP" dirty="0"/>
              <a:t>)</a:t>
            </a:r>
          </a:p>
          <a:p>
            <a:pPr lvl="1"/>
            <a:r>
              <a:rPr lang="en-US" altLang="ja-JP" dirty="0"/>
              <a:t>y</a:t>
            </a:r>
          </a:p>
          <a:p>
            <a:r>
              <a:rPr lang="ja-JP" altLang="en-US" dirty="0"/>
              <a:t>ペースト</a:t>
            </a:r>
            <a:r>
              <a:rPr lang="en-US" altLang="ja-JP" dirty="0"/>
              <a:t>(</a:t>
            </a:r>
            <a:r>
              <a:rPr lang="ja-JP" altLang="en-US" dirty="0"/>
              <a:t>貼り付け</a:t>
            </a:r>
            <a:r>
              <a:rPr lang="en-US" altLang="ja-JP" dirty="0"/>
              <a:t>)</a:t>
            </a:r>
          </a:p>
          <a:p>
            <a:pPr lvl="1"/>
            <a:r>
              <a:rPr lang="en-US" altLang="ja-JP" dirty="0"/>
              <a:t>p</a:t>
            </a:r>
          </a:p>
          <a:p>
            <a:r>
              <a:rPr lang="ja-JP" altLang="en-US" dirty="0"/>
              <a:t>文字削除</a:t>
            </a:r>
            <a:endParaRPr lang="en-US" altLang="ja-JP" dirty="0"/>
          </a:p>
          <a:p>
            <a:pPr lvl="1"/>
            <a:r>
              <a:rPr lang="en-US" altLang="ja-JP" dirty="0"/>
              <a:t>x</a:t>
            </a:r>
          </a:p>
          <a:p>
            <a:r>
              <a:rPr lang="ja-JP" altLang="en-US" dirty="0" smtClean="0"/>
              <a:t>削除</a:t>
            </a:r>
            <a:r>
              <a:rPr lang="en-US" altLang="ja-JP" dirty="0"/>
              <a:t>(</a:t>
            </a:r>
            <a:r>
              <a:rPr lang="ja-JP" altLang="en-US" dirty="0"/>
              <a:t>切り取り</a:t>
            </a:r>
            <a:r>
              <a:rPr lang="en-US" altLang="ja-JP" dirty="0"/>
              <a:t>)</a:t>
            </a:r>
          </a:p>
          <a:p>
            <a:pPr lvl="1"/>
            <a:r>
              <a:rPr lang="en-US" altLang="ja-JP" dirty="0" smtClean="0"/>
              <a:t>d</a:t>
            </a:r>
          </a:p>
          <a:p>
            <a:r>
              <a:rPr lang="ja-JP" altLang="en-US" dirty="0" smtClean="0"/>
              <a:t>ヤンクや削除の範囲選択はカーソルの移動コマンドや回数</a:t>
            </a:r>
            <a:r>
              <a:rPr lang="en-US" altLang="ja-JP" dirty="0" smtClean="0"/>
              <a:t>(</a:t>
            </a:r>
            <a:r>
              <a:rPr lang="ja-JP" altLang="en-US" dirty="0" smtClean="0"/>
              <a:t>何文字か</a:t>
            </a:r>
            <a:r>
              <a:rPr lang="en-US" altLang="ja-JP" dirty="0" smtClean="0"/>
              <a:t>)</a:t>
            </a:r>
            <a:r>
              <a:rPr lang="ja-JP" altLang="en-US" dirty="0" smtClean="0"/>
              <a:t>などと組み合わせて選択できる</a:t>
            </a:r>
            <a:endParaRPr lang="en-US" altLang="ja-JP" dirty="0"/>
          </a:p>
          <a:p>
            <a:r>
              <a:rPr lang="ja-JP" altLang="en-US" dirty="0"/>
              <a:t>マニュアルを見る</a:t>
            </a:r>
            <a:endParaRPr lang="en-US" altLang="ja-JP" dirty="0"/>
          </a:p>
          <a:p>
            <a:pPr lvl="1"/>
            <a:r>
              <a:rPr lang="en-US" altLang="ja-JP" dirty="0"/>
              <a:t>:help [] ([]</a:t>
            </a:r>
            <a:r>
              <a:rPr lang="ja-JP" altLang="en-US" dirty="0"/>
              <a:t>はコマンド</a:t>
            </a:r>
            <a:r>
              <a:rPr lang="en-US" altLang="ja-JP" dirty="0"/>
              <a:t>)</a:t>
            </a:r>
          </a:p>
          <a:p>
            <a:pPr lvl="1"/>
            <a:endParaRPr lang="ja-JP" altLang="en-US" sz="2400" dirty="0"/>
          </a:p>
          <a:p>
            <a:pPr lvl="1"/>
            <a:endParaRPr kumimoji="1" lang="en-US" altLang="ja-JP" sz="2400" dirty="0" smtClean="0"/>
          </a:p>
          <a:p>
            <a:pPr lvl="1"/>
            <a:endParaRPr lang="en-US" altLang="ja-JP" dirty="0" smtClean="0"/>
          </a:p>
        </p:txBody>
      </p:sp>
      <p:sp>
        <p:nvSpPr>
          <p:cNvPr id="4" name="正方形/長方形 3"/>
          <p:cNvSpPr/>
          <p:nvPr/>
        </p:nvSpPr>
        <p:spPr>
          <a:xfrm>
            <a:off x="0" y="5157192"/>
            <a:ext cx="9144000" cy="14127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rgbClr val="FF0000"/>
                </a:solidFill>
              </a:rPr>
              <a:t>とりあえず </a:t>
            </a:r>
            <a:r>
              <a:rPr kumimoji="1" lang="en-US" altLang="ja-JP" sz="4000" dirty="0" err="1" smtClean="0">
                <a:solidFill>
                  <a:srgbClr val="FF0000"/>
                </a:solidFill>
              </a:rPr>
              <a:t>vimtutor</a:t>
            </a:r>
            <a:r>
              <a:rPr kumimoji="1" lang="en-US" altLang="ja-JP" sz="4000" dirty="0" smtClean="0">
                <a:solidFill>
                  <a:srgbClr val="FF0000"/>
                </a:solidFill>
              </a:rPr>
              <a:t> </a:t>
            </a:r>
            <a:r>
              <a:rPr kumimoji="1" lang="ja-JP" altLang="en-US" sz="4000" dirty="0" smtClean="0">
                <a:solidFill>
                  <a:srgbClr val="FF0000"/>
                </a:solidFill>
              </a:rPr>
              <a:t>をやってみよう</a:t>
            </a:r>
            <a:endParaRPr kumimoji="1" lang="en-US" altLang="ja-JP" sz="4000" dirty="0" smtClean="0">
              <a:solidFill>
                <a:srgbClr val="FF0000"/>
              </a:solidFill>
            </a:endParaRPr>
          </a:p>
          <a:p>
            <a:pPr algn="ctr"/>
            <a:r>
              <a:rPr lang="ja-JP" altLang="en-US" sz="4000" dirty="0">
                <a:solidFill>
                  <a:srgbClr val="FF0000"/>
                </a:solidFill>
              </a:rPr>
              <a:t>更にわからないこと</a:t>
            </a:r>
            <a:r>
              <a:rPr lang="ja-JP" altLang="en-US" sz="4000" dirty="0" smtClean="0">
                <a:solidFill>
                  <a:srgbClr val="FF0000"/>
                </a:solidFill>
              </a:rPr>
              <a:t>はマニュアルを読もう</a:t>
            </a:r>
            <a:endParaRPr kumimoji="1" lang="ja-JP" altLang="en-US" sz="4000" dirty="0">
              <a:solidFill>
                <a:srgbClr val="FF0000"/>
              </a:solidFill>
            </a:endParaRPr>
          </a:p>
        </p:txBody>
      </p:sp>
    </p:spTree>
    <p:extLst>
      <p:ext uri="{BB962C8B-B14F-4D97-AF65-F5344CB8AC3E}">
        <p14:creationId xmlns:p14="http://schemas.microsoft.com/office/powerpoint/2010/main" val="261264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Vim - </a:t>
            </a:r>
            <a:r>
              <a:rPr kumimoji="1" lang="ja-JP" altLang="en-US" dirty="0" smtClean="0"/>
              <a:t>僕の考えた最強の </a:t>
            </a:r>
            <a:r>
              <a:rPr kumimoji="1" lang="en-US" altLang="ja-JP" dirty="0" smtClean="0"/>
              <a:t>Vim -</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Vim </a:t>
            </a:r>
            <a:r>
              <a:rPr kumimoji="1" lang="ja-JP" altLang="en-US" dirty="0" smtClean="0"/>
              <a:t>は拡張性を持つ</a:t>
            </a:r>
            <a:endParaRPr kumimoji="1" lang="en-US" altLang="ja-JP" dirty="0" smtClean="0"/>
          </a:p>
          <a:p>
            <a:pPr lvl="1"/>
            <a:r>
              <a:rPr lang="ja-JP" altLang="en-US" dirty="0"/>
              <a:t>独自</a:t>
            </a:r>
            <a:r>
              <a:rPr lang="ja-JP" altLang="en-US" dirty="0" smtClean="0"/>
              <a:t>のスクリプト言語を持つ</a:t>
            </a:r>
            <a:endParaRPr kumimoji="1" lang="en-US" altLang="ja-JP" dirty="0" smtClean="0"/>
          </a:p>
          <a:p>
            <a:pPr lvl="1"/>
            <a:r>
              <a:rPr kumimoji="1" lang="ja-JP" altLang="en-US" dirty="0" smtClean="0"/>
              <a:t>自分でよく使う設定を初期設定にできる</a:t>
            </a:r>
            <a:endParaRPr kumimoji="1" lang="en-US" altLang="ja-JP" dirty="0" smtClean="0"/>
          </a:p>
          <a:p>
            <a:pPr lvl="2"/>
            <a:r>
              <a:rPr lang="en-US" altLang="ja-JP" dirty="0" smtClean="0"/>
              <a:t>(</a:t>
            </a:r>
            <a:r>
              <a:rPr lang="ja-JP" altLang="en-US" dirty="0" smtClean="0"/>
              <a:t>ただし推奨されないが元々の </a:t>
            </a:r>
            <a:r>
              <a:rPr lang="en-US" altLang="ja-JP" dirty="0" smtClean="0"/>
              <a:t>vi </a:t>
            </a:r>
            <a:r>
              <a:rPr lang="ja-JP" altLang="en-US" dirty="0" smtClean="0"/>
              <a:t>でもできた</a:t>
            </a:r>
            <a:r>
              <a:rPr lang="en-US" altLang="ja-JP" dirty="0" smtClean="0"/>
              <a:t>)</a:t>
            </a:r>
            <a:endParaRPr kumimoji="1" lang="en-US" altLang="ja-JP" dirty="0" smtClean="0"/>
          </a:p>
          <a:p>
            <a:pPr lvl="1"/>
            <a:r>
              <a:rPr lang="ja-JP" altLang="en-US" dirty="0"/>
              <a:t>他の人</a:t>
            </a:r>
            <a:r>
              <a:rPr lang="ja-JP" altLang="en-US" dirty="0" smtClean="0"/>
              <a:t>が作った </a:t>
            </a:r>
            <a:r>
              <a:rPr lang="en-US" altLang="ja-JP" dirty="0" smtClean="0"/>
              <a:t>vim </a:t>
            </a:r>
            <a:r>
              <a:rPr lang="ja-JP" altLang="en-US" dirty="0" smtClean="0"/>
              <a:t>スクリプトなどのプラグインをインストールできる</a:t>
            </a:r>
            <a:endParaRPr lang="en-US" altLang="ja-JP" dirty="0" smtClean="0"/>
          </a:p>
          <a:p>
            <a:r>
              <a:rPr lang="ja-JP" altLang="en-US" dirty="0" smtClean="0"/>
              <a:t>自分でよく使う設定を初期設定にする</a:t>
            </a:r>
            <a:endParaRPr lang="en-US" altLang="ja-JP" dirty="0" smtClean="0"/>
          </a:p>
          <a:p>
            <a:pPr lvl="1"/>
            <a:r>
              <a:rPr lang="en-US" altLang="ja-JP" dirty="0" smtClean="0"/>
              <a:t>$HOME/.</a:t>
            </a:r>
            <a:r>
              <a:rPr lang="en-US" altLang="ja-JP" dirty="0" err="1" smtClean="0"/>
              <a:t>vimrc</a:t>
            </a:r>
            <a:r>
              <a:rPr lang="en-US" altLang="ja-JP" dirty="0" smtClean="0"/>
              <a:t> </a:t>
            </a:r>
            <a:r>
              <a:rPr lang="ja-JP" altLang="en-US" dirty="0" smtClean="0"/>
              <a:t>という設定ファイルに書き込む</a:t>
            </a:r>
            <a:endParaRPr lang="en-US" altLang="ja-JP" dirty="0" smtClean="0"/>
          </a:p>
          <a:p>
            <a:pPr lvl="1"/>
            <a:r>
              <a:rPr lang="ja-JP" altLang="en-US" dirty="0"/>
              <a:t>書き方</a:t>
            </a:r>
            <a:r>
              <a:rPr lang="ja-JP" altLang="en-US" dirty="0" smtClean="0"/>
              <a:t>は基本的には </a:t>
            </a:r>
            <a:r>
              <a:rPr lang="en-US" altLang="ja-JP" dirty="0" smtClean="0"/>
              <a:t>vim </a:t>
            </a:r>
            <a:r>
              <a:rPr lang="ja-JP" altLang="en-US" dirty="0" smtClean="0"/>
              <a:t>のコマンドと同じ</a:t>
            </a:r>
            <a:endParaRPr lang="en-US" altLang="ja-JP" dirty="0" smtClean="0"/>
          </a:p>
          <a:p>
            <a:endParaRPr kumimoji="1" lang="ja-JP" altLang="en-US" dirty="0"/>
          </a:p>
        </p:txBody>
      </p:sp>
    </p:spTree>
    <p:extLst>
      <p:ext uri="{BB962C8B-B14F-4D97-AF65-F5344CB8AC3E}">
        <p14:creationId xmlns:p14="http://schemas.microsoft.com/office/powerpoint/2010/main" val="23947270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Vim - </a:t>
            </a:r>
            <a:r>
              <a:rPr kumimoji="1" lang="ja-JP" altLang="en-US" dirty="0" smtClean="0"/>
              <a:t>僕の考えた最強の </a:t>
            </a:r>
            <a:r>
              <a:rPr kumimoji="1" lang="en-US" altLang="ja-JP" dirty="0" smtClean="0"/>
              <a:t>Vim -</a:t>
            </a:r>
            <a:br>
              <a:rPr kumimoji="1" lang="en-US" altLang="ja-JP" dirty="0" smtClean="0"/>
            </a:br>
            <a:r>
              <a:rPr kumimoji="1" lang="en-US" altLang="ja-JP" dirty="0" smtClean="0"/>
              <a:t>~</a:t>
            </a:r>
            <a:r>
              <a:rPr lang="ja-JP" altLang="en-US" dirty="0" smtClean="0"/>
              <a:t>私</a:t>
            </a:r>
            <a:r>
              <a:rPr lang="ja-JP" altLang="en-US" dirty="0"/>
              <a:t>のおすすめ</a:t>
            </a:r>
            <a:r>
              <a:rPr lang="ja-JP" altLang="en-US" dirty="0" smtClean="0"/>
              <a:t>設定 最低限編</a:t>
            </a:r>
            <a:r>
              <a:rPr lang="en-US" altLang="ja-JP" dirty="0" smtClean="0"/>
              <a:t>~</a:t>
            </a:r>
            <a:endParaRPr kumimoji="1" lang="ja-JP" altLang="en-US" dirty="0"/>
          </a:p>
        </p:txBody>
      </p:sp>
      <p:sp>
        <p:nvSpPr>
          <p:cNvPr id="3" name="コンテンツ プレースホルダー 2"/>
          <p:cNvSpPr>
            <a:spLocks noGrp="1"/>
          </p:cNvSpPr>
          <p:nvPr>
            <p:ph idx="1"/>
          </p:nvPr>
        </p:nvSpPr>
        <p:spPr>
          <a:xfrm>
            <a:off x="158824" y="1340768"/>
            <a:ext cx="8877672" cy="5517232"/>
          </a:xfrm>
        </p:spPr>
        <p:txBody>
          <a:bodyPr>
            <a:normAutofit fontScale="85000" lnSpcReduction="20000"/>
          </a:bodyPr>
          <a:lstStyle/>
          <a:p>
            <a:r>
              <a:rPr lang="ja-JP" altLang="en-US" dirty="0" smtClean="0"/>
              <a:t>構文強調</a:t>
            </a:r>
            <a:endParaRPr lang="en-US" altLang="ja-JP" dirty="0" smtClean="0"/>
          </a:p>
          <a:p>
            <a:pPr lvl="1"/>
            <a:r>
              <a:rPr lang="en-US" altLang="ja-JP" dirty="0"/>
              <a:t>s</a:t>
            </a:r>
            <a:r>
              <a:rPr kumimoji="1" lang="en-US" altLang="ja-JP" dirty="0" smtClean="0"/>
              <a:t>yntax enable</a:t>
            </a:r>
          </a:p>
          <a:p>
            <a:r>
              <a:rPr kumimoji="1" lang="ja-JP" altLang="en-US" dirty="0" smtClean="0"/>
              <a:t>コマンドライン補完をする</a:t>
            </a:r>
            <a:endParaRPr kumimoji="1" lang="en-US" altLang="ja-JP" dirty="0" smtClean="0"/>
          </a:p>
          <a:p>
            <a:pPr lvl="1"/>
            <a:r>
              <a:rPr lang="en-US" altLang="ja-JP" dirty="0" smtClean="0"/>
              <a:t>set </a:t>
            </a:r>
            <a:r>
              <a:rPr lang="en-US" altLang="ja-JP" dirty="0" err="1" smtClean="0"/>
              <a:t>wildmenu</a:t>
            </a:r>
            <a:endParaRPr lang="en-US" altLang="ja-JP" dirty="0" smtClean="0"/>
          </a:p>
          <a:p>
            <a:pPr lvl="1"/>
            <a:r>
              <a:rPr kumimoji="1" lang="en-US" altLang="ja-JP" dirty="0" smtClean="0"/>
              <a:t>set </a:t>
            </a:r>
            <a:r>
              <a:rPr kumimoji="1" lang="en-US" altLang="ja-JP" dirty="0" err="1" smtClean="0"/>
              <a:t>wildchar</a:t>
            </a:r>
            <a:r>
              <a:rPr kumimoji="1" lang="en-US" altLang="ja-JP" dirty="0" smtClean="0"/>
              <a:t>=&lt;tab&gt;</a:t>
            </a:r>
          </a:p>
          <a:p>
            <a:r>
              <a:rPr lang="ja-JP" altLang="en-US" dirty="0"/>
              <a:t>改行コードの自動認識</a:t>
            </a:r>
            <a:endParaRPr lang="en-US" altLang="ja-JP" dirty="0"/>
          </a:p>
          <a:p>
            <a:pPr lvl="1"/>
            <a:r>
              <a:rPr lang="en-US" altLang="ja-JP" dirty="0"/>
              <a:t>set </a:t>
            </a:r>
            <a:r>
              <a:rPr lang="en-US" altLang="ja-JP" dirty="0" err="1"/>
              <a:t>fileformats</a:t>
            </a:r>
            <a:r>
              <a:rPr lang="en-US" altLang="ja-JP" dirty="0"/>
              <a:t>=</a:t>
            </a:r>
            <a:r>
              <a:rPr lang="en-US" altLang="ja-JP" dirty="0" err="1"/>
              <a:t>unix</a:t>
            </a:r>
            <a:r>
              <a:rPr lang="en-US" altLang="ja-JP" dirty="0"/>
              <a:t>, </a:t>
            </a:r>
            <a:r>
              <a:rPr lang="en-US" altLang="ja-JP" dirty="0" err="1"/>
              <a:t>dos,mac</a:t>
            </a:r>
            <a:endParaRPr lang="en-US" altLang="ja-JP" dirty="0"/>
          </a:p>
          <a:p>
            <a:r>
              <a:rPr lang="ja-JP" altLang="en-US" dirty="0"/>
              <a:t>ビープ音を鳴らさない</a:t>
            </a:r>
            <a:endParaRPr lang="en-US" altLang="ja-JP" dirty="0"/>
          </a:p>
          <a:p>
            <a:pPr lvl="1"/>
            <a:r>
              <a:rPr lang="en-US" altLang="ja-JP" dirty="0"/>
              <a:t>set </a:t>
            </a:r>
            <a:r>
              <a:rPr lang="en-US" altLang="ja-JP" dirty="0" err="1"/>
              <a:t>vb</a:t>
            </a:r>
            <a:r>
              <a:rPr lang="en-US" altLang="ja-JP" dirty="0"/>
              <a:t> </a:t>
            </a:r>
            <a:r>
              <a:rPr lang="en-US" altLang="ja-JP" dirty="0" err="1"/>
              <a:t>t_vb</a:t>
            </a:r>
            <a:r>
              <a:rPr lang="en-US" altLang="ja-JP" dirty="0"/>
              <a:t>=</a:t>
            </a:r>
          </a:p>
          <a:p>
            <a:r>
              <a:rPr lang="ja-JP" altLang="en-US" dirty="0"/>
              <a:t>文字</a:t>
            </a:r>
            <a:r>
              <a:rPr lang="ja-JP" altLang="en-US" dirty="0" smtClean="0"/>
              <a:t>コードの設定</a:t>
            </a:r>
            <a:r>
              <a:rPr lang="en-US" altLang="ja-JP" dirty="0" smtClean="0"/>
              <a:t>(</a:t>
            </a:r>
            <a:r>
              <a:rPr lang="ja-JP" altLang="en-US" dirty="0" smtClean="0"/>
              <a:t>デフォルトを </a:t>
            </a:r>
            <a:r>
              <a:rPr lang="en-US" altLang="ja-JP" dirty="0" smtClean="0"/>
              <a:t>utf-8 </a:t>
            </a:r>
            <a:r>
              <a:rPr lang="ja-JP" altLang="en-US" dirty="0" smtClean="0"/>
              <a:t>にする</a:t>
            </a:r>
            <a:r>
              <a:rPr lang="en-US" altLang="ja-JP" dirty="0" smtClean="0"/>
              <a:t>)</a:t>
            </a:r>
          </a:p>
          <a:p>
            <a:pPr lvl="1"/>
            <a:r>
              <a:rPr kumimoji="1" lang="en-US" altLang="ja-JP" dirty="0" smtClean="0"/>
              <a:t>set encoding=utf-8</a:t>
            </a:r>
          </a:p>
          <a:p>
            <a:pPr lvl="1"/>
            <a:r>
              <a:rPr lang="en-US" altLang="ja-JP" dirty="0" smtClean="0"/>
              <a:t>set </a:t>
            </a:r>
            <a:r>
              <a:rPr lang="en-US" altLang="ja-JP" dirty="0" err="1" smtClean="0"/>
              <a:t>fileencoding</a:t>
            </a:r>
            <a:r>
              <a:rPr lang="en-US" altLang="ja-JP" dirty="0" smtClean="0"/>
              <a:t>=utf-8</a:t>
            </a:r>
          </a:p>
          <a:p>
            <a:pPr lvl="1"/>
            <a:r>
              <a:rPr lang="en-US" altLang="ja-JP" dirty="0" smtClean="0"/>
              <a:t>set </a:t>
            </a:r>
            <a:r>
              <a:rPr lang="en-US" altLang="ja-JP" dirty="0" err="1"/>
              <a:t>fileencodings</a:t>
            </a:r>
            <a:r>
              <a:rPr lang="en-US" altLang="ja-JP" dirty="0"/>
              <a:t>=ucs-bom,iso-2022-jp,sjis,cp932,euc-jp</a:t>
            </a:r>
          </a:p>
          <a:p>
            <a:pPr lvl="1"/>
            <a:r>
              <a:rPr lang="en-US" altLang="ja-JP" dirty="0" smtClean="0"/>
              <a:t>set </a:t>
            </a:r>
            <a:r>
              <a:rPr lang="en-US" altLang="ja-JP" dirty="0" err="1"/>
              <a:t>fileencodings</a:t>
            </a:r>
            <a:r>
              <a:rPr lang="en-US" altLang="ja-JP" dirty="0"/>
              <a:t>+=,ucs-21e,ucs-2,utf-8</a:t>
            </a:r>
            <a:endParaRPr kumimoji="1" lang="en-US" altLang="ja-JP" dirty="0" smtClean="0"/>
          </a:p>
        </p:txBody>
      </p:sp>
    </p:spTree>
    <p:extLst>
      <p:ext uri="{BB962C8B-B14F-4D97-AF65-F5344CB8AC3E}">
        <p14:creationId xmlns:p14="http://schemas.microsoft.com/office/powerpoint/2010/main" val="29314376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Vim - </a:t>
            </a:r>
            <a:r>
              <a:rPr kumimoji="1" lang="ja-JP" altLang="en-US" dirty="0" smtClean="0"/>
              <a:t>僕の考えた最強の </a:t>
            </a:r>
            <a:r>
              <a:rPr kumimoji="1" lang="en-US" altLang="ja-JP" dirty="0" smtClean="0"/>
              <a:t>Vim -</a:t>
            </a:r>
            <a:br>
              <a:rPr kumimoji="1" lang="en-US" altLang="ja-JP" dirty="0" smtClean="0"/>
            </a:br>
            <a:r>
              <a:rPr kumimoji="1" lang="en-US" altLang="ja-JP" dirty="0" smtClean="0"/>
              <a:t>~</a:t>
            </a:r>
            <a:r>
              <a:rPr lang="ja-JP" altLang="en-US" dirty="0" smtClean="0"/>
              <a:t>私</a:t>
            </a:r>
            <a:r>
              <a:rPr lang="ja-JP" altLang="en-US" dirty="0"/>
              <a:t>のおすすめ</a:t>
            </a:r>
            <a:r>
              <a:rPr lang="ja-JP" altLang="en-US" dirty="0" smtClean="0"/>
              <a:t>設定 便利編</a:t>
            </a:r>
            <a:r>
              <a:rPr lang="en-US" altLang="ja-JP" dirty="0" smtClean="0"/>
              <a:t>~</a:t>
            </a:r>
            <a:endParaRPr kumimoji="1" lang="ja-JP" altLang="en-US" dirty="0"/>
          </a:p>
        </p:txBody>
      </p:sp>
      <p:sp>
        <p:nvSpPr>
          <p:cNvPr id="3" name="コンテンツ プレースホルダー 2"/>
          <p:cNvSpPr>
            <a:spLocks noGrp="1"/>
          </p:cNvSpPr>
          <p:nvPr>
            <p:ph idx="1"/>
          </p:nvPr>
        </p:nvSpPr>
        <p:spPr>
          <a:xfrm>
            <a:off x="0" y="1340768"/>
            <a:ext cx="9144000" cy="5400600"/>
          </a:xfrm>
        </p:spPr>
        <p:txBody>
          <a:bodyPr>
            <a:normAutofit/>
          </a:bodyPr>
          <a:lstStyle/>
          <a:p>
            <a:r>
              <a:rPr kumimoji="1" lang="ja-JP" altLang="en-US" dirty="0" smtClean="0"/>
              <a:t>バックスペースキーで削除できるものを指定</a:t>
            </a:r>
            <a:endParaRPr kumimoji="1" lang="en-US" altLang="ja-JP" dirty="0" smtClean="0"/>
          </a:p>
          <a:p>
            <a:pPr lvl="1"/>
            <a:r>
              <a:rPr lang="en-US" altLang="ja-JP" dirty="0" smtClean="0"/>
              <a:t>set backspace=</a:t>
            </a:r>
            <a:r>
              <a:rPr lang="en-US" altLang="ja-JP" dirty="0" err="1" smtClean="0"/>
              <a:t>indent,eol,start</a:t>
            </a:r>
            <a:endParaRPr lang="en-US" altLang="ja-JP" dirty="0" smtClean="0"/>
          </a:p>
          <a:p>
            <a:r>
              <a:rPr lang="ja-JP" altLang="en-US" dirty="0"/>
              <a:t>カーソルを行頭</a:t>
            </a:r>
            <a:r>
              <a:rPr lang="en-US" altLang="ja-JP" dirty="0"/>
              <a:t>, </a:t>
            </a:r>
            <a:r>
              <a:rPr lang="ja-JP" altLang="en-US" dirty="0"/>
              <a:t>行末で止まらないようにする</a:t>
            </a:r>
            <a:endParaRPr lang="en-US" altLang="ja-JP" dirty="0"/>
          </a:p>
          <a:p>
            <a:pPr lvl="1"/>
            <a:r>
              <a:rPr lang="en-US" altLang="ja-JP" dirty="0"/>
              <a:t>set </a:t>
            </a:r>
            <a:r>
              <a:rPr lang="en-US" altLang="ja-JP" dirty="0" err="1"/>
              <a:t>whichwrap</a:t>
            </a:r>
            <a:r>
              <a:rPr lang="en-US" altLang="ja-JP" dirty="0"/>
              <a:t>=</a:t>
            </a:r>
            <a:r>
              <a:rPr lang="en-US" altLang="ja-JP" dirty="0" err="1"/>
              <a:t>b,s,h,l</a:t>
            </a:r>
            <a:r>
              <a:rPr lang="en-US" altLang="ja-JP" dirty="0"/>
              <a:t>,&lt;,&gt;,[,]</a:t>
            </a:r>
          </a:p>
          <a:p>
            <a:r>
              <a:rPr lang="ja-JP" altLang="en-US" dirty="0"/>
              <a:t>入力中のコマンドを表示</a:t>
            </a:r>
            <a:endParaRPr lang="en-US" altLang="ja-JP" dirty="0"/>
          </a:p>
          <a:p>
            <a:pPr lvl="1"/>
            <a:r>
              <a:rPr lang="en-US" altLang="ja-JP" dirty="0"/>
              <a:t>set </a:t>
            </a:r>
            <a:r>
              <a:rPr lang="en-US" altLang="ja-JP" dirty="0" err="1" smtClean="0"/>
              <a:t>showcmd</a:t>
            </a:r>
            <a:endParaRPr lang="en-US" altLang="ja-JP" dirty="0"/>
          </a:p>
          <a:p>
            <a:r>
              <a:rPr lang="ja-JP" altLang="en-US" dirty="0"/>
              <a:t>ウィンドウの幅より長い行は折り返して表示</a:t>
            </a:r>
            <a:endParaRPr lang="en-US" altLang="ja-JP" dirty="0"/>
          </a:p>
          <a:p>
            <a:pPr lvl="1"/>
            <a:r>
              <a:rPr lang="en-US" altLang="ja-JP" dirty="0"/>
              <a:t>set wrap</a:t>
            </a:r>
          </a:p>
          <a:p>
            <a:pPr lvl="1"/>
            <a:endParaRPr lang="en-US" altLang="ja-JP" dirty="0" smtClean="0"/>
          </a:p>
        </p:txBody>
      </p:sp>
    </p:spTree>
    <p:extLst>
      <p:ext uri="{BB962C8B-B14F-4D97-AF65-F5344CB8AC3E}">
        <p14:creationId xmlns:p14="http://schemas.microsoft.com/office/powerpoint/2010/main" val="405076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47664" y="53752"/>
            <a:ext cx="7596336" cy="1143000"/>
          </a:xfrm>
        </p:spPr>
        <p:txBody>
          <a:bodyPr>
            <a:normAutofit fontScale="90000"/>
          </a:bodyPr>
          <a:lstStyle/>
          <a:p>
            <a:r>
              <a:rPr kumimoji="1" lang="en-US" altLang="ja-JP" dirty="0" smtClean="0"/>
              <a:t>Vim - </a:t>
            </a:r>
            <a:r>
              <a:rPr kumimoji="1" lang="ja-JP" altLang="en-US" dirty="0" smtClean="0"/>
              <a:t>僕の考えた最強の </a:t>
            </a:r>
            <a:r>
              <a:rPr kumimoji="1" lang="en-US" altLang="ja-JP" dirty="0" smtClean="0"/>
              <a:t>Vim -</a:t>
            </a:r>
            <a:br>
              <a:rPr kumimoji="1" lang="en-US" altLang="ja-JP" dirty="0" smtClean="0"/>
            </a:br>
            <a:r>
              <a:rPr kumimoji="1" lang="en-US" altLang="ja-JP" dirty="0" smtClean="0"/>
              <a:t>~</a:t>
            </a:r>
            <a:r>
              <a:rPr lang="ja-JP" altLang="en-US" dirty="0" smtClean="0"/>
              <a:t>私</a:t>
            </a:r>
            <a:r>
              <a:rPr lang="ja-JP" altLang="en-US" dirty="0"/>
              <a:t>のおすすめ</a:t>
            </a:r>
            <a:r>
              <a:rPr lang="ja-JP" altLang="en-US" dirty="0" smtClean="0"/>
              <a:t>設定 更に便利編</a:t>
            </a:r>
            <a:r>
              <a:rPr lang="en-US" altLang="ja-JP" dirty="0" smtClean="0"/>
              <a:t>~</a:t>
            </a:r>
            <a:endParaRPr kumimoji="1" lang="ja-JP" altLang="en-US" dirty="0"/>
          </a:p>
        </p:txBody>
      </p:sp>
      <p:sp>
        <p:nvSpPr>
          <p:cNvPr id="3" name="コンテンツ プレースホルダー 2"/>
          <p:cNvSpPr>
            <a:spLocks noGrp="1"/>
          </p:cNvSpPr>
          <p:nvPr>
            <p:ph idx="1"/>
          </p:nvPr>
        </p:nvSpPr>
        <p:spPr>
          <a:xfrm>
            <a:off x="0" y="1340768"/>
            <a:ext cx="9144000" cy="5400600"/>
          </a:xfrm>
        </p:spPr>
        <p:txBody>
          <a:bodyPr>
            <a:normAutofit fontScale="92500" lnSpcReduction="20000"/>
          </a:bodyPr>
          <a:lstStyle/>
          <a:p>
            <a:r>
              <a:rPr lang="ja-JP" altLang="en-US" dirty="0"/>
              <a:t>常にステータスラインを表示</a:t>
            </a:r>
            <a:endParaRPr lang="en-US" altLang="ja-JP" dirty="0"/>
          </a:p>
          <a:p>
            <a:pPr lvl="1"/>
            <a:r>
              <a:rPr lang="en-US" altLang="ja-JP" dirty="0"/>
              <a:t>set </a:t>
            </a:r>
            <a:r>
              <a:rPr lang="en-US" altLang="ja-JP" dirty="0" err="1" smtClean="0"/>
              <a:t>laststatus</a:t>
            </a:r>
            <a:r>
              <a:rPr lang="en-US" altLang="ja-JP" dirty="0" smtClean="0"/>
              <a:t>=2</a:t>
            </a:r>
            <a:endParaRPr kumimoji="1" lang="en-US" altLang="ja-JP" dirty="0" smtClean="0"/>
          </a:p>
          <a:p>
            <a:r>
              <a:rPr kumimoji="1" lang="ja-JP" altLang="en-US" dirty="0" smtClean="0"/>
              <a:t>ステータスライン</a:t>
            </a:r>
            <a:r>
              <a:rPr lang="ja-JP" altLang="en-US" dirty="0" smtClean="0"/>
              <a:t>に設定をいろいろ表示</a:t>
            </a:r>
            <a:endParaRPr lang="en-US" altLang="ja-JP" dirty="0" smtClean="0"/>
          </a:p>
          <a:p>
            <a:pPr lvl="1"/>
            <a:r>
              <a:rPr kumimoji="1" lang="en-US" altLang="ja-JP" dirty="0" smtClean="0"/>
              <a:t>set </a:t>
            </a:r>
            <a:r>
              <a:rPr kumimoji="1" lang="en-US" altLang="ja-JP" dirty="0" err="1" smtClean="0"/>
              <a:t>statusline</a:t>
            </a:r>
            <a:r>
              <a:rPr kumimoji="1" lang="en-US" altLang="ja-JP" dirty="0" smtClean="0"/>
              <a:t>=%</a:t>
            </a:r>
            <a:r>
              <a:rPr lang="en-US" altLang="ja-JP" dirty="0"/>
              <a:t>t%=\[TYPE=%Y]\[FORMAT=%{&amp;</a:t>
            </a:r>
            <a:r>
              <a:rPr lang="en-US" altLang="ja-JP" dirty="0" err="1"/>
              <a:t>ff</a:t>
            </a:r>
            <a:r>
              <a:rPr lang="en-US" altLang="ja-JP" dirty="0"/>
              <a:t>}]\[ENC=%{(&amp;</a:t>
            </a:r>
            <a:r>
              <a:rPr lang="en-US" altLang="ja-JP" dirty="0" err="1"/>
              <a:t>fenc</a:t>
            </a:r>
            <a:r>
              <a:rPr lang="en-US" altLang="ja-JP" dirty="0"/>
              <a:t>!=''?&amp;</a:t>
            </a:r>
            <a:r>
              <a:rPr lang="en-US" altLang="ja-JP" dirty="0" err="1"/>
              <a:t>fenc</a:t>
            </a:r>
            <a:r>
              <a:rPr lang="en-US" altLang="ja-JP" dirty="0"/>
              <a:t>:&amp;</a:t>
            </a:r>
            <a:r>
              <a:rPr lang="en-US" altLang="ja-JP" dirty="0" err="1"/>
              <a:t>enc</a:t>
            </a:r>
            <a:r>
              <a:rPr lang="en-US" altLang="ja-JP" dirty="0"/>
              <a:t>)}]\ \ %l/%</a:t>
            </a:r>
            <a:r>
              <a:rPr lang="en-US" altLang="ja-JP" dirty="0" err="1"/>
              <a:t>L,%v</a:t>
            </a:r>
            <a:r>
              <a:rPr lang="en-US" altLang="ja-JP" dirty="0"/>
              <a:t>\ \ %p</a:t>
            </a:r>
            <a:r>
              <a:rPr lang="en-US" altLang="ja-JP" dirty="0" smtClean="0"/>
              <a:t>%%</a:t>
            </a:r>
          </a:p>
          <a:p>
            <a:r>
              <a:rPr kumimoji="1" lang="ja-JP" altLang="en-US" dirty="0"/>
              <a:t>全角</a:t>
            </a:r>
            <a:r>
              <a:rPr kumimoji="1" lang="ja-JP" altLang="en-US" dirty="0" smtClean="0"/>
              <a:t>スペース</a:t>
            </a:r>
            <a:r>
              <a:rPr kumimoji="1" lang="ja-JP" altLang="en-US" dirty="0"/>
              <a:t>を</a:t>
            </a:r>
            <a:r>
              <a:rPr kumimoji="1" lang="ja-JP" altLang="en-US" dirty="0" smtClean="0"/>
              <a:t>表示</a:t>
            </a:r>
            <a:endParaRPr kumimoji="1" lang="en-US" altLang="ja-JP" dirty="0" smtClean="0"/>
          </a:p>
          <a:p>
            <a:pPr lvl="1"/>
            <a:r>
              <a:rPr lang="en-US" altLang="ja-JP" dirty="0" err="1"/>
              <a:t>augroup</a:t>
            </a:r>
            <a:r>
              <a:rPr lang="en-US" altLang="ja-JP" dirty="0"/>
              <a:t> </a:t>
            </a:r>
            <a:r>
              <a:rPr lang="en-US" altLang="ja-JP" dirty="0" err="1"/>
              <a:t>highlightZenkakuSpace</a:t>
            </a:r>
            <a:endParaRPr lang="en-US" altLang="ja-JP" dirty="0"/>
          </a:p>
          <a:p>
            <a:pPr lvl="1"/>
            <a:r>
              <a:rPr lang="en-US" altLang="ja-JP" dirty="0"/>
              <a:t>  </a:t>
            </a:r>
            <a:r>
              <a:rPr lang="en-US" altLang="ja-JP" dirty="0" err="1"/>
              <a:t>autocmd</a:t>
            </a:r>
            <a:r>
              <a:rPr lang="en-US" altLang="ja-JP" dirty="0"/>
              <a:t>!</a:t>
            </a:r>
          </a:p>
          <a:p>
            <a:pPr lvl="1"/>
            <a:r>
              <a:rPr lang="en-US" altLang="ja-JP" dirty="0"/>
              <a:t>  </a:t>
            </a:r>
            <a:r>
              <a:rPr lang="en-US" altLang="ja-JP" dirty="0" err="1"/>
              <a:t>autocmd</a:t>
            </a:r>
            <a:r>
              <a:rPr lang="en-US" altLang="ja-JP" dirty="0"/>
              <a:t> </a:t>
            </a:r>
            <a:r>
              <a:rPr lang="en-US" altLang="ja-JP" dirty="0" err="1"/>
              <a:t>VimEnter,ColorScheme</a:t>
            </a:r>
            <a:r>
              <a:rPr lang="en-US" altLang="ja-JP" dirty="0"/>
              <a:t> * highlight </a:t>
            </a:r>
            <a:r>
              <a:rPr lang="en-US" altLang="ja-JP" dirty="0" err="1"/>
              <a:t>ZenkakuSpace</a:t>
            </a:r>
            <a:r>
              <a:rPr lang="en-US" altLang="ja-JP" dirty="0"/>
              <a:t> term=underline </a:t>
            </a:r>
            <a:r>
              <a:rPr lang="en-US" altLang="ja-JP" dirty="0" err="1"/>
              <a:t>ctermbg</a:t>
            </a:r>
            <a:r>
              <a:rPr lang="en-US" altLang="ja-JP" dirty="0"/>
              <a:t>=white </a:t>
            </a:r>
            <a:r>
              <a:rPr lang="en-US" altLang="ja-JP" dirty="0" err="1"/>
              <a:t>guibg</a:t>
            </a:r>
            <a:r>
              <a:rPr lang="en-US" altLang="ja-JP" dirty="0"/>
              <a:t>=white</a:t>
            </a:r>
          </a:p>
          <a:p>
            <a:pPr lvl="1"/>
            <a:r>
              <a:rPr lang="en-US" altLang="ja-JP" dirty="0"/>
              <a:t>  </a:t>
            </a:r>
            <a:r>
              <a:rPr lang="en-US" altLang="ja-JP" dirty="0" err="1"/>
              <a:t>autocmd</a:t>
            </a:r>
            <a:r>
              <a:rPr lang="en-US" altLang="ja-JP" dirty="0"/>
              <a:t> </a:t>
            </a:r>
            <a:r>
              <a:rPr lang="en-US" altLang="ja-JP" dirty="0" err="1"/>
              <a:t>VimEnter,WinEnter</a:t>
            </a:r>
            <a:r>
              <a:rPr lang="en-US" altLang="ja-JP" dirty="0"/>
              <a:t> * match </a:t>
            </a:r>
            <a:r>
              <a:rPr lang="en-US" altLang="ja-JP" dirty="0" err="1"/>
              <a:t>ZenkakuSpace</a:t>
            </a:r>
            <a:r>
              <a:rPr lang="en-US" altLang="ja-JP" dirty="0"/>
              <a:t> /</a:t>
            </a:r>
            <a:r>
              <a:rPr lang="ja-JP" altLang="en-US" dirty="0"/>
              <a:t>　</a:t>
            </a:r>
            <a:r>
              <a:rPr lang="en-US" altLang="ja-JP" dirty="0"/>
              <a:t>/</a:t>
            </a:r>
            <a:r>
              <a:rPr lang="en-US" altLang="ja-JP" dirty="0" err="1"/>
              <a:t>augroup</a:t>
            </a:r>
            <a:r>
              <a:rPr lang="en-US" altLang="ja-JP" dirty="0"/>
              <a:t> </a:t>
            </a:r>
            <a:r>
              <a:rPr lang="en-US" altLang="ja-JP" dirty="0" smtClean="0"/>
              <a:t>END</a:t>
            </a:r>
            <a:endParaRPr kumimoji="1" lang="ja-JP" altLang="en-US" dirty="0"/>
          </a:p>
        </p:txBody>
      </p:sp>
    </p:spTree>
    <p:extLst>
      <p:ext uri="{BB962C8B-B14F-4D97-AF65-F5344CB8AC3E}">
        <p14:creationId xmlns:p14="http://schemas.microsoft.com/office/powerpoint/2010/main" val="3402586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目次</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はじめに</a:t>
            </a:r>
            <a:endParaRPr lang="en-US" altLang="ja-JP" dirty="0" smtClean="0"/>
          </a:p>
          <a:p>
            <a:r>
              <a:rPr lang="ja-JP" altLang="en-US" dirty="0"/>
              <a:t>テキストエディタ</a:t>
            </a:r>
            <a:endParaRPr lang="en-US" altLang="ja-JP" dirty="0" smtClean="0"/>
          </a:p>
          <a:p>
            <a:r>
              <a:rPr lang="en-US" altLang="ja-JP" dirty="0" smtClean="0"/>
              <a:t>vi </a:t>
            </a:r>
          </a:p>
          <a:p>
            <a:r>
              <a:rPr kumimoji="1" lang="en-US" altLang="ja-JP" dirty="0" smtClean="0"/>
              <a:t>Vim</a:t>
            </a:r>
          </a:p>
          <a:p>
            <a:r>
              <a:rPr kumimoji="1" lang="ja-JP" altLang="en-US" dirty="0" smtClean="0"/>
              <a:t>まとめ</a:t>
            </a:r>
            <a:endParaRPr kumimoji="1" lang="en-US" altLang="ja-JP" dirty="0" smtClean="0"/>
          </a:p>
          <a:p>
            <a:r>
              <a:rPr lang="ja-JP" altLang="en-US" dirty="0"/>
              <a:t>付録</a:t>
            </a:r>
            <a:r>
              <a:rPr kumimoji="1" lang="ja-JP" altLang="en-US" dirty="0"/>
              <a:t>　</a:t>
            </a:r>
          </a:p>
        </p:txBody>
      </p:sp>
    </p:spTree>
    <p:extLst>
      <p:ext uri="{BB962C8B-B14F-4D97-AF65-F5344CB8AC3E}">
        <p14:creationId xmlns:p14="http://schemas.microsoft.com/office/powerpoint/2010/main" val="25193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vi </a:t>
            </a:r>
            <a:r>
              <a:rPr lang="ja-JP" altLang="en-US" dirty="0" smtClean="0"/>
              <a:t>はラインエディタベースのスクリーンエディタ</a:t>
            </a:r>
            <a:endParaRPr lang="en-US" altLang="ja-JP" dirty="0"/>
          </a:p>
          <a:p>
            <a:pPr lvl="1"/>
            <a:r>
              <a:rPr lang="ja-JP" altLang="en-US" dirty="0" smtClean="0"/>
              <a:t>操作を覚えるまでは大変だが覚えると病みつき</a:t>
            </a:r>
            <a:endParaRPr lang="en-US" altLang="ja-JP" dirty="0" smtClean="0"/>
          </a:p>
          <a:p>
            <a:r>
              <a:rPr kumimoji="1" lang="en-US" altLang="ja-JP" dirty="0" smtClean="0"/>
              <a:t>Vim </a:t>
            </a:r>
            <a:r>
              <a:rPr kumimoji="1" lang="ja-JP" altLang="en-US" dirty="0" smtClean="0"/>
              <a:t>は </a:t>
            </a:r>
            <a:r>
              <a:rPr kumimoji="1" lang="en-US" altLang="ja-JP" dirty="0" smtClean="0"/>
              <a:t>vi </a:t>
            </a:r>
            <a:r>
              <a:rPr kumimoji="1" lang="ja-JP" altLang="en-US" dirty="0" smtClean="0"/>
              <a:t>の上位互換エディタ</a:t>
            </a:r>
            <a:endParaRPr kumimoji="1" lang="en-US" altLang="ja-JP" dirty="0" smtClean="0"/>
          </a:p>
          <a:p>
            <a:pPr lvl="1"/>
            <a:r>
              <a:rPr lang="en-US" altLang="ja-JP" dirty="0" smtClean="0"/>
              <a:t>vi </a:t>
            </a:r>
            <a:r>
              <a:rPr lang="ja-JP" altLang="en-US" dirty="0" smtClean="0"/>
              <a:t>のいいところはなくなった気がするがかなり便利なったエディタ</a:t>
            </a:r>
            <a:endParaRPr lang="en-US" altLang="ja-JP" dirty="0" smtClean="0"/>
          </a:p>
          <a:p>
            <a:pPr lvl="1"/>
            <a:endParaRPr kumimoji="1" lang="en-US" altLang="ja-JP" dirty="0" smtClean="0"/>
          </a:p>
          <a:p>
            <a:endParaRPr kumimoji="1" lang="ja-JP" altLang="en-US" dirty="0"/>
          </a:p>
        </p:txBody>
      </p:sp>
    </p:spTree>
    <p:extLst>
      <p:ext uri="{BB962C8B-B14F-4D97-AF65-F5344CB8AC3E}">
        <p14:creationId xmlns:p14="http://schemas.microsoft.com/office/powerpoint/2010/main" val="153378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付録</a:t>
            </a:r>
            <a:r>
              <a:rPr kumimoji="1" lang="en-US" altLang="ja-JP" dirty="0" smtClean="0"/>
              <a:t>(</a:t>
            </a:r>
            <a:r>
              <a:rPr lang="ja-JP" altLang="en-US" dirty="0"/>
              <a:t>便利な</a:t>
            </a:r>
            <a:r>
              <a:rPr lang="ja-JP" altLang="en-US" dirty="0" smtClean="0"/>
              <a:t>使い方</a:t>
            </a:r>
            <a:r>
              <a:rPr lang="en-US" altLang="ja-JP" dirty="0" smtClean="0"/>
              <a:t>)1</a:t>
            </a:r>
            <a:endParaRPr kumimoji="1" lang="ja-JP" altLang="en-US" dirty="0"/>
          </a:p>
        </p:txBody>
      </p:sp>
      <p:sp>
        <p:nvSpPr>
          <p:cNvPr id="3" name="コンテンツ プレースホルダー 2"/>
          <p:cNvSpPr>
            <a:spLocks noGrp="1"/>
          </p:cNvSpPr>
          <p:nvPr>
            <p:ph idx="1"/>
          </p:nvPr>
        </p:nvSpPr>
        <p:spPr>
          <a:xfrm>
            <a:off x="158824" y="1340768"/>
            <a:ext cx="8877672" cy="5517232"/>
          </a:xfrm>
        </p:spPr>
        <p:txBody>
          <a:bodyPr>
            <a:normAutofit fontScale="85000" lnSpcReduction="20000"/>
          </a:bodyPr>
          <a:lstStyle/>
          <a:p>
            <a:r>
              <a:rPr lang="ja-JP" altLang="en-US" dirty="0" smtClean="0"/>
              <a:t>カーソル移動</a:t>
            </a:r>
            <a:endParaRPr lang="en-US" altLang="ja-JP" dirty="0" smtClean="0"/>
          </a:p>
          <a:p>
            <a:pPr lvl="1"/>
            <a:r>
              <a:rPr lang="en-US" altLang="ja-JP" dirty="0" err="1" smtClean="0"/>
              <a:t>gg</a:t>
            </a:r>
            <a:endParaRPr lang="en-US" altLang="ja-JP" dirty="0" smtClean="0"/>
          </a:p>
          <a:p>
            <a:pPr lvl="2"/>
            <a:r>
              <a:rPr lang="ja-JP" altLang="en-US" dirty="0" smtClean="0"/>
              <a:t>一番最初の行に行く</a:t>
            </a:r>
            <a:endParaRPr lang="en-US" altLang="ja-JP" dirty="0"/>
          </a:p>
          <a:p>
            <a:pPr lvl="1"/>
            <a:r>
              <a:rPr kumimoji="1" lang="en-US" altLang="ja-JP" dirty="0" smtClean="0"/>
              <a:t>G</a:t>
            </a:r>
          </a:p>
          <a:p>
            <a:pPr lvl="2"/>
            <a:r>
              <a:rPr lang="ja-JP" altLang="en-US" dirty="0"/>
              <a:t>一番最後の行に</a:t>
            </a:r>
            <a:r>
              <a:rPr lang="ja-JP" altLang="en-US" dirty="0" smtClean="0"/>
              <a:t>行く</a:t>
            </a:r>
            <a:endParaRPr lang="en-US" altLang="ja-JP" dirty="0"/>
          </a:p>
          <a:p>
            <a:pPr lvl="1"/>
            <a:r>
              <a:rPr kumimoji="1" lang="en-US" altLang="ja-JP" i="1" dirty="0" err="1" smtClean="0"/>
              <a:t>num</a:t>
            </a:r>
            <a:r>
              <a:rPr lang="en-US" altLang="ja-JP" dirty="0" err="1" smtClean="0"/>
              <a:t>gg</a:t>
            </a:r>
            <a:r>
              <a:rPr lang="en-US" altLang="ja-JP" dirty="0" smtClean="0"/>
              <a:t> </a:t>
            </a:r>
            <a:endParaRPr kumimoji="1" lang="en-US" altLang="ja-JP" dirty="0" smtClean="0"/>
          </a:p>
          <a:p>
            <a:pPr lvl="2"/>
            <a:r>
              <a:rPr lang="ja-JP" altLang="en-US" dirty="0"/>
              <a:t>任意の</a:t>
            </a:r>
            <a:r>
              <a:rPr lang="ja-JP" altLang="en-US" dirty="0" smtClean="0"/>
              <a:t>行</a:t>
            </a:r>
            <a:r>
              <a:rPr lang="en-US" altLang="ja-JP" dirty="0"/>
              <a:t>(</a:t>
            </a:r>
            <a:r>
              <a:rPr lang="en-US" altLang="ja-JP" i="1" dirty="0" err="1"/>
              <a:t>num</a:t>
            </a:r>
            <a:r>
              <a:rPr lang="ja-JP" altLang="en-US" dirty="0"/>
              <a:t>は任意の行番号</a:t>
            </a:r>
            <a:r>
              <a:rPr lang="en-US" altLang="ja-JP" dirty="0"/>
              <a:t>)</a:t>
            </a:r>
            <a:r>
              <a:rPr lang="ja-JP" altLang="en-US" dirty="0" smtClean="0"/>
              <a:t>に行く</a:t>
            </a:r>
            <a:endParaRPr lang="en-US" altLang="ja-JP" dirty="0" smtClean="0"/>
          </a:p>
          <a:p>
            <a:pPr lvl="1"/>
            <a:r>
              <a:rPr lang="en-US" altLang="ja-JP" dirty="0" smtClean="0"/>
              <a:t>w</a:t>
            </a:r>
            <a:endParaRPr lang="en-US" altLang="ja-JP" dirty="0"/>
          </a:p>
          <a:p>
            <a:pPr lvl="2"/>
            <a:r>
              <a:rPr lang="ja-JP" altLang="en-US" dirty="0"/>
              <a:t>単語</a:t>
            </a:r>
            <a:r>
              <a:rPr lang="ja-JP" altLang="en-US" dirty="0" smtClean="0"/>
              <a:t>単位で前方向に移動する</a:t>
            </a:r>
            <a:endParaRPr lang="en-US" altLang="ja-JP" dirty="0" smtClean="0"/>
          </a:p>
          <a:p>
            <a:pPr lvl="1"/>
            <a:r>
              <a:rPr kumimoji="1" lang="en-US" altLang="ja-JP" dirty="0" smtClean="0"/>
              <a:t>b</a:t>
            </a:r>
            <a:endParaRPr lang="en-US" altLang="ja-JP" dirty="0"/>
          </a:p>
          <a:p>
            <a:pPr lvl="2"/>
            <a:r>
              <a:rPr lang="ja-JP" altLang="en-US" dirty="0" smtClean="0"/>
              <a:t>単語単位で後ろ方向に移動する</a:t>
            </a:r>
            <a:endParaRPr lang="en-US" altLang="ja-JP" dirty="0" smtClean="0"/>
          </a:p>
          <a:p>
            <a:pPr lvl="1"/>
            <a:r>
              <a:rPr lang="en-US" altLang="ja-JP" dirty="0" smtClean="0"/>
              <a:t>0</a:t>
            </a:r>
          </a:p>
          <a:p>
            <a:pPr lvl="2"/>
            <a:r>
              <a:rPr lang="ja-JP" altLang="en-US" dirty="0"/>
              <a:t>行の最初へ</a:t>
            </a:r>
            <a:r>
              <a:rPr lang="ja-JP" altLang="en-US" dirty="0" smtClean="0"/>
              <a:t>移動</a:t>
            </a:r>
            <a:endParaRPr lang="en-US" altLang="ja-JP" dirty="0" smtClean="0"/>
          </a:p>
          <a:p>
            <a:pPr lvl="1"/>
            <a:r>
              <a:rPr lang="en-US" altLang="ja-JP" dirty="0" smtClean="0"/>
              <a:t>$</a:t>
            </a:r>
          </a:p>
          <a:p>
            <a:pPr lvl="2"/>
            <a:r>
              <a:rPr lang="ja-JP" altLang="en-US" dirty="0"/>
              <a:t>行の最後へ移動</a:t>
            </a:r>
            <a:endParaRPr lang="en-US" altLang="ja-JP" dirty="0" smtClean="0"/>
          </a:p>
          <a:p>
            <a:pPr lvl="2"/>
            <a:endParaRPr lang="en-US" altLang="ja-JP" dirty="0" smtClean="0"/>
          </a:p>
          <a:p>
            <a:endParaRPr kumimoji="1" lang="ja-JP" altLang="en-US" dirty="0"/>
          </a:p>
        </p:txBody>
      </p:sp>
    </p:spTree>
    <p:extLst>
      <p:ext uri="{BB962C8B-B14F-4D97-AF65-F5344CB8AC3E}">
        <p14:creationId xmlns:p14="http://schemas.microsoft.com/office/powerpoint/2010/main" val="3305110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付録</a:t>
            </a:r>
            <a:r>
              <a:rPr lang="en-US" altLang="ja-JP" dirty="0"/>
              <a:t>(</a:t>
            </a:r>
            <a:r>
              <a:rPr lang="ja-JP" altLang="en-US" dirty="0"/>
              <a:t>便利な使い方</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現在のカーソルがある行を調べる</a:t>
            </a:r>
            <a:endParaRPr lang="en-US" altLang="ja-JP" dirty="0"/>
          </a:p>
          <a:p>
            <a:pPr lvl="1"/>
            <a:r>
              <a:rPr lang="en-US" altLang="ja-JP" dirty="0" err="1"/>
              <a:t>ctr</a:t>
            </a:r>
            <a:r>
              <a:rPr lang="en-US" altLang="ja-JP" dirty="0"/>
              <a:t> + </a:t>
            </a:r>
            <a:r>
              <a:rPr lang="en-US" altLang="ja-JP" dirty="0" smtClean="0"/>
              <a:t>g</a:t>
            </a:r>
          </a:p>
          <a:p>
            <a:r>
              <a:rPr lang="ja-JP" altLang="en-US" dirty="0" smtClean="0"/>
              <a:t>削除</a:t>
            </a:r>
            <a:endParaRPr lang="en-US" altLang="ja-JP" dirty="0" smtClean="0"/>
          </a:p>
          <a:p>
            <a:pPr lvl="1"/>
            <a:r>
              <a:rPr lang="en-US" altLang="ja-JP" dirty="0" err="1" smtClean="0"/>
              <a:t>dw</a:t>
            </a:r>
            <a:endParaRPr lang="en-US" altLang="ja-JP" dirty="0" smtClean="0"/>
          </a:p>
          <a:p>
            <a:pPr lvl="2"/>
            <a:r>
              <a:rPr lang="ja-JP" altLang="en-US" dirty="0"/>
              <a:t>カーソルが</a:t>
            </a:r>
            <a:r>
              <a:rPr lang="ja-JP" altLang="en-US" dirty="0" smtClean="0"/>
              <a:t>ある単語を削除</a:t>
            </a:r>
            <a:endParaRPr lang="en-US" altLang="ja-JP" dirty="0" smtClean="0"/>
          </a:p>
          <a:p>
            <a:pPr lvl="2"/>
            <a:r>
              <a:rPr lang="en-US" altLang="ja-JP" dirty="0" err="1" smtClean="0"/>
              <a:t>d</a:t>
            </a:r>
            <a:r>
              <a:rPr lang="en-US" altLang="ja-JP" b="1" i="1" dirty="0" err="1" smtClean="0"/>
              <a:t>num</a:t>
            </a:r>
            <a:r>
              <a:rPr lang="en-US" altLang="ja-JP" i="1" dirty="0" err="1" smtClean="0"/>
              <a:t>w</a:t>
            </a:r>
            <a:r>
              <a:rPr lang="en-US" altLang="ja-JP" i="1" dirty="0" smtClean="0"/>
              <a:t> </a:t>
            </a:r>
            <a:r>
              <a:rPr lang="en-US" altLang="ja-JP" dirty="0" smtClean="0"/>
              <a:t>(</a:t>
            </a:r>
            <a:r>
              <a:rPr lang="ja-JP" altLang="en-US" dirty="0" smtClean="0"/>
              <a:t>あるいは</a:t>
            </a:r>
            <a:r>
              <a:rPr lang="en-US" altLang="ja-JP" b="1" i="1" dirty="0" err="1" smtClean="0"/>
              <a:t>num</a:t>
            </a:r>
            <a:r>
              <a:rPr lang="en-US" altLang="ja-JP" dirty="0" err="1" smtClean="0"/>
              <a:t>dw</a:t>
            </a:r>
            <a:r>
              <a:rPr lang="en-US" altLang="ja-JP" dirty="0" smtClean="0"/>
              <a:t>)</a:t>
            </a:r>
            <a:r>
              <a:rPr lang="ja-JP" altLang="en-US" dirty="0" smtClean="0"/>
              <a:t>で </a:t>
            </a:r>
            <a:r>
              <a:rPr lang="en-US" altLang="ja-JP" b="1" i="1" dirty="0" err="1" smtClean="0"/>
              <a:t>num</a:t>
            </a:r>
            <a:r>
              <a:rPr lang="en-US" altLang="ja-JP" b="1" i="1" dirty="0" smtClean="0"/>
              <a:t> </a:t>
            </a:r>
            <a:r>
              <a:rPr lang="ja-JP" altLang="en-US" dirty="0" smtClean="0"/>
              <a:t>個の単語を削除できる</a:t>
            </a:r>
            <a:endParaRPr lang="en-US" altLang="ja-JP" b="1" i="1" dirty="0"/>
          </a:p>
          <a:p>
            <a:pPr lvl="1"/>
            <a:r>
              <a:rPr lang="en-US" altLang="ja-JP" dirty="0" err="1"/>
              <a:t>dd</a:t>
            </a:r>
            <a:endParaRPr lang="en-US" altLang="ja-JP" dirty="0"/>
          </a:p>
          <a:p>
            <a:pPr lvl="2"/>
            <a:r>
              <a:rPr lang="ja-JP" altLang="en-US" dirty="0"/>
              <a:t>一</a:t>
            </a:r>
            <a:r>
              <a:rPr lang="ja-JP" altLang="en-US" dirty="0" smtClean="0"/>
              <a:t>行削除</a:t>
            </a:r>
            <a:endParaRPr lang="en-US" altLang="ja-JP" dirty="0" smtClean="0"/>
          </a:p>
          <a:p>
            <a:pPr lvl="2"/>
            <a:r>
              <a:rPr lang="en-US" altLang="ja-JP" b="1" i="1" dirty="0" err="1" smtClean="0"/>
              <a:t>num</a:t>
            </a:r>
            <a:r>
              <a:rPr lang="en-US" altLang="ja-JP" dirty="0" err="1" smtClean="0"/>
              <a:t>dd</a:t>
            </a:r>
            <a:r>
              <a:rPr lang="en-US" altLang="ja-JP" dirty="0" smtClean="0"/>
              <a:t> </a:t>
            </a:r>
            <a:r>
              <a:rPr lang="ja-JP" altLang="en-US" dirty="0" smtClean="0"/>
              <a:t>で</a:t>
            </a:r>
            <a:r>
              <a:rPr lang="en-US" altLang="ja-JP" b="1" i="1" dirty="0" err="1" smtClean="0"/>
              <a:t>num</a:t>
            </a:r>
            <a:r>
              <a:rPr lang="en-US" altLang="ja-JP" i="1" dirty="0" smtClean="0"/>
              <a:t> </a:t>
            </a:r>
            <a:r>
              <a:rPr lang="ja-JP" altLang="en-US" dirty="0" smtClean="0"/>
              <a:t>行削除できる</a:t>
            </a:r>
            <a:endParaRPr lang="en-US" altLang="ja-JP" i="1" dirty="0"/>
          </a:p>
          <a:p>
            <a:pPr lvl="1"/>
            <a:r>
              <a:rPr lang="en-US" altLang="ja-JP" dirty="0"/>
              <a:t>D</a:t>
            </a:r>
          </a:p>
          <a:p>
            <a:pPr lvl="2"/>
            <a:r>
              <a:rPr lang="ja-JP" altLang="en-US" dirty="0" smtClean="0"/>
              <a:t>カーソルがある文字以降の一行を削除</a:t>
            </a:r>
            <a:endParaRPr lang="en-US" altLang="ja-JP" dirty="0" smtClean="0"/>
          </a:p>
        </p:txBody>
      </p:sp>
    </p:spTree>
    <p:extLst>
      <p:ext uri="{BB962C8B-B14F-4D97-AF65-F5344CB8AC3E}">
        <p14:creationId xmlns:p14="http://schemas.microsoft.com/office/powerpoint/2010/main" val="679499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付録</a:t>
            </a:r>
            <a:r>
              <a:rPr lang="en-US" altLang="ja-JP" dirty="0"/>
              <a:t>(</a:t>
            </a:r>
            <a:r>
              <a:rPr lang="ja-JP" altLang="en-US" dirty="0"/>
              <a:t>便利な使い方</a:t>
            </a:r>
            <a:r>
              <a:rPr lang="en-US" altLang="ja-JP" dirty="0" smtClean="0"/>
              <a:t>)3</a:t>
            </a:r>
            <a:endParaRPr kumimoji="1" lang="ja-JP" altLang="en-US" dirty="0"/>
          </a:p>
        </p:txBody>
      </p:sp>
      <p:sp>
        <p:nvSpPr>
          <p:cNvPr id="3" name="コンテンツ プレースホルダー 2"/>
          <p:cNvSpPr>
            <a:spLocks noGrp="1"/>
          </p:cNvSpPr>
          <p:nvPr>
            <p:ph idx="1"/>
          </p:nvPr>
        </p:nvSpPr>
        <p:spPr>
          <a:xfrm>
            <a:off x="158824" y="1340768"/>
            <a:ext cx="8877672" cy="5328592"/>
          </a:xfrm>
        </p:spPr>
        <p:txBody>
          <a:bodyPr>
            <a:normAutofit fontScale="62500" lnSpcReduction="20000"/>
          </a:bodyPr>
          <a:lstStyle/>
          <a:p>
            <a:r>
              <a:rPr lang="ja-JP" altLang="en-US" dirty="0" smtClean="0"/>
              <a:t>検索</a:t>
            </a:r>
            <a:endParaRPr lang="en-US" altLang="ja-JP" dirty="0" smtClean="0"/>
          </a:p>
          <a:p>
            <a:pPr lvl="1"/>
            <a:r>
              <a:rPr lang="en-US" altLang="ja-JP" dirty="0" smtClean="0"/>
              <a:t>/</a:t>
            </a:r>
            <a:r>
              <a:rPr lang="en-US" altLang="ja-JP" i="1" dirty="0" smtClean="0"/>
              <a:t>string </a:t>
            </a:r>
            <a:endParaRPr lang="en-US" altLang="ja-JP" dirty="0"/>
          </a:p>
          <a:p>
            <a:pPr lvl="2"/>
            <a:r>
              <a:rPr lang="en-US" altLang="ja-JP" i="1" dirty="0" smtClean="0"/>
              <a:t>string</a:t>
            </a:r>
            <a:r>
              <a:rPr lang="en-US" altLang="ja-JP" dirty="0" smtClean="0"/>
              <a:t> </a:t>
            </a:r>
            <a:r>
              <a:rPr lang="ja-JP" altLang="en-US" dirty="0" smtClean="0"/>
              <a:t>は検索する単語</a:t>
            </a:r>
            <a:endParaRPr lang="en-US" altLang="ja-JP" dirty="0" smtClean="0"/>
          </a:p>
          <a:p>
            <a:pPr lvl="1"/>
            <a:r>
              <a:rPr lang="en-US" altLang="ja-JP" dirty="0" smtClean="0"/>
              <a:t># </a:t>
            </a:r>
          </a:p>
          <a:p>
            <a:pPr lvl="2"/>
            <a:r>
              <a:rPr lang="ja-JP" altLang="en-US" dirty="0" smtClean="0"/>
              <a:t>カーソル位置の単語の検索</a:t>
            </a:r>
            <a:endParaRPr lang="en-US" altLang="ja-JP" i="1" dirty="0" smtClean="0"/>
          </a:p>
          <a:p>
            <a:pPr lvl="1"/>
            <a:r>
              <a:rPr lang="en-US" altLang="ja-JP" dirty="0" smtClean="0"/>
              <a:t>n</a:t>
            </a:r>
          </a:p>
          <a:p>
            <a:pPr lvl="2"/>
            <a:r>
              <a:rPr lang="ja-JP" altLang="en-US" dirty="0"/>
              <a:t>前方向</a:t>
            </a:r>
            <a:r>
              <a:rPr lang="ja-JP" altLang="en-US" dirty="0" smtClean="0"/>
              <a:t>に検索された候補を変える</a:t>
            </a:r>
            <a:endParaRPr lang="en-US" altLang="ja-JP" dirty="0" smtClean="0"/>
          </a:p>
          <a:p>
            <a:pPr lvl="1"/>
            <a:r>
              <a:rPr lang="en-US" altLang="ja-JP" dirty="0" smtClean="0"/>
              <a:t>N</a:t>
            </a:r>
          </a:p>
          <a:p>
            <a:pPr lvl="2"/>
            <a:r>
              <a:rPr lang="ja-JP" altLang="en-US" dirty="0" smtClean="0"/>
              <a:t>後ろの方向に検索された候補を変える</a:t>
            </a:r>
            <a:endParaRPr lang="en-US" altLang="ja-JP" dirty="0" smtClean="0"/>
          </a:p>
          <a:p>
            <a:r>
              <a:rPr lang="ja-JP" altLang="en-US" dirty="0"/>
              <a:t>置換</a:t>
            </a:r>
            <a:endParaRPr lang="en-US" altLang="ja-JP" dirty="0"/>
          </a:p>
          <a:p>
            <a:pPr lvl="1"/>
            <a:r>
              <a:rPr lang="en-US" altLang="ja-JP" dirty="0"/>
              <a:t>r</a:t>
            </a:r>
          </a:p>
          <a:p>
            <a:pPr lvl="2"/>
            <a:r>
              <a:rPr lang="ja-JP" altLang="en-US" dirty="0"/>
              <a:t>一文字置換</a:t>
            </a:r>
            <a:endParaRPr lang="en-US" altLang="ja-JP" dirty="0"/>
          </a:p>
          <a:p>
            <a:pPr lvl="1"/>
            <a:r>
              <a:rPr lang="en-US" altLang="ja-JP" dirty="0"/>
              <a:t>R</a:t>
            </a:r>
          </a:p>
          <a:p>
            <a:pPr lvl="2"/>
            <a:r>
              <a:rPr lang="ja-JP" altLang="en-US" dirty="0"/>
              <a:t>文字の置き換えモードが始まる</a:t>
            </a:r>
            <a:endParaRPr lang="en-US" altLang="ja-JP" dirty="0"/>
          </a:p>
          <a:p>
            <a:pPr lvl="1"/>
            <a:r>
              <a:rPr lang="en-US" altLang="ja-JP" dirty="0"/>
              <a:t>C</a:t>
            </a:r>
          </a:p>
          <a:p>
            <a:pPr lvl="2"/>
            <a:r>
              <a:rPr lang="ja-JP" altLang="en-US" dirty="0"/>
              <a:t>カーソルがある文字以降を切り取り </a:t>
            </a:r>
            <a:r>
              <a:rPr lang="en-US" altLang="ja-JP" dirty="0"/>
              <a:t>Insert </a:t>
            </a:r>
            <a:r>
              <a:rPr lang="ja-JP" altLang="en-US" dirty="0"/>
              <a:t>モードに移行</a:t>
            </a:r>
            <a:r>
              <a:rPr lang="ja-JP" altLang="en-US" dirty="0" smtClean="0"/>
              <a:t>する</a:t>
            </a:r>
            <a:endParaRPr lang="en-US" altLang="ja-JP" dirty="0" smtClean="0"/>
          </a:p>
          <a:p>
            <a:pPr lvl="1"/>
            <a:r>
              <a:rPr lang="en-US" altLang="ja-JP" dirty="0" smtClean="0"/>
              <a:t>:s/</a:t>
            </a:r>
            <a:r>
              <a:rPr lang="en-US" altLang="ja-JP" i="1" dirty="0" smtClean="0"/>
              <a:t>string1</a:t>
            </a:r>
            <a:r>
              <a:rPr lang="en-US" altLang="ja-JP" dirty="0" smtClean="0"/>
              <a:t>/string2 </a:t>
            </a:r>
          </a:p>
          <a:p>
            <a:pPr lvl="2"/>
            <a:r>
              <a:rPr lang="ja-JP" altLang="en-US" dirty="0" smtClean="0"/>
              <a:t>カーソルがある行の最初の</a:t>
            </a:r>
            <a:r>
              <a:rPr lang="en-US" altLang="ja-JP" i="1" dirty="0" smtClean="0"/>
              <a:t>string1</a:t>
            </a:r>
            <a:r>
              <a:rPr lang="en-US" altLang="ja-JP" dirty="0" smtClean="0"/>
              <a:t> </a:t>
            </a:r>
            <a:r>
              <a:rPr lang="ja-JP" altLang="en-US" dirty="0" smtClean="0"/>
              <a:t>を </a:t>
            </a:r>
            <a:r>
              <a:rPr lang="en-US" altLang="ja-JP" i="1" dirty="0" smtClean="0"/>
              <a:t>string2</a:t>
            </a:r>
            <a:r>
              <a:rPr lang="en-US" altLang="ja-JP" dirty="0" smtClean="0"/>
              <a:t> </a:t>
            </a:r>
            <a:r>
              <a:rPr lang="ja-JP" altLang="en-US" dirty="0" smtClean="0"/>
              <a:t>に置換する</a:t>
            </a:r>
            <a:endParaRPr lang="en-US" altLang="ja-JP" dirty="0" smtClean="0"/>
          </a:p>
          <a:p>
            <a:pPr lvl="1"/>
            <a:r>
              <a:rPr lang="en-US" altLang="ja-JP" dirty="0" smtClean="0"/>
              <a:t>:%s/string1/string2/</a:t>
            </a:r>
            <a:r>
              <a:rPr lang="en-US" altLang="ja-JP" dirty="0" err="1" smtClean="0"/>
              <a:t>gc</a:t>
            </a:r>
            <a:endParaRPr lang="en-US" altLang="ja-JP" dirty="0" smtClean="0"/>
          </a:p>
          <a:p>
            <a:pPr lvl="2"/>
            <a:r>
              <a:rPr lang="ja-JP" altLang="en-US" dirty="0" smtClean="0"/>
              <a:t>テキスト全体の </a:t>
            </a:r>
            <a:r>
              <a:rPr lang="en-US" altLang="ja-JP" i="1" dirty="0" smtClean="0"/>
              <a:t>string1</a:t>
            </a:r>
            <a:r>
              <a:rPr lang="en-US" altLang="ja-JP" dirty="0" smtClean="0"/>
              <a:t> </a:t>
            </a:r>
            <a:r>
              <a:rPr lang="ja-JP" altLang="en-US" dirty="0" smtClean="0"/>
              <a:t>を </a:t>
            </a:r>
            <a:r>
              <a:rPr lang="en-US" altLang="ja-JP" i="1" dirty="0" smtClean="0"/>
              <a:t>string2</a:t>
            </a:r>
            <a:r>
              <a:rPr lang="en-US" altLang="ja-JP" dirty="0" smtClean="0"/>
              <a:t> </a:t>
            </a:r>
            <a:r>
              <a:rPr lang="ja-JP" altLang="en-US" dirty="0" smtClean="0"/>
              <a:t>に置換する</a:t>
            </a:r>
            <a:endParaRPr lang="en-US" altLang="ja-JP" dirty="0" smtClean="0"/>
          </a:p>
        </p:txBody>
      </p:sp>
    </p:spTree>
    <p:extLst>
      <p:ext uri="{BB962C8B-B14F-4D97-AF65-F5344CB8AC3E}">
        <p14:creationId xmlns:p14="http://schemas.microsoft.com/office/powerpoint/2010/main" val="15761681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付録</a:t>
            </a:r>
            <a:r>
              <a:rPr kumimoji="1" lang="en-US" altLang="ja-JP" dirty="0" smtClean="0"/>
              <a:t>(</a:t>
            </a:r>
            <a:r>
              <a:rPr kumimoji="1" lang="ja-JP" altLang="en-US" dirty="0" smtClean="0"/>
              <a:t>便利な使い方</a:t>
            </a:r>
            <a:r>
              <a:rPr kumimoji="1" lang="en-US" altLang="ja-JP" dirty="0" smtClean="0"/>
              <a:t>)4</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バッファ</a:t>
            </a:r>
            <a:r>
              <a:rPr kumimoji="1" lang="en-US" altLang="ja-JP" dirty="0" smtClean="0"/>
              <a:t>(</a:t>
            </a:r>
            <a:r>
              <a:rPr kumimoji="1" lang="ja-JP" altLang="en-US" dirty="0" smtClean="0"/>
              <a:t>ウィンドウのこと</a:t>
            </a:r>
            <a:r>
              <a:rPr kumimoji="1" lang="en-US" altLang="ja-JP" dirty="0" smtClean="0"/>
              <a:t>)</a:t>
            </a:r>
            <a:r>
              <a:rPr kumimoji="1" lang="ja-JP" altLang="en-US" dirty="0" smtClean="0"/>
              <a:t>を開く</a:t>
            </a:r>
            <a:endParaRPr kumimoji="1" lang="en-US" altLang="ja-JP" dirty="0" smtClean="0"/>
          </a:p>
          <a:p>
            <a:pPr lvl="1"/>
            <a:r>
              <a:rPr lang="en-US" altLang="ja-JP" dirty="0" smtClean="0"/>
              <a:t>:new </a:t>
            </a:r>
            <a:r>
              <a:rPr lang="en-US" altLang="ja-JP" b="1" i="1" dirty="0" smtClean="0"/>
              <a:t>file</a:t>
            </a:r>
            <a:r>
              <a:rPr lang="en-US" altLang="ja-JP" dirty="0" smtClean="0"/>
              <a:t> </a:t>
            </a:r>
          </a:p>
          <a:p>
            <a:pPr lvl="2"/>
            <a:r>
              <a:rPr kumimoji="1" lang="ja-JP" altLang="en-US" dirty="0" smtClean="0"/>
              <a:t>上方向の新たなバッファに </a:t>
            </a:r>
            <a:r>
              <a:rPr kumimoji="1" lang="en-US" altLang="ja-JP" b="1" i="1" dirty="0" smtClean="0"/>
              <a:t>file</a:t>
            </a:r>
            <a:r>
              <a:rPr kumimoji="1" lang="en-US" altLang="ja-JP" dirty="0" smtClean="0"/>
              <a:t> </a:t>
            </a:r>
            <a:r>
              <a:rPr kumimoji="1" lang="ja-JP" altLang="en-US" dirty="0" smtClean="0"/>
              <a:t>を開く</a:t>
            </a:r>
            <a:endParaRPr kumimoji="1" lang="en-US" altLang="ja-JP" dirty="0" smtClean="0"/>
          </a:p>
          <a:p>
            <a:pPr lvl="2"/>
            <a:r>
              <a:rPr lang="en-US" altLang="ja-JP" b="1" i="1" dirty="0"/>
              <a:t>file</a:t>
            </a:r>
            <a:r>
              <a:rPr lang="en-US" altLang="ja-JP" dirty="0"/>
              <a:t> </a:t>
            </a:r>
            <a:r>
              <a:rPr lang="ja-JP" altLang="en-US" dirty="0"/>
              <a:t>を指定しない</a:t>
            </a:r>
            <a:r>
              <a:rPr lang="ja-JP" altLang="en-US" dirty="0" smtClean="0"/>
              <a:t>と無名</a:t>
            </a:r>
            <a:r>
              <a:rPr lang="ja-JP" altLang="en-US" dirty="0"/>
              <a:t>の</a:t>
            </a:r>
            <a:r>
              <a:rPr lang="ja-JP" altLang="en-US" dirty="0" smtClean="0"/>
              <a:t>仮ファイルを</a:t>
            </a:r>
            <a:r>
              <a:rPr lang="ja-JP" altLang="en-US" dirty="0"/>
              <a:t>展開する</a:t>
            </a:r>
            <a:endParaRPr kumimoji="1" lang="en-US" altLang="ja-JP" dirty="0" smtClean="0"/>
          </a:p>
          <a:p>
            <a:pPr lvl="1"/>
            <a:r>
              <a:rPr lang="en-US" altLang="ja-JP" dirty="0" smtClean="0"/>
              <a:t>:split </a:t>
            </a:r>
            <a:r>
              <a:rPr lang="en-US" altLang="ja-JP" b="1" i="1" dirty="0" smtClean="0"/>
              <a:t>file</a:t>
            </a:r>
          </a:p>
          <a:p>
            <a:pPr lvl="2"/>
            <a:r>
              <a:rPr lang="ja-JP" altLang="en-US" dirty="0"/>
              <a:t>上方向の新たなバッファに </a:t>
            </a:r>
            <a:r>
              <a:rPr lang="en-US" altLang="ja-JP" b="1" i="1" dirty="0"/>
              <a:t>file</a:t>
            </a:r>
            <a:r>
              <a:rPr lang="en-US" altLang="ja-JP" dirty="0"/>
              <a:t> </a:t>
            </a:r>
            <a:r>
              <a:rPr lang="ja-JP" altLang="en-US" dirty="0"/>
              <a:t>を</a:t>
            </a:r>
            <a:r>
              <a:rPr lang="ja-JP" altLang="en-US" dirty="0" smtClean="0"/>
              <a:t>開く</a:t>
            </a:r>
            <a:endParaRPr lang="en-US" altLang="ja-JP" dirty="0" smtClean="0"/>
          </a:p>
          <a:p>
            <a:pPr lvl="2"/>
            <a:r>
              <a:rPr lang="en-US" altLang="ja-JP" b="1" i="1" dirty="0" smtClean="0"/>
              <a:t>file</a:t>
            </a:r>
            <a:r>
              <a:rPr lang="en-US" altLang="ja-JP" dirty="0" smtClean="0"/>
              <a:t> </a:t>
            </a:r>
            <a:r>
              <a:rPr lang="ja-JP" altLang="en-US" dirty="0" smtClean="0"/>
              <a:t>を指定しないと今開いている </a:t>
            </a:r>
            <a:r>
              <a:rPr lang="en-US" altLang="ja-JP" b="1" i="1" dirty="0" smtClean="0"/>
              <a:t>file</a:t>
            </a:r>
            <a:r>
              <a:rPr lang="en-US" altLang="ja-JP" dirty="0" smtClean="0"/>
              <a:t> </a:t>
            </a:r>
            <a:r>
              <a:rPr lang="ja-JP" altLang="en-US" dirty="0" smtClean="0"/>
              <a:t>を展開する</a:t>
            </a:r>
            <a:endParaRPr lang="en-US" altLang="ja-JP" dirty="0" smtClean="0"/>
          </a:p>
          <a:p>
            <a:pPr lvl="1"/>
            <a:r>
              <a:rPr lang="en-US" altLang="ja-JP" dirty="0" smtClean="0"/>
              <a:t>:</a:t>
            </a:r>
            <a:r>
              <a:rPr lang="en-US" altLang="ja-JP" dirty="0" err="1" smtClean="0"/>
              <a:t>vsplit</a:t>
            </a:r>
            <a:r>
              <a:rPr lang="en-US" altLang="ja-JP" dirty="0" smtClean="0"/>
              <a:t> </a:t>
            </a:r>
            <a:r>
              <a:rPr lang="en-US" altLang="ja-JP" b="1" i="1" dirty="0" smtClean="0"/>
              <a:t>file</a:t>
            </a:r>
          </a:p>
          <a:p>
            <a:pPr lvl="2"/>
            <a:r>
              <a:rPr lang="ja-JP" altLang="en-US" dirty="0"/>
              <a:t>左</a:t>
            </a:r>
            <a:r>
              <a:rPr lang="ja-JP" altLang="en-US" dirty="0" smtClean="0"/>
              <a:t>方向</a:t>
            </a:r>
            <a:r>
              <a:rPr lang="ja-JP" altLang="en-US" dirty="0"/>
              <a:t>の新た</a:t>
            </a:r>
            <a:r>
              <a:rPr lang="ja-JP" altLang="en-US" dirty="0" smtClean="0"/>
              <a:t>なバッファに </a:t>
            </a:r>
            <a:r>
              <a:rPr lang="en-US" altLang="ja-JP" b="1" i="1" dirty="0" smtClean="0"/>
              <a:t>file</a:t>
            </a:r>
            <a:r>
              <a:rPr lang="en-US" altLang="ja-JP" dirty="0" smtClean="0"/>
              <a:t> </a:t>
            </a:r>
            <a:r>
              <a:rPr lang="ja-JP" altLang="en-US" dirty="0" smtClean="0"/>
              <a:t>を開く</a:t>
            </a:r>
            <a:endParaRPr lang="en-US" altLang="ja-JP" dirty="0"/>
          </a:p>
          <a:p>
            <a:pPr lvl="2"/>
            <a:r>
              <a:rPr lang="en-US" altLang="ja-JP" b="1" i="1" dirty="0"/>
              <a:t>file</a:t>
            </a:r>
            <a:r>
              <a:rPr lang="en-US" altLang="ja-JP" dirty="0"/>
              <a:t> </a:t>
            </a:r>
            <a:r>
              <a:rPr lang="ja-JP" altLang="en-US" dirty="0"/>
              <a:t>を指定しないと今開いている </a:t>
            </a:r>
            <a:r>
              <a:rPr lang="en-US" altLang="ja-JP" b="1" i="1" dirty="0"/>
              <a:t>file</a:t>
            </a:r>
            <a:r>
              <a:rPr lang="en-US" altLang="ja-JP" dirty="0"/>
              <a:t> </a:t>
            </a:r>
            <a:r>
              <a:rPr lang="ja-JP" altLang="en-US" dirty="0"/>
              <a:t>を展開</a:t>
            </a:r>
            <a:r>
              <a:rPr lang="ja-JP" altLang="en-US" dirty="0" smtClean="0"/>
              <a:t>する</a:t>
            </a:r>
            <a:endParaRPr lang="en-US" altLang="ja-JP" dirty="0"/>
          </a:p>
          <a:p>
            <a:endParaRPr kumimoji="1" lang="en-US" altLang="ja-JP" dirty="0" smtClean="0"/>
          </a:p>
          <a:p>
            <a:endParaRPr kumimoji="1" lang="ja-JP" altLang="en-US" dirty="0"/>
          </a:p>
        </p:txBody>
      </p:sp>
    </p:spTree>
    <p:extLst>
      <p:ext uri="{BB962C8B-B14F-4D97-AF65-F5344CB8AC3E}">
        <p14:creationId xmlns:p14="http://schemas.microsoft.com/office/powerpoint/2010/main" val="18607589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付録</a:t>
            </a:r>
            <a:r>
              <a:rPr kumimoji="1" lang="en-US" altLang="ja-JP" dirty="0" smtClean="0"/>
              <a:t>(</a:t>
            </a:r>
            <a:r>
              <a:rPr kumimoji="1" lang="ja-JP" altLang="en-US" dirty="0" smtClean="0"/>
              <a:t>便利な使い方</a:t>
            </a:r>
            <a:r>
              <a:rPr kumimoji="1" lang="en-US" altLang="ja-JP" dirty="0" smtClean="0"/>
              <a:t>)5</a:t>
            </a:r>
            <a:endParaRPr kumimoji="1" lang="ja-JP" altLang="en-US" dirty="0"/>
          </a:p>
        </p:txBody>
      </p:sp>
      <p:sp>
        <p:nvSpPr>
          <p:cNvPr id="3" name="コンテンツ プレースホルダー 2"/>
          <p:cNvSpPr>
            <a:spLocks noGrp="1"/>
          </p:cNvSpPr>
          <p:nvPr>
            <p:ph idx="1"/>
          </p:nvPr>
        </p:nvSpPr>
        <p:spPr>
          <a:xfrm>
            <a:off x="158824" y="1340768"/>
            <a:ext cx="8877672" cy="5517232"/>
          </a:xfrm>
        </p:spPr>
        <p:txBody>
          <a:bodyPr>
            <a:normAutofit fontScale="77500" lnSpcReduction="20000"/>
          </a:bodyPr>
          <a:lstStyle/>
          <a:p>
            <a:r>
              <a:rPr lang="ja-JP" altLang="en-US" dirty="0" smtClean="0"/>
              <a:t>選択した行の初めに同じ文字を入れる</a:t>
            </a:r>
            <a:endParaRPr lang="en-US" altLang="ja-JP" dirty="0" smtClean="0"/>
          </a:p>
          <a:p>
            <a:pPr lvl="1"/>
            <a:r>
              <a:rPr kumimoji="1" lang="en-US" altLang="ja-JP" dirty="0" err="1" smtClean="0"/>
              <a:t>ctr</a:t>
            </a:r>
            <a:r>
              <a:rPr kumimoji="1" lang="en-US" altLang="ja-JP" dirty="0" smtClean="0"/>
              <a:t> + v </a:t>
            </a:r>
            <a:r>
              <a:rPr kumimoji="1" lang="ja-JP" altLang="en-US" dirty="0" smtClean="0"/>
              <a:t>→ 入れたい行を選択→</a:t>
            </a:r>
            <a:r>
              <a:rPr kumimoji="1" lang="en-US" altLang="ja-JP" dirty="0" smtClean="0"/>
              <a:t>I(</a:t>
            </a:r>
            <a:r>
              <a:rPr kumimoji="1" lang="ja-JP" altLang="en-US" dirty="0" smtClean="0"/>
              <a:t>大文字アイ</a:t>
            </a:r>
            <a:r>
              <a:rPr kumimoji="1" lang="en-US" altLang="ja-JP" dirty="0" smtClean="0"/>
              <a:t>)</a:t>
            </a:r>
            <a:r>
              <a:rPr kumimoji="1" lang="ja-JP" altLang="en-US" dirty="0" smtClean="0"/>
              <a:t>→</a:t>
            </a:r>
            <a:r>
              <a:rPr lang="ja-JP" altLang="en-US" dirty="0"/>
              <a:t>好きな</a:t>
            </a:r>
            <a:r>
              <a:rPr lang="ja-JP" altLang="en-US" dirty="0" smtClean="0"/>
              <a:t>言葉→</a:t>
            </a:r>
            <a:r>
              <a:rPr lang="en-US" altLang="ja-JP" dirty="0" smtClean="0"/>
              <a:t>ESC</a:t>
            </a:r>
          </a:p>
          <a:p>
            <a:pPr lvl="1"/>
            <a:r>
              <a:rPr lang="ja-JP" altLang="en-US" dirty="0"/>
              <a:t>行選択</a:t>
            </a:r>
            <a:r>
              <a:rPr lang="ja-JP" altLang="en-US" dirty="0" smtClean="0"/>
              <a:t>で </a:t>
            </a:r>
            <a:r>
              <a:rPr lang="en-US" altLang="ja-JP" dirty="0" smtClean="0"/>
              <a:t>$ </a:t>
            </a:r>
            <a:r>
              <a:rPr lang="ja-JP" altLang="en-US" dirty="0" smtClean="0"/>
              <a:t>を押して </a:t>
            </a:r>
            <a:r>
              <a:rPr lang="en-US" altLang="ja-JP" dirty="0" smtClean="0"/>
              <a:t>I </a:t>
            </a:r>
            <a:r>
              <a:rPr lang="ja-JP" altLang="en-US" dirty="0" smtClean="0"/>
              <a:t>を </a:t>
            </a:r>
            <a:r>
              <a:rPr lang="en-US" altLang="ja-JP" dirty="0" smtClean="0"/>
              <a:t>A </a:t>
            </a:r>
            <a:r>
              <a:rPr lang="ja-JP" altLang="en-US" dirty="0" smtClean="0"/>
              <a:t>にすると選択した行の最後に同じ文字を入れられる</a:t>
            </a:r>
            <a:endParaRPr lang="en-US" altLang="ja-JP" dirty="0" smtClean="0"/>
          </a:p>
          <a:p>
            <a:r>
              <a:rPr lang="ja-JP" altLang="en-US" dirty="0"/>
              <a:t>ファイルの</a:t>
            </a:r>
            <a:r>
              <a:rPr lang="ja-JP" altLang="en-US" dirty="0" smtClean="0"/>
              <a:t>差分をマージする</a:t>
            </a:r>
            <a:endParaRPr lang="en-US" altLang="ja-JP" dirty="0" smtClean="0"/>
          </a:p>
          <a:p>
            <a:pPr lvl="1"/>
            <a:r>
              <a:rPr lang="en-US" altLang="ja-JP" dirty="0" err="1" smtClean="0"/>
              <a:t>vimdiff</a:t>
            </a:r>
            <a:r>
              <a:rPr lang="en-US" altLang="ja-JP" dirty="0" smtClean="0"/>
              <a:t> </a:t>
            </a:r>
            <a:r>
              <a:rPr lang="en-US" altLang="ja-JP" b="1" i="1" dirty="0" smtClean="0"/>
              <a:t>file1</a:t>
            </a:r>
            <a:r>
              <a:rPr lang="en-US" altLang="ja-JP" b="1" dirty="0" smtClean="0"/>
              <a:t> </a:t>
            </a:r>
            <a:r>
              <a:rPr lang="en-US" altLang="ja-JP" b="1" i="1" dirty="0" smtClean="0"/>
              <a:t>file2 </a:t>
            </a:r>
            <a:r>
              <a:rPr lang="en-US" altLang="ja-JP" dirty="0" smtClean="0"/>
              <a:t>(</a:t>
            </a:r>
            <a:r>
              <a:rPr lang="ja-JP" altLang="en-US" dirty="0" smtClean="0"/>
              <a:t>あるいは </a:t>
            </a:r>
            <a:r>
              <a:rPr lang="en-US" altLang="ja-JP" dirty="0" smtClean="0"/>
              <a:t>vim</a:t>
            </a:r>
            <a:r>
              <a:rPr lang="en-US" altLang="ja-JP" i="1" dirty="0" smtClean="0"/>
              <a:t> –d </a:t>
            </a:r>
            <a:r>
              <a:rPr lang="en-US" altLang="ja-JP" b="1" i="1" dirty="0"/>
              <a:t>file1</a:t>
            </a:r>
            <a:r>
              <a:rPr lang="en-US" altLang="ja-JP" b="1" dirty="0"/>
              <a:t> </a:t>
            </a:r>
            <a:r>
              <a:rPr lang="en-US" altLang="ja-JP" b="1" i="1" dirty="0" smtClean="0"/>
              <a:t>file2</a:t>
            </a:r>
            <a:r>
              <a:rPr lang="en-US" altLang="ja-JP" i="1" dirty="0" smtClean="0"/>
              <a:t>)</a:t>
            </a:r>
          </a:p>
          <a:p>
            <a:pPr lvl="2"/>
            <a:r>
              <a:rPr lang="en-US" altLang="ja-JP" b="1" i="1" dirty="0" smtClean="0"/>
              <a:t>file1</a:t>
            </a:r>
            <a:r>
              <a:rPr lang="en-US" altLang="ja-JP" dirty="0" smtClean="0"/>
              <a:t> </a:t>
            </a:r>
            <a:r>
              <a:rPr lang="ja-JP" altLang="en-US" dirty="0" smtClean="0"/>
              <a:t>と </a:t>
            </a:r>
            <a:r>
              <a:rPr lang="en-US" altLang="ja-JP" b="1" i="1" dirty="0" smtClean="0"/>
              <a:t>file2</a:t>
            </a:r>
            <a:r>
              <a:rPr lang="en-US" altLang="ja-JP" dirty="0" smtClean="0"/>
              <a:t> </a:t>
            </a:r>
            <a:r>
              <a:rPr lang="ja-JP" altLang="en-US" dirty="0" smtClean="0"/>
              <a:t>で違う箇所を強調して表示する</a:t>
            </a:r>
            <a:endParaRPr lang="en-US" altLang="ja-JP" dirty="0" smtClean="0"/>
          </a:p>
          <a:p>
            <a:pPr lvl="2"/>
            <a:r>
              <a:rPr lang="en-US" altLang="ja-JP" dirty="0" smtClean="0"/>
              <a:t>[c</a:t>
            </a:r>
          </a:p>
          <a:p>
            <a:pPr lvl="3"/>
            <a:r>
              <a:rPr lang="ja-JP" altLang="en-US" dirty="0" smtClean="0"/>
              <a:t>違いがある場所に前方向に移動する</a:t>
            </a:r>
            <a:endParaRPr lang="en-US" altLang="ja-JP" dirty="0" smtClean="0"/>
          </a:p>
          <a:p>
            <a:pPr lvl="2"/>
            <a:r>
              <a:rPr lang="en-US" altLang="ja-JP" dirty="0" smtClean="0"/>
              <a:t>]c</a:t>
            </a:r>
          </a:p>
          <a:p>
            <a:pPr lvl="3"/>
            <a:r>
              <a:rPr lang="ja-JP" altLang="en-US" dirty="0"/>
              <a:t>違いがある場所</a:t>
            </a:r>
            <a:r>
              <a:rPr lang="ja-JP" altLang="en-US" dirty="0" smtClean="0"/>
              <a:t>に後ろ方向に移動する</a:t>
            </a:r>
            <a:endParaRPr lang="en-US" altLang="ja-JP" dirty="0" smtClean="0"/>
          </a:p>
          <a:p>
            <a:pPr lvl="2"/>
            <a:r>
              <a:rPr lang="en-US" altLang="ja-JP" dirty="0" err="1" smtClean="0"/>
              <a:t>dp</a:t>
            </a:r>
            <a:endParaRPr lang="en-US" altLang="ja-JP" dirty="0" smtClean="0"/>
          </a:p>
          <a:p>
            <a:pPr lvl="3"/>
            <a:r>
              <a:rPr lang="ja-JP" altLang="en-US" dirty="0"/>
              <a:t>現在カーソルが</a:t>
            </a:r>
            <a:r>
              <a:rPr lang="ja-JP" altLang="en-US" dirty="0" smtClean="0"/>
              <a:t>あるバッファから差分をコピー</a:t>
            </a:r>
            <a:endParaRPr lang="en-US" altLang="ja-JP" dirty="0" smtClean="0"/>
          </a:p>
          <a:p>
            <a:pPr lvl="2"/>
            <a:r>
              <a:rPr lang="en-US" altLang="ja-JP" dirty="0" smtClean="0"/>
              <a:t>do</a:t>
            </a:r>
          </a:p>
          <a:p>
            <a:pPr lvl="3"/>
            <a:r>
              <a:rPr lang="ja-JP" altLang="en-US" dirty="0"/>
              <a:t>現在の</a:t>
            </a:r>
            <a:r>
              <a:rPr lang="ja-JP" altLang="en-US" dirty="0" smtClean="0"/>
              <a:t>カーソルがあるバッファへ差分を</a:t>
            </a:r>
            <a:r>
              <a:rPr lang="ja-JP" altLang="en-US" dirty="0" smtClean="0"/>
              <a:t>コピー</a:t>
            </a:r>
            <a:endParaRPr lang="en-US" altLang="ja-JP" dirty="0" smtClean="0"/>
          </a:p>
          <a:p>
            <a:pPr lvl="3"/>
            <a:endParaRPr lang="en-US" altLang="ja-JP" dirty="0" smtClean="0"/>
          </a:p>
          <a:p>
            <a:r>
              <a:rPr lang="ja-JP" altLang="en-US" dirty="0" smtClean="0"/>
              <a:t>ファイルエクスプローダー</a:t>
            </a:r>
            <a:r>
              <a:rPr lang="ja-JP" altLang="en-US" dirty="0"/>
              <a:t>を</a:t>
            </a:r>
            <a:r>
              <a:rPr lang="ja-JP" altLang="en-US" dirty="0" smtClean="0"/>
              <a:t>使う</a:t>
            </a:r>
            <a:endParaRPr lang="en-US" altLang="ja-JP" dirty="0" smtClean="0"/>
          </a:p>
          <a:p>
            <a:pPr lvl="1"/>
            <a:r>
              <a:rPr lang="en-US" altLang="ja-JP" smtClean="0"/>
              <a:t>:Se</a:t>
            </a:r>
            <a:endParaRPr lang="en-US" altLang="ja-JP" dirty="0" smtClean="0"/>
          </a:p>
          <a:p>
            <a:endParaRPr kumimoji="1" lang="ja-JP" altLang="en-US" dirty="0"/>
          </a:p>
        </p:txBody>
      </p:sp>
    </p:spTree>
    <p:extLst>
      <p:ext uri="{BB962C8B-B14F-4D97-AF65-F5344CB8AC3E}">
        <p14:creationId xmlns:p14="http://schemas.microsoft.com/office/powerpoint/2010/main" val="24423389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ja-JP" altLang="en-US" dirty="0" smtClean="0"/>
              <a:t>北浦訓行</a:t>
            </a:r>
            <a:r>
              <a:rPr lang="en-US" altLang="ja-JP" dirty="0" smtClean="0"/>
              <a:t>, </a:t>
            </a:r>
            <a:r>
              <a:rPr lang="ja-JP" altLang="en-US" dirty="0" smtClean="0"/>
              <a:t>小島範幸</a:t>
            </a:r>
            <a:r>
              <a:rPr lang="en-US" altLang="ja-JP" dirty="0" smtClean="0"/>
              <a:t>, </a:t>
            </a:r>
            <a:r>
              <a:rPr lang="ja-JP" altLang="en-US" dirty="0" smtClean="0"/>
              <a:t>大木敦雄</a:t>
            </a:r>
            <a:r>
              <a:rPr lang="en-US" altLang="ja-JP" dirty="0" smtClean="0"/>
              <a:t>, 2009,</a:t>
            </a:r>
            <a:r>
              <a:rPr lang="ja-JP" altLang="en-US" dirty="0" smtClean="0"/>
              <a:t>「はじめての </a:t>
            </a:r>
            <a:r>
              <a:rPr lang="en-US" altLang="ja-JP" dirty="0" smtClean="0"/>
              <a:t>vi &amp; Vim</a:t>
            </a:r>
            <a:r>
              <a:rPr lang="ja-JP" altLang="en-US" dirty="0" smtClean="0"/>
              <a:t>」</a:t>
            </a:r>
            <a:r>
              <a:rPr lang="en-US" altLang="ja-JP" dirty="0" smtClean="0"/>
              <a:t>, </a:t>
            </a:r>
            <a:r>
              <a:rPr lang="ja-JP" altLang="en-US" dirty="0" smtClean="0"/>
              <a:t>技術評論社</a:t>
            </a:r>
            <a:endParaRPr lang="en-US" altLang="ja-JP" dirty="0" smtClean="0"/>
          </a:p>
          <a:p>
            <a:r>
              <a:rPr lang="en-US" altLang="ja-JP" dirty="0" err="1" smtClean="0"/>
              <a:t>welcom</a:t>
            </a:r>
            <a:r>
              <a:rPr lang="en-US" altLang="ja-JP" dirty="0" smtClean="0"/>
              <a:t> home :vim</a:t>
            </a:r>
          </a:p>
          <a:p>
            <a:pPr lvl="1"/>
            <a:r>
              <a:rPr lang="en-US" altLang="ja-JP" dirty="0"/>
              <a:t>http://www.vim.org/</a:t>
            </a:r>
            <a:endParaRPr lang="en-US" altLang="ja-JP" dirty="0" smtClean="0"/>
          </a:p>
          <a:p>
            <a:r>
              <a:rPr lang="en-US" altLang="ja-JP" dirty="0" smtClean="0"/>
              <a:t>vi </a:t>
            </a:r>
            <a:r>
              <a:rPr lang="en-US" altLang="ja-JP" dirty="0" smtClean="0">
                <a:hlinkClick r:id="rId2"/>
              </a:rPr>
              <a:t>–</a:t>
            </a:r>
            <a:r>
              <a:rPr lang="en-US" altLang="ja-JP" dirty="0" smtClean="0"/>
              <a:t> </a:t>
            </a:r>
            <a:r>
              <a:rPr lang="ja-JP" altLang="en-US" dirty="0" smtClean="0"/>
              <a:t>ウィキペディア</a:t>
            </a:r>
            <a:endParaRPr lang="en-US" altLang="ja-JP" dirty="0" smtClean="0"/>
          </a:p>
          <a:p>
            <a:pPr lvl="1"/>
            <a:r>
              <a:rPr lang="en-US" altLang="ja-JP" dirty="0" smtClean="0">
                <a:hlinkClick r:id="rId2"/>
              </a:rPr>
              <a:t>http</a:t>
            </a:r>
            <a:r>
              <a:rPr lang="en-US" altLang="ja-JP" dirty="0">
                <a:hlinkClick r:id="rId2"/>
              </a:rPr>
              <a:t>://</a:t>
            </a:r>
            <a:r>
              <a:rPr lang="en-US" altLang="ja-JP" dirty="0" smtClean="0">
                <a:hlinkClick r:id="rId2"/>
              </a:rPr>
              <a:t>ja.wikipedia.org/wiki/Vi</a:t>
            </a:r>
            <a:endParaRPr lang="en-US" altLang="ja-JP" dirty="0" smtClean="0"/>
          </a:p>
          <a:p>
            <a:r>
              <a:rPr lang="en-US" altLang="ja-JP" dirty="0" smtClean="0"/>
              <a:t>vi – </a:t>
            </a:r>
            <a:r>
              <a:rPr lang="ja-JP" altLang="en-US" dirty="0" smtClean="0"/>
              <a:t>アンサイクロペディア</a:t>
            </a:r>
            <a:endParaRPr lang="en-US" altLang="ja-JP" dirty="0" smtClean="0"/>
          </a:p>
          <a:p>
            <a:pPr lvl="1"/>
            <a:r>
              <a:rPr lang="en-US" altLang="ja-JP" dirty="0">
                <a:hlinkClick r:id="rId3"/>
              </a:rPr>
              <a:t>http://</a:t>
            </a:r>
            <a:r>
              <a:rPr lang="en-US" altLang="ja-JP" dirty="0" smtClean="0">
                <a:hlinkClick r:id="rId3"/>
              </a:rPr>
              <a:t>ansaikuropedia.org/wiki/Vi</a:t>
            </a:r>
            <a:endParaRPr lang="en-US" altLang="ja-JP" dirty="0" smtClean="0"/>
          </a:p>
          <a:p>
            <a:r>
              <a:rPr lang="en-US" altLang="ja-JP" dirty="0"/>
              <a:t>Vim – </a:t>
            </a:r>
            <a:r>
              <a:rPr lang="ja-JP" altLang="en-US" dirty="0"/>
              <a:t>ウィキペディア</a:t>
            </a:r>
            <a:endParaRPr lang="en-US" altLang="ja-JP" dirty="0"/>
          </a:p>
          <a:p>
            <a:pPr lvl="1"/>
            <a:r>
              <a:rPr lang="en-US" altLang="ja-JP" dirty="0"/>
              <a:t>http://</a:t>
            </a:r>
            <a:r>
              <a:rPr lang="en-US" altLang="ja-JP" dirty="0" smtClean="0"/>
              <a:t>ja.wikipedia.org/wiki/Vim</a:t>
            </a:r>
          </a:p>
          <a:p>
            <a:r>
              <a:rPr lang="en-US" altLang="ja-JP" dirty="0" err="1"/>
              <a:t>E</a:t>
            </a:r>
            <a:r>
              <a:rPr kumimoji="1" lang="en-US" altLang="ja-JP" dirty="0" err="1" smtClean="0"/>
              <a:t>macs</a:t>
            </a:r>
            <a:r>
              <a:rPr kumimoji="1" lang="en-US" altLang="ja-JP" dirty="0" smtClean="0"/>
              <a:t> – </a:t>
            </a:r>
            <a:r>
              <a:rPr kumimoji="1" lang="ja-JP" altLang="en-US" dirty="0" smtClean="0"/>
              <a:t>アンサイクロペディア</a:t>
            </a:r>
            <a:endParaRPr kumimoji="1" lang="en-US" altLang="ja-JP" dirty="0" smtClean="0"/>
          </a:p>
          <a:p>
            <a:pPr lvl="1"/>
            <a:r>
              <a:rPr lang="en-US" altLang="ja-JP" dirty="0">
                <a:hlinkClick r:id="rId4"/>
              </a:rPr>
              <a:t>http://</a:t>
            </a:r>
            <a:r>
              <a:rPr lang="en-US" altLang="ja-JP" dirty="0" smtClean="0">
                <a:hlinkClick r:id="rId4"/>
              </a:rPr>
              <a:t>ansaikuropedia.org/wiki/Emacs</a:t>
            </a:r>
            <a:endParaRPr lang="en-US" altLang="ja-JP" dirty="0" smtClean="0"/>
          </a:p>
          <a:p>
            <a:r>
              <a:rPr lang="ja-JP" altLang="en-US" dirty="0"/>
              <a:t>エディタ</a:t>
            </a:r>
            <a:r>
              <a:rPr lang="ja-JP" altLang="en-US" dirty="0" smtClean="0"/>
              <a:t>戦争 </a:t>
            </a:r>
            <a:r>
              <a:rPr lang="en-US" altLang="ja-JP" dirty="0" smtClean="0"/>
              <a:t>– </a:t>
            </a:r>
            <a:r>
              <a:rPr lang="ja-JP" altLang="en-US" dirty="0" smtClean="0"/>
              <a:t>ウィキペディア</a:t>
            </a:r>
            <a:endParaRPr lang="en-US" altLang="ja-JP" dirty="0" smtClean="0"/>
          </a:p>
          <a:p>
            <a:pPr lvl="1"/>
            <a:r>
              <a:rPr lang="en-US" altLang="ja-JP" dirty="0">
                <a:hlinkClick r:id="rId5"/>
              </a:rPr>
              <a:t>http://ja.wikipedia.org/wiki/%</a:t>
            </a:r>
            <a:r>
              <a:rPr lang="en-US" altLang="ja-JP" dirty="0" smtClean="0">
                <a:hlinkClick r:id="rId5"/>
              </a:rPr>
              <a:t>E3%82%A8%E3%83%87%E3%82%A3%E3%82%BF%E6%88%A6%E4%BA%89</a:t>
            </a:r>
            <a:endParaRPr lang="en-US" altLang="ja-JP" dirty="0" smtClean="0"/>
          </a:p>
          <a:p>
            <a:r>
              <a:rPr lang="en-US" altLang="ja-JP" dirty="0" smtClean="0"/>
              <a:t>Vim Replacement Icon</a:t>
            </a:r>
            <a:endParaRPr lang="en-US" altLang="ja-JP" dirty="0"/>
          </a:p>
          <a:p>
            <a:pPr lvl="1"/>
            <a:r>
              <a:rPr lang="en-US" altLang="ja-JP" dirty="0" smtClean="0"/>
              <a:t>http</a:t>
            </a:r>
            <a:r>
              <a:rPr lang="en-US" altLang="ja-JP" dirty="0"/>
              <a:t>://wolfrosch.com/text/2012/04/25</a:t>
            </a:r>
            <a:endParaRPr lang="en-US" altLang="ja-JP" dirty="0" smtClean="0"/>
          </a:p>
        </p:txBody>
      </p:sp>
    </p:spTree>
    <p:extLst>
      <p:ext uri="{BB962C8B-B14F-4D97-AF65-F5344CB8AC3E}">
        <p14:creationId xmlns:p14="http://schemas.microsoft.com/office/powerpoint/2010/main" val="4183012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はじめ</a:t>
            </a:r>
            <a:r>
              <a:rPr lang="ja-JP" altLang="en-US" dirty="0" smtClean="0"/>
              <a:t>に </a:t>
            </a:r>
            <a:r>
              <a:rPr lang="en-US" altLang="ja-JP" dirty="0"/>
              <a:t>-</a:t>
            </a:r>
            <a:r>
              <a:rPr lang="en-US" altLang="ja-JP" dirty="0" smtClean="0"/>
              <a:t> </a:t>
            </a:r>
            <a:r>
              <a:rPr lang="ja-JP" altLang="en-US" dirty="0" smtClean="0"/>
              <a:t>注意書き </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Web </a:t>
            </a:r>
            <a:r>
              <a:rPr lang="ja-JP" altLang="en-US" dirty="0" smtClean="0"/>
              <a:t>で調べたり軽く本を読んだ程度の知識なので曖昧で適当な知識です</a:t>
            </a:r>
            <a:endParaRPr lang="en-US" altLang="ja-JP" dirty="0" smtClean="0"/>
          </a:p>
          <a:p>
            <a:r>
              <a:rPr kumimoji="1" lang="ja-JP" altLang="en-US" dirty="0" smtClean="0"/>
              <a:t>質問</a:t>
            </a:r>
            <a:r>
              <a:rPr kumimoji="1" lang="ja-JP" altLang="en-US" dirty="0"/>
              <a:t>に</a:t>
            </a:r>
            <a:r>
              <a:rPr kumimoji="1" lang="ja-JP" altLang="en-US" dirty="0" smtClean="0"/>
              <a:t>はなるべく答えられるように</a:t>
            </a:r>
            <a:r>
              <a:rPr lang="ja-JP" altLang="en-US" dirty="0"/>
              <a:t>します</a:t>
            </a:r>
            <a:r>
              <a:rPr kumimoji="1" lang="ja-JP" altLang="en-US" dirty="0" smtClean="0"/>
              <a:t>が答えられない場合もあります</a:t>
            </a:r>
            <a:endParaRPr kumimoji="1" lang="en-US" altLang="ja-JP" dirty="0" smtClean="0"/>
          </a:p>
          <a:p>
            <a:r>
              <a:rPr kumimoji="1" lang="ja-JP" altLang="en-US" dirty="0" smtClean="0"/>
              <a:t>拙い説明も多々あります</a:t>
            </a:r>
            <a:endParaRPr kumimoji="1" lang="ja-JP" altLang="en-US" dirty="0"/>
          </a:p>
        </p:txBody>
      </p:sp>
      <p:sp>
        <p:nvSpPr>
          <p:cNvPr id="4" name="正方形/長方形 3"/>
          <p:cNvSpPr/>
          <p:nvPr/>
        </p:nvSpPr>
        <p:spPr>
          <a:xfrm>
            <a:off x="0" y="4077072"/>
            <a:ext cx="8892480" cy="2520280"/>
          </a:xfrm>
          <a:prstGeom prst="rect">
            <a:avLst/>
          </a:prstGeom>
          <a:solidFill>
            <a:srgbClr val="FFFF00"/>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今回</a:t>
            </a:r>
            <a:r>
              <a:rPr kumimoji="1" lang="ja-JP" altLang="en-US" sz="3200" dirty="0">
                <a:solidFill>
                  <a:schemeClr val="tx1"/>
                </a:solidFill>
              </a:rPr>
              <a:t>の発表</a:t>
            </a:r>
            <a:r>
              <a:rPr kumimoji="1" lang="ja-JP" altLang="en-US" sz="3200" dirty="0" smtClean="0">
                <a:solidFill>
                  <a:schemeClr val="tx1"/>
                </a:solidFill>
              </a:rPr>
              <a:t>で誤った知識</a:t>
            </a:r>
            <a:r>
              <a:rPr lang="ja-JP" altLang="en-US" sz="3200" dirty="0">
                <a:solidFill>
                  <a:schemeClr val="tx1"/>
                </a:solidFill>
              </a:rPr>
              <a:t>を</a:t>
            </a:r>
            <a:r>
              <a:rPr lang="ja-JP" altLang="en-US" sz="3200" dirty="0" smtClean="0">
                <a:solidFill>
                  <a:schemeClr val="tx1"/>
                </a:solidFill>
              </a:rPr>
              <a:t>持ったという場合や何か問題が起こった場合でも私は責任を持ちません</a:t>
            </a:r>
            <a:r>
              <a:rPr lang="en-US" altLang="ja-JP" sz="3200" dirty="0" smtClean="0">
                <a:solidFill>
                  <a:schemeClr val="tx1"/>
                </a:solidFill>
              </a:rPr>
              <a:t>.</a:t>
            </a:r>
          </a:p>
          <a:p>
            <a:pPr algn="ctr"/>
            <a:r>
              <a:rPr lang="ja-JP" altLang="en-US" sz="2800" dirty="0">
                <a:solidFill>
                  <a:schemeClr val="tx1"/>
                </a:solidFill>
              </a:rPr>
              <a:t>つまり何が言いたいかというと</a:t>
            </a:r>
            <a:endParaRPr lang="en-US" altLang="ja-JP" sz="2800" dirty="0">
              <a:solidFill>
                <a:schemeClr val="tx1"/>
              </a:solidFill>
            </a:endParaRPr>
          </a:p>
          <a:p>
            <a:pPr algn="ctr"/>
            <a:r>
              <a:rPr lang="ja-JP" altLang="en-US" sz="4400" dirty="0">
                <a:solidFill>
                  <a:srgbClr val="FF0000"/>
                </a:solidFill>
              </a:rPr>
              <a:t>詳しく知りたいなら </a:t>
            </a:r>
            <a:r>
              <a:rPr lang="en-US" altLang="ja-JP" sz="4400" dirty="0" err="1">
                <a:solidFill>
                  <a:srgbClr val="FF0000"/>
                </a:solidFill>
              </a:rPr>
              <a:t>ggrks</a:t>
            </a:r>
            <a:endParaRPr lang="ja-JP" altLang="en-US" sz="4400" dirty="0">
              <a:solidFill>
                <a:srgbClr val="FF0000"/>
              </a:solidFill>
            </a:endParaRPr>
          </a:p>
          <a:p>
            <a:pPr algn="ctr"/>
            <a:endParaRPr lang="en-US" altLang="ja-JP" sz="3200" dirty="0" smtClean="0">
              <a:solidFill>
                <a:srgbClr val="FF0000"/>
              </a:solidFill>
            </a:endParaRPr>
          </a:p>
        </p:txBody>
      </p:sp>
    </p:spTree>
    <p:extLst>
      <p:ext uri="{BB962C8B-B14F-4D97-AF65-F5344CB8AC3E}">
        <p14:creationId xmlns:p14="http://schemas.microsoft.com/office/powerpoint/2010/main" val="113616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additive="base">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47664" y="53752"/>
            <a:ext cx="7596336" cy="1143000"/>
          </a:xfrm>
        </p:spPr>
        <p:txBody>
          <a:bodyPr>
            <a:normAutofit fontScale="90000"/>
          </a:bodyPr>
          <a:lstStyle/>
          <a:p>
            <a:r>
              <a:rPr lang="ja-JP" altLang="en-US" dirty="0" smtClean="0"/>
              <a:t>はじめに</a:t>
            </a:r>
            <a:r>
              <a:rPr lang="en-US" altLang="ja-JP" dirty="0" smtClean="0"/>
              <a:t/>
            </a:r>
            <a:br>
              <a:rPr lang="en-US" altLang="ja-JP" dirty="0" smtClean="0"/>
            </a:br>
            <a:r>
              <a:rPr lang="ja-JP" altLang="en-US" dirty="0" smtClean="0"/>
              <a:t> </a:t>
            </a:r>
            <a:r>
              <a:rPr lang="en-US" altLang="ja-JP" dirty="0" smtClean="0"/>
              <a:t>- </a:t>
            </a:r>
            <a:r>
              <a:rPr lang="ja-JP" altLang="en-US" dirty="0" smtClean="0"/>
              <a:t>なぜ今回 </a:t>
            </a:r>
            <a:r>
              <a:rPr lang="en-US" altLang="ja-JP" dirty="0" smtClean="0"/>
              <a:t>vi/Vim </a:t>
            </a:r>
            <a:r>
              <a:rPr lang="ja-JP" altLang="en-US" dirty="0" smtClean="0"/>
              <a:t>を説明するか</a:t>
            </a:r>
            <a:r>
              <a:rPr lang="en-US" altLang="ja-JP" dirty="0" smtClean="0"/>
              <a:t> –</a:t>
            </a:r>
            <a:endParaRPr kumimoji="1" lang="ja-JP" altLang="en-US" dirty="0"/>
          </a:p>
        </p:txBody>
      </p:sp>
      <p:sp>
        <p:nvSpPr>
          <p:cNvPr id="3" name="コンテンツ プレースホルダー 2"/>
          <p:cNvSpPr>
            <a:spLocks noGrp="1"/>
          </p:cNvSpPr>
          <p:nvPr>
            <p:ph idx="1"/>
          </p:nvPr>
        </p:nvSpPr>
        <p:spPr>
          <a:xfrm>
            <a:off x="158824" y="1340768"/>
            <a:ext cx="8877672" cy="5328592"/>
          </a:xfrm>
        </p:spPr>
        <p:txBody>
          <a:bodyPr>
            <a:normAutofit fontScale="77500" lnSpcReduction="20000"/>
          </a:bodyPr>
          <a:lstStyle/>
          <a:p>
            <a:r>
              <a:rPr lang="ja-JP" altLang="en-US" dirty="0"/>
              <a:t>エディタ戦争</a:t>
            </a:r>
            <a:endParaRPr lang="en-US" altLang="ja-JP" dirty="0"/>
          </a:p>
          <a:p>
            <a:pPr lvl="1"/>
            <a:r>
              <a:rPr lang="ja-JP" altLang="en-US" dirty="0"/>
              <a:t>プログラミングを行う人々の中でどのテキストエディタが一番良いかというテーマの論争</a:t>
            </a:r>
            <a:endParaRPr lang="en-US" altLang="ja-JP" dirty="0"/>
          </a:p>
          <a:p>
            <a:pPr lvl="1"/>
            <a:r>
              <a:rPr lang="ja-JP" altLang="en-US" dirty="0"/>
              <a:t>大きく分けて </a:t>
            </a:r>
            <a:r>
              <a:rPr lang="en-US" altLang="ja-JP" dirty="0"/>
              <a:t>vi </a:t>
            </a:r>
            <a:r>
              <a:rPr lang="ja-JP" altLang="en-US" dirty="0"/>
              <a:t>派</a:t>
            </a:r>
            <a:r>
              <a:rPr lang="en-US" altLang="ja-JP" dirty="0"/>
              <a:t>(</a:t>
            </a:r>
            <a:r>
              <a:rPr lang="en-US" altLang="ja-JP" dirty="0" err="1"/>
              <a:t>vimmer</a:t>
            </a:r>
            <a:r>
              <a:rPr lang="en-US" altLang="ja-JP" dirty="0"/>
              <a:t>), </a:t>
            </a:r>
            <a:r>
              <a:rPr lang="en-US" altLang="ja-JP" dirty="0" err="1"/>
              <a:t>Emacs</a:t>
            </a:r>
            <a:r>
              <a:rPr lang="en-US" altLang="ja-JP" dirty="0"/>
              <a:t> </a:t>
            </a:r>
            <a:r>
              <a:rPr lang="ja-JP" altLang="en-US" dirty="0"/>
              <a:t>派</a:t>
            </a:r>
            <a:r>
              <a:rPr lang="en-US" altLang="ja-JP" dirty="0"/>
              <a:t>(</a:t>
            </a:r>
            <a:r>
              <a:rPr lang="en-US" altLang="ja-JP" dirty="0" err="1"/>
              <a:t>Emacists</a:t>
            </a:r>
            <a:r>
              <a:rPr lang="en-US" altLang="ja-JP" dirty="0"/>
              <a:t>), </a:t>
            </a:r>
            <a:r>
              <a:rPr lang="en-US" altLang="ja-JP" dirty="0" err="1"/>
              <a:t>nano</a:t>
            </a:r>
            <a:r>
              <a:rPr lang="ja-JP" altLang="en-US" dirty="0"/>
              <a:t>派</a:t>
            </a:r>
            <a:r>
              <a:rPr lang="en-US" altLang="ja-JP" dirty="0"/>
              <a:t>(</a:t>
            </a:r>
            <a:r>
              <a:rPr lang="ja-JP" altLang="en-US" dirty="0"/>
              <a:t>どういうかわかりません</a:t>
            </a:r>
            <a:r>
              <a:rPr lang="en-US" altLang="ja-JP" dirty="0"/>
              <a:t>)</a:t>
            </a:r>
            <a:r>
              <a:rPr lang="ja-JP" altLang="en-US" dirty="0"/>
              <a:t>が</a:t>
            </a:r>
            <a:r>
              <a:rPr lang="ja-JP" altLang="en-US" dirty="0" smtClean="0"/>
              <a:t>ある</a:t>
            </a:r>
            <a:endParaRPr kumimoji="1" lang="en-US" altLang="ja-JP" dirty="0" smtClean="0"/>
          </a:p>
          <a:p>
            <a:r>
              <a:rPr kumimoji="1" lang="en-US" altLang="ja-JP" dirty="0" smtClean="0"/>
              <a:t>vi/Vim </a:t>
            </a:r>
            <a:r>
              <a:rPr kumimoji="1" lang="ja-JP" altLang="en-US" dirty="0" smtClean="0"/>
              <a:t>は嫌われ者</a:t>
            </a:r>
            <a:endParaRPr lang="en-US" altLang="ja-JP" dirty="0" smtClean="0"/>
          </a:p>
          <a:p>
            <a:pPr lvl="1"/>
            <a:r>
              <a:rPr lang="en-US" altLang="ja-JP" dirty="0" smtClean="0"/>
              <a:t>(</a:t>
            </a:r>
            <a:r>
              <a:rPr lang="ja-JP" altLang="en-US" dirty="0" smtClean="0"/>
              <a:t>初めてやる人にとって</a:t>
            </a:r>
            <a:r>
              <a:rPr lang="en-US" altLang="ja-JP" dirty="0" smtClean="0"/>
              <a:t>)</a:t>
            </a:r>
            <a:r>
              <a:rPr lang="ja-JP" altLang="en-US" dirty="0" smtClean="0"/>
              <a:t>わかりにくい</a:t>
            </a:r>
            <a:endParaRPr lang="en-US" altLang="ja-JP" dirty="0" smtClean="0"/>
          </a:p>
          <a:p>
            <a:pPr lvl="1"/>
            <a:r>
              <a:rPr lang="ja-JP" altLang="en-US" dirty="0"/>
              <a:t>あの</a:t>
            </a:r>
            <a:r>
              <a:rPr lang="ja-JP" altLang="en-US" dirty="0" smtClean="0"/>
              <a:t>人の画面黒いね</a:t>
            </a:r>
            <a:endParaRPr lang="en-US" altLang="ja-JP" dirty="0" smtClean="0"/>
          </a:p>
          <a:p>
            <a:r>
              <a:rPr lang="ja-JP" altLang="en-US" dirty="0"/>
              <a:t>なぜ私が </a:t>
            </a:r>
            <a:r>
              <a:rPr lang="en-US" altLang="ja-JP" dirty="0"/>
              <a:t>vim </a:t>
            </a:r>
            <a:r>
              <a:rPr lang="ja-JP" altLang="en-US" dirty="0"/>
              <a:t>を使っているか</a:t>
            </a:r>
            <a:endParaRPr lang="en-US" altLang="ja-JP" dirty="0"/>
          </a:p>
          <a:p>
            <a:pPr lvl="1"/>
            <a:r>
              <a:rPr lang="ja-JP" altLang="en-US" dirty="0"/>
              <a:t>情報実験 </a:t>
            </a:r>
            <a:r>
              <a:rPr lang="en-US" altLang="ja-JP" dirty="0"/>
              <a:t>INEX </a:t>
            </a:r>
            <a:r>
              <a:rPr lang="ja-JP" altLang="en-US" dirty="0"/>
              <a:t>で使用するように言われた</a:t>
            </a:r>
            <a:r>
              <a:rPr lang="ja-JP" altLang="en-US" dirty="0" smtClean="0"/>
              <a:t>から</a:t>
            </a:r>
            <a:endParaRPr lang="en-US" altLang="ja-JP" dirty="0" smtClean="0"/>
          </a:p>
          <a:p>
            <a:pPr lvl="1"/>
            <a:r>
              <a:rPr lang="ja-JP" altLang="en-US" dirty="0" smtClean="0"/>
              <a:t>操作が</a:t>
            </a:r>
            <a:r>
              <a:rPr lang="ja-JP" altLang="en-US" dirty="0"/>
              <a:t>単純</a:t>
            </a:r>
            <a:r>
              <a:rPr lang="ja-JP" altLang="en-US" dirty="0" smtClean="0"/>
              <a:t>で打ちやすい</a:t>
            </a:r>
            <a:endParaRPr lang="en-US" altLang="ja-JP" dirty="0"/>
          </a:p>
          <a:p>
            <a:pPr lvl="1"/>
            <a:r>
              <a:rPr lang="en-US" altLang="ja-JP" dirty="0"/>
              <a:t>less </a:t>
            </a:r>
            <a:r>
              <a:rPr lang="ja-JP" altLang="en-US" dirty="0"/>
              <a:t>や </a:t>
            </a:r>
            <a:r>
              <a:rPr lang="en-US" altLang="ja-JP" dirty="0"/>
              <a:t>lv </a:t>
            </a:r>
            <a:r>
              <a:rPr lang="ja-JP" altLang="en-US" dirty="0"/>
              <a:t>などのよく使う別のツールにも同じコマンド操作ができるから</a:t>
            </a:r>
            <a:endParaRPr lang="en-US" altLang="ja-JP" dirty="0"/>
          </a:p>
          <a:p>
            <a:r>
              <a:rPr lang="ja-JP" altLang="en-US" dirty="0" smtClean="0"/>
              <a:t>エディタ</a:t>
            </a:r>
            <a:r>
              <a:rPr lang="ja-JP" altLang="en-US" dirty="0"/>
              <a:t>は自分が使いやすいものを好き勝手に使って</a:t>
            </a:r>
            <a:r>
              <a:rPr lang="ja-JP" altLang="en-US" dirty="0" smtClean="0"/>
              <a:t>いい</a:t>
            </a:r>
            <a:r>
              <a:rPr lang="en-US" altLang="ja-JP" dirty="0" smtClean="0"/>
              <a:t>.</a:t>
            </a:r>
            <a:br>
              <a:rPr lang="en-US" altLang="ja-JP" dirty="0" smtClean="0"/>
            </a:br>
            <a:r>
              <a:rPr lang="ja-JP" altLang="en-US" dirty="0" smtClean="0"/>
              <a:t>しかし</a:t>
            </a:r>
            <a:r>
              <a:rPr lang="en-US" altLang="ja-JP" dirty="0" smtClean="0"/>
              <a:t>, </a:t>
            </a:r>
            <a:r>
              <a:rPr lang="ja-JP" altLang="en-US" dirty="0" smtClean="0"/>
              <a:t>自分</a:t>
            </a:r>
            <a:r>
              <a:rPr lang="ja-JP" altLang="en-US" dirty="0"/>
              <a:t>が使いやすいエディタを選択するときにとっつきにくいからと言って</a:t>
            </a:r>
            <a:r>
              <a:rPr lang="en-US" altLang="ja-JP" dirty="0"/>
              <a:t>vim </a:t>
            </a:r>
            <a:r>
              <a:rPr lang="ja-JP" altLang="en-US" dirty="0" smtClean="0"/>
              <a:t>を</a:t>
            </a:r>
            <a:r>
              <a:rPr lang="ja-JP" altLang="en-US" dirty="0"/>
              <a:t>選択肢</a:t>
            </a:r>
            <a:r>
              <a:rPr lang="ja-JP" altLang="en-US" dirty="0" smtClean="0"/>
              <a:t>から</a:t>
            </a:r>
            <a:r>
              <a:rPr lang="ja-JP" altLang="en-US" dirty="0"/>
              <a:t>除外することはしないでほしい</a:t>
            </a:r>
            <a:endParaRPr lang="en-US" altLang="ja-JP" dirty="0"/>
          </a:p>
          <a:p>
            <a:endParaRPr lang="en-US" altLang="ja-JP" dirty="0" smtClean="0"/>
          </a:p>
        </p:txBody>
      </p:sp>
    </p:spTree>
    <p:extLst>
      <p:ext uri="{BB962C8B-B14F-4D97-AF65-F5344CB8AC3E}">
        <p14:creationId xmlns:p14="http://schemas.microsoft.com/office/powerpoint/2010/main" val="1311887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テキストエディタ</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コンピュータでテキストファイルの作成・編集・保存するソフトウェア</a:t>
            </a:r>
            <a:endParaRPr kumimoji="1" lang="en-US" altLang="ja-JP" dirty="0" smtClean="0"/>
          </a:p>
          <a:p>
            <a:r>
              <a:rPr kumimoji="1" lang="ja-JP" altLang="en-US" dirty="0" smtClean="0"/>
              <a:t>様々なテキストエディ</a:t>
            </a:r>
            <a:r>
              <a:rPr lang="ja-JP" altLang="en-US" dirty="0" smtClean="0"/>
              <a:t>タ</a:t>
            </a:r>
            <a:endParaRPr lang="en-US" altLang="ja-JP" dirty="0" smtClean="0"/>
          </a:p>
          <a:p>
            <a:pPr lvl="1"/>
            <a:r>
              <a:rPr lang="ja-JP" altLang="en-US" dirty="0" smtClean="0"/>
              <a:t>メモ帳</a:t>
            </a:r>
            <a:endParaRPr lang="en-US" altLang="ja-JP" dirty="0" smtClean="0"/>
          </a:p>
          <a:p>
            <a:pPr lvl="1"/>
            <a:r>
              <a:rPr lang="ja-JP" altLang="en-US" dirty="0"/>
              <a:t>秀丸</a:t>
            </a:r>
            <a:endParaRPr lang="en-US" altLang="ja-JP" dirty="0" smtClean="0"/>
          </a:p>
          <a:p>
            <a:pPr lvl="1"/>
            <a:r>
              <a:rPr lang="en-US" altLang="ja-JP" dirty="0" err="1"/>
              <a:t>n</a:t>
            </a:r>
            <a:r>
              <a:rPr kumimoji="1" lang="en-US" altLang="ja-JP" dirty="0" err="1" smtClean="0"/>
              <a:t>ano</a:t>
            </a:r>
            <a:endParaRPr kumimoji="1" lang="en-US" altLang="ja-JP" dirty="0" smtClean="0"/>
          </a:p>
          <a:p>
            <a:pPr lvl="1"/>
            <a:r>
              <a:rPr lang="en-US" altLang="ja-JP" dirty="0" err="1"/>
              <a:t>e</a:t>
            </a:r>
            <a:r>
              <a:rPr lang="en-US" altLang="ja-JP" dirty="0" err="1" smtClean="0"/>
              <a:t>macs</a:t>
            </a:r>
            <a:endParaRPr lang="en-US" altLang="ja-JP" dirty="0" smtClean="0"/>
          </a:p>
          <a:p>
            <a:pPr lvl="1"/>
            <a:r>
              <a:rPr lang="en-US" altLang="ja-JP" dirty="0" smtClean="0"/>
              <a:t>v</a:t>
            </a:r>
            <a:r>
              <a:rPr kumimoji="1" lang="en-US" altLang="ja-JP" dirty="0" smtClean="0"/>
              <a:t>i/Vim</a:t>
            </a:r>
          </a:p>
          <a:p>
            <a:pPr lvl="1"/>
            <a:r>
              <a:rPr lang="en-US" altLang="ja-JP" dirty="0" err="1" smtClean="0"/>
              <a:t>etc</a:t>
            </a:r>
            <a:endParaRPr lang="en-US" altLang="ja-JP" dirty="0" smtClean="0"/>
          </a:p>
        </p:txBody>
      </p:sp>
    </p:spTree>
    <p:extLst>
      <p:ext uri="{BB962C8B-B14F-4D97-AF65-F5344CB8AC3E}">
        <p14:creationId xmlns:p14="http://schemas.microsoft.com/office/powerpoint/2010/main" val="9725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6" end="6"/>
                                            </p:txEl>
                                          </p:spTgt>
                                        </p:tgtEl>
                                        <p:attrNameLst>
                                          <p:attrName>style.color</p:attrName>
                                        </p:attrNameLst>
                                      </p:cBhvr>
                                      <p:to>
                                        <a:schemeClr val="bg1"/>
                                      </p:to>
                                    </p:animClr>
                                    <p:animClr clrSpc="rgb" dir="cw">
                                      <p:cBhvr>
                                        <p:cTn id="7" dur="250" autoRev="1" fill="remove"/>
                                        <p:tgtEl>
                                          <p:spTgt spid="3">
                                            <p:txEl>
                                              <p:pRg st="6" end="6"/>
                                            </p:txEl>
                                          </p:spTgt>
                                        </p:tgtEl>
                                        <p:attrNameLst>
                                          <p:attrName>fillcolor</p:attrName>
                                        </p:attrNameLst>
                                      </p:cBhvr>
                                      <p:to>
                                        <a:schemeClr val="bg1"/>
                                      </p:to>
                                    </p:animClr>
                                    <p:set>
                                      <p:cBhvr>
                                        <p:cTn id="8" dur="250" autoRev="1" fill="remove"/>
                                        <p:tgtEl>
                                          <p:spTgt spid="3">
                                            <p:txEl>
                                              <p:pRg st="6" end="6"/>
                                            </p:txEl>
                                          </p:spTgt>
                                        </p:tgtEl>
                                        <p:attrNameLst>
                                          <p:attrName>fill.type</p:attrName>
                                        </p:attrNameLst>
                                      </p:cBhvr>
                                      <p:to>
                                        <p:strVal val="solid"/>
                                      </p:to>
                                    </p:set>
                                    <p:set>
                                      <p:cBhvr>
                                        <p:cTn id="9" dur="250" autoRev="1" fill="remove"/>
                                        <p:tgtEl>
                                          <p:spTgt spid="3">
                                            <p:txEl>
                                              <p:pRg st="6" end="6"/>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a:t>
            </a:r>
            <a:r>
              <a:rPr kumimoji="1" lang="en-US" altLang="ja-JP" dirty="0" smtClean="0"/>
              <a:t>i - vi</a:t>
            </a:r>
            <a:r>
              <a:rPr kumimoji="1" lang="ja-JP" altLang="en-US" dirty="0" smtClean="0"/>
              <a:t>とは</a:t>
            </a:r>
            <a:r>
              <a:rPr kumimoji="1" lang="en-US" altLang="ja-JP" dirty="0" smtClean="0"/>
              <a:t>? -</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solidFill>
                  <a:srgbClr val="FF0000"/>
                </a:solidFill>
              </a:rPr>
              <a:t>Vi</a:t>
            </a:r>
            <a:r>
              <a:rPr kumimoji="1" lang="en-US" altLang="ja-JP" dirty="0" smtClean="0"/>
              <a:t>rus</a:t>
            </a:r>
            <a:r>
              <a:rPr lang="en-US" altLang="ja-JP" dirty="0" smtClean="0"/>
              <a:t> </a:t>
            </a:r>
            <a:r>
              <a:rPr lang="ja-JP" altLang="en-US" dirty="0" smtClean="0"/>
              <a:t>が由来</a:t>
            </a:r>
            <a:r>
              <a:rPr lang="en-US" altLang="ja-JP" dirty="0" smtClean="0"/>
              <a:t>   </a:t>
            </a:r>
          </a:p>
          <a:p>
            <a:r>
              <a:rPr kumimoji="1" lang="en-US" altLang="ja-JP" dirty="0" smtClean="0"/>
              <a:t>UNIX </a:t>
            </a:r>
            <a:r>
              <a:rPr kumimoji="1" lang="ja-JP" altLang="en-US" dirty="0" smtClean="0"/>
              <a:t>系 </a:t>
            </a:r>
            <a:r>
              <a:rPr kumimoji="1" lang="en-US" altLang="ja-JP" dirty="0" smtClean="0"/>
              <a:t>OS </a:t>
            </a:r>
            <a:r>
              <a:rPr kumimoji="1" lang="ja-JP" altLang="en-US" dirty="0" smtClean="0"/>
              <a:t>で良く用いられている画期的なテキストエディタ</a:t>
            </a:r>
            <a:endParaRPr kumimoji="1" lang="en-US" altLang="ja-JP" dirty="0" smtClean="0"/>
          </a:p>
          <a:p>
            <a:r>
              <a:rPr lang="en-US" altLang="ja-JP" dirty="0" smtClean="0"/>
              <a:t>Bill Joy </a:t>
            </a:r>
            <a:r>
              <a:rPr lang="ja-JP" altLang="en-US" dirty="0" smtClean="0"/>
              <a:t>によって開発された</a:t>
            </a:r>
            <a:endParaRPr lang="en-US" altLang="ja-JP" dirty="0" smtClean="0"/>
          </a:p>
          <a:p>
            <a:r>
              <a:rPr kumimoji="1" lang="ja-JP" altLang="en-US" dirty="0" smtClean="0"/>
              <a:t>ラインエディタ </a:t>
            </a:r>
            <a:r>
              <a:rPr kumimoji="1" lang="en-US" altLang="ja-JP" dirty="0" smtClean="0"/>
              <a:t>ex </a:t>
            </a:r>
            <a:r>
              <a:rPr kumimoji="1" lang="ja-JP" altLang="en-US" dirty="0" smtClean="0"/>
              <a:t>をベースとしたスクリーンエディタ</a:t>
            </a:r>
            <a:endParaRPr kumimoji="1" lang="en-US" altLang="ja-JP" dirty="0" smtClean="0"/>
          </a:p>
          <a:p>
            <a:r>
              <a:rPr lang="ja-JP" altLang="en-US" dirty="0"/>
              <a:t>現在で</a:t>
            </a:r>
            <a:r>
              <a:rPr lang="ja-JP" altLang="en-US" dirty="0" smtClean="0"/>
              <a:t>は純な </a:t>
            </a:r>
            <a:r>
              <a:rPr lang="en-US" altLang="ja-JP" dirty="0" smtClean="0"/>
              <a:t>vi </a:t>
            </a:r>
            <a:r>
              <a:rPr lang="ja-JP" altLang="en-US" dirty="0" smtClean="0"/>
              <a:t>はほぼ使われていない</a:t>
            </a:r>
            <a:endParaRPr lang="en-US" altLang="ja-JP" dirty="0" smtClean="0"/>
          </a:p>
          <a:p>
            <a:pPr lvl="1"/>
            <a:r>
              <a:rPr kumimoji="1" lang="en-US" altLang="ja-JP" dirty="0" smtClean="0"/>
              <a:t>Vim </a:t>
            </a:r>
            <a:r>
              <a:rPr kumimoji="1" lang="ja-JP" altLang="en-US" dirty="0" smtClean="0"/>
              <a:t>や </a:t>
            </a:r>
            <a:r>
              <a:rPr kumimoji="1" lang="en-US" altLang="ja-JP" dirty="0" err="1" smtClean="0"/>
              <a:t>nvi</a:t>
            </a:r>
            <a:r>
              <a:rPr kumimoji="1" lang="en-US" altLang="ja-JP" dirty="0" smtClean="0"/>
              <a:t> </a:t>
            </a:r>
            <a:r>
              <a:rPr kumimoji="1" lang="ja-JP" altLang="en-US" dirty="0" smtClean="0"/>
              <a:t>等互換エディタが使われている</a:t>
            </a:r>
            <a:endParaRPr kumimoji="1" lang="en-US" altLang="ja-JP" dirty="0" smtClean="0"/>
          </a:p>
          <a:p>
            <a:endParaRPr kumimoji="1" lang="en-US" altLang="ja-JP" dirty="0" smtClean="0"/>
          </a:p>
          <a:p>
            <a:endParaRPr kumimoji="1" lang="ja-JP" altLang="en-US" dirty="0"/>
          </a:p>
        </p:txBody>
      </p:sp>
      <p:cxnSp>
        <p:nvCxnSpPr>
          <p:cNvPr id="5" name="直線コネクタ 4"/>
          <p:cNvCxnSpPr/>
          <p:nvPr/>
        </p:nvCxnSpPr>
        <p:spPr>
          <a:xfrm>
            <a:off x="585009" y="1628800"/>
            <a:ext cx="20427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647465" y="1305634"/>
            <a:ext cx="4684654" cy="861774"/>
          </a:xfrm>
          <a:prstGeom prst="rect">
            <a:avLst/>
          </a:prstGeom>
          <a:noFill/>
        </p:spPr>
        <p:txBody>
          <a:bodyPr wrap="square" rtlCol="0">
            <a:spAutoFit/>
          </a:bodyPr>
          <a:lstStyle/>
          <a:p>
            <a:r>
              <a:rPr lang="en-US" altLang="ja-JP" sz="3200" dirty="0">
                <a:solidFill>
                  <a:srgbClr val="FF0000"/>
                </a:solidFill>
              </a:rPr>
              <a:t>Vi</a:t>
            </a:r>
            <a:r>
              <a:rPr lang="en-US" altLang="ja-JP" sz="3200" dirty="0"/>
              <a:t>sual </a:t>
            </a:r>
            <a:r>
              <a:rPr lang="en-US" altLang="ja-JP" sz="3200" dirty="0" smtClean="0"/>
              <a:t>editor</a:t>
            </a:r>
            <a:r>
              <a:rPr lang="ja-JP" altLang="en-US" sz="3200" dirty="0" smtClean="0"/>
              <a:t>が由来</a:t>
            </a:r>
            <a:endParaRPr lang="en-US" altLang="ja-JP" sz="3200" dirty="0"/>
          </a:p>
          <a:p>
            <a:endParaRPr kumimoji="1" lang="ja-JP" altLang="en-US" dirty="0"/>
          </a:p>
        </p:txBody>
      </p:sp>
    </p:spTree>
    <p:extLst>
      <p:ext uri="{BB962C8B-B14F-4D97-AF65-F5344CB8AC3E}">
        <p14:creationId xmlns:p14="http://schemas.microsoft.com/office/powerpoint/2010/main" val="322427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9" presetClass="emph" presetSubtype="0" nodeType="withEffect">
                                  <p:stCondLst>
                                    <p:cond delay="0"/>
                                  </p:stCondLst>
                                  <p:childTnLst>
                                    <p:set>
                                      <p:cBhvr rctx="PPT">
                                        <p:cTn id="9" dur="indefinite"/>
                                        <p:tgtEl>
                                          <p:spTgt spid="3">
                                            <p:txEl>
                                              <p:pRg st="0" end="0"/>
                                            </p:txEl>
                                          </p:spTgt>
                                        </p:tgtEl>
                                        <p:attrNameLst>
                                          <p:attrName>style.opacity</p:attrName>
                                        </p:attrNameLst>
                                      </p:cBhvr>
                                      <p:to>
                                        <p:strVal val="0.5"/>
                                      </p:to>
                                    </p:set>
                                    <p:animEffect filter="image" prLst="opacity: 0.5">
                                      <p:cBhvr rctx="IE">
                                        <p:cTn id="10" dur="indefinite"/>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vi - v</a:t>
            </a:r>
            <a:r>
              <a:rPr kumimoji="1" lang="en-US" altLang="ja-JP" dirty="0" smtClean="0"/>
              <a:t>i </a:t>
            </a:r>
            <a:r>
              <a:rPr kumimoji="1" lang="ja-JP" altLang="en-US" dirty="0" smtClean="0"/>
              <a:t>の特徴</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モード</a:t>
            </a:r>
            <a:r>
              <a:rPr lang="ja-JP" altLang="en-US" dirty="0"/>
              <a:t>を</a:t>
            </a:r>
            <a:r>
              <a:rPr lang="ja-JP" altLang="en-US" dirty="0" smtClean="0"/>
              <a:t>持つ</a:t>
            </a:r>
            <a:endParaRPr lang="en-US" altLang="ja-JP" dirty="0" smtClean="0"/>
          </a:p>
          <a:p>
            <a:pPr lvl="1"/>
            <a:r>
              <a:rPr kumimoji="1" lang="en-US" altLang="ja-JP" dirty="0" smtClean="0"/>
              <a:t>Beep repeatedly </a:t>
            </a:r>
          </a:p>
          <a:p>
            <a:pPr lvl="2"/>
            <a:r>
              <a:rPr kumimoji="1" lang="ja-JP" altLang="en-US" dirty="0" smtClean="0"/>
              <a:t>ビービー鳴らす</a:t>
            </a:r>
            <a:endParaRPr kumimoji="1" lang="en-US" altLang="ja-JP" dirty="0" smtClean="0"/>
          </a:p>
          <a:p>
            <a:pPr lvl="1"/>
            <a:r>
              <a:rPr lang="en-US" altLang="ja-JP" dirty="0" smtClean="0"/>
              <a:t>Break everything:</a:t>
            </a:r>
          </a:p>
          <a:p>
            <a:pPr lvl="2"/>
            <a:r>
              <a:rPr lang="ja-JP" altLang="en-US" dirty="0" smtClean="0"/>
              <a:t>何もかも台無しにする</a:t>
            </a:r>
            <a:endParaRPr lang="en-US" altLang="ja-JP" dirty="0" smtClean="0"/>
          </a:p>
          <a:p>
            <a:r>
              <a:rPr lang="ja-JP" altLang="en-US" dirty="0"/>
              <a:t>動作が</a:t>
            </a:r>
            <a:r>
              <a:rPr lang="ja-JP" altLang="en-US" dirty="0" smtClean="0"/>
              <a:t>軽い</a:t>
            </a:r>
            <a:endParaRPr lang="en-US" altLang="ja-JP" dirty="0" smtClean="0"/>
          </a:p>
          <a:p>
            <a:r>
              <a:rPr lang="ja-JP" altLang="en-US" dirty="0"/>
              <a:t>環境に依存</a:t>
            </a:r>
            <a:r>
              <a:rPr lang="ja-JP" altLang="en-US" dirty="0" smtClean="0"/>
              <a:t>しない</a:t>
            </a:r>
            <a:endParaRPr lang="en-US" altLang="ja-JP" dirty="0" smtClean="0"/>
          </a:p>
          <a:p>
            <a:pPr lvl="1"/>
            <a:r>
              <a:rPr lang="ja-JP" altLang="en-US" dirty="0" smtClean="0"/>
              <a:t>大体のディストリビューションに互換のものが存在する</a:t>
            </a:r>
            <a:endParaRPr lang="en-US" altLang="ja-JP" dirty="0" smtClean="0"/>
          </a:p>
          <a:p>
            <a:r>
              <a:rPr lang="ja-JP" altLang="en-US" dirty="0"/>
              <a:t>単純</a:t>
            </a:r>
            <a:r>
              <a:rPr lang="ja-JP" altLang="en-US" dirty="0" smtClean="0"/>
              <a:t>なキー入力で操作できる</a:t>
            </a:r>
            <a:endParaRPr lang="en-US" altLang="ja-JP" dirty="0"/>
          </a:p>
          <a:p>
            <a:pPr lvl="1"/>
            <a:r>
              <a:rPr lang="ja-JP" altLang="en-US" dirty="0" smtClean="0"/>
              <a:t>修飾キーを使わなくても大体の操作はできる</a:t>
            </a:r>
            <a:endParaRPr lang="en-US" altLang="ja-JP" dirty="0" smtClean="0"/>
          </a:p>
          <a:p>
            <a:endParaRPr kumimoji="1" lang="ja-JP" altLang="en-US" dirty="0"/>
          </a:p>
        </p:txBody>
      </p:sp>
      <p:cxnSp>
        <p:nvCxnSpPr>
          <p:cNvPr id="5" name="直線コネクタ 4"/>
          <p:cNvCxnSpPr/>
          <p:nvPr/>
        </p:nvCxnSpPr>
        <p:spPr>
          <a:xfrm>
            <a:off x="899592" y="2060848"/>
            <a:ext cx="25922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99592" y="2852936"/>
            <a:ext cx="25922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491880" y="1825660"/>
            <a:ext cx="1271502" cy="523220"/>
          </a:xfrm>
          <a:prstGeom prst="rect">
            <a:avLst/>
          </a:prstGeom>
          <a:noFill/>
        </p:spPr>
        <p:txBody>
          <a:bodyPr wrap="none" rtlCol="0">
            <a:spAutoFit/>
          </a:bodyPr>
          <a:lstStyle/>
          <a:p>
            <a:r>
              <a:rPr lang="en-US" altLang="ja-JP" sz="2800" dirty="0" smtClean="0"/>
              <a:t>N</a:t>
            </a:r>
            <a:r>
              <a:rPr kumimoji="1" lang="en-US" altLang="ja-JP" sz="2800" dirty="0" smtClean="0"/>
              <a:t>orma</a:t>
            </a:r>
            <a:r>
              <a:rPr lang="en-US" altLang="ja-JP" sz="2800" dirty="0" smtClean="0"/>
              <a:t>l</a:t>
            </a:r>
            <a:endParaRPr kumimoji="1" lang="ja-JP" altLang="en-US" sz="2800" dirty="0"/>
          </a:p>
        </p:txBody>
      </p:sp>
      <p:sp>
        <p:nvSpPr>
          <p:cNvPr id="9" name="テキスト ボックス 8"/>
          <p:cNvSpPr txBox="1"/>
          <p:nvPr/>
        </p:nvSpPr>
        <p:spPr>
          <a:xfrm>
            <a:off x="3613708" y="2591326"/>
            <a:ext cx="1027845" cy="523220"/>
          </a:xfrm>
          <a:prstGeom prst="rect">
            <a:avLst/>
          </a:prstGeom>
          <a:noFill/>
        </p:spPr>
        <p:txBody>
          <a:bodyPr wrap="none" rtlCol="0">
            <a:spAutoFit/>
          </a:bodyPr>
          <a:lstStyle/>
          <a:p>
            <a:r>
              <a:rPr kumimoji="1" lang="en-US" altLang="ja-JP" sz="2800" dirty="0" smtClean="0"/>
              <a:t>Insert</a:t>
            </a:r>
            <a:endParaRPr kumimoji="1" lang="ja-JP" altLang="en-US" sz="2800" dirty="0"/>
          </a:p>
        </p:txBody>
      </p:sp>
      <p:cxnSp>
        <p:nvCxnSpPr>
          <p:cNvPr id="10" name="直線コネクタ 9"/>
          <p:cNvCxnSpPr/>
          <p:nvPr/>
        </p:nvCxnSpPr>
        <p:spPr>
          <a:xfrm>
            <a:off x="1051992" y="2420888"/>
            <a:ext cx="24089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051992" y="3212976"/>
            <a:ext cx="29439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460923" y="2236222"/>
            <a:ext cx="5889754" cy="430887"/>
          </a:xfrm>
          <a:prstGeom prst="rect">
            <a:avLst/>
          </a:prstGeom>
          <a:noFill/>
        </p:spPr>
        <p:txBody>
          <a:bodyPr wrap="none" rtlCol="0">
            <a:spAutoFit/>
          </a:bodyPr>
          <a:lstStyle/>
          <a:p>
            <a:r>
              <a:rPr kumimoji="1" lang="ja-JP" altLang="en-US" sz="2200" dirty="0" smtClean="0"/>
              <a:t>ファイル操作やカーソル操作をする基本のモード</a:t>
            </a:r>
            <a:endParaRPr kumimoji="1" lang="ja-JP" altLang="en-US" sz="2200" dirty="0"/>
          </a:p>
        </p:txBody>
      </p:sp>
      <p:sp>
        <p:nvSpPr>
          <p:cNvPr id="13" name="テキスト ボックス 12"/>
          <p:cNvSpPr txBox="1"/>
          <p:nvPr/>
        </p:nvSpPr>
        <p:spPr>
          <a:xfrm>
            <a:off x="3986187" y="3059668"/>
            <a:ext cx="3469219" cy="430887"/>
          </a:xfrm>
          <a:prstGeom prst="rect">
            <a:avLst/>
          </a:prstGeom>
          <a:noFill/>
        </p:spPr>
        <p:txBody>
          <a:bodyPr wrap="none" rtlCol="0">
            <a:spAutoFit/>
          </a:bodyPr>
          <a:lstStyle/>
          <a:p>
            <a:r>
              <a:rPr lang="ja-JP" altLang="en-US" sz="2200" dirty="0"/>
              <a:t>テキストの編集をするモード</a:t>
            </a:r>
            <a:endParaRPr kumimoji="1" lang="ja-JP" altLang="en-US" sz="2200" dirty="0"/>
          </a:p>
        </p:txBody>
      </p:sp>
    </p:spTree>
    <p:extLst>
      <p:ext uri="{BB962C8B-B14F-4D97-AF65-F5344CB8AC3E}">
        <p14:creationId xmlns:p14="http://schemas.microsoft.com/office/powerpoint/2010/main" val="180614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3">
                                            <p:txEl>
                                              <p:pRg st="1" end="1"/>
                                            </p:txEl>
                                          </p:spTgt>
                                        </p:tgtEl>
                                        <p:attrNameLst>
                                          <p:attrName>style.opacity</p:attrName>
                                        </p:attrNameLst>
                                      </p:cBhvr>
                                      <p:to>
                                        <p:strVal val="0.5"/>
                                      </p:to>
                                    </p:set>
                                    <p:animEffect filter="image" prLst="opacity: 0.5">
                                      <p:cBhvr rctx="IE">
                                        <p:cTn id="7" dur="indefinite"/>
                                        <p:tgtEl>
                                          <p:spTgt spid="3">
                                            <p:txEl>
                                              <p:pRg st="1" end="1"/>
                                            </p:txEl>
                                          </p:spTgt>
                                        </p:tgtEl>
                                      </p:cBhvr>
                                    </p:animEffect>
                                  </p:childTnLst>
                                </p:cTn>
                              </p:par>
                              <p:par>
                                <p:cTn id="8" presetID="9" presetClass="emph" presetSubtype="0" nodeType="withEffect">
                                  <p:stCondLst>
                                    <p:cond delay="0"/>
                                  </p:stCondLst>
                                  <p:childTnLst>
                                    <p:set>
                                      <p:cBhvr rctx="PPT">
                                        <p:cTn id="9" dur="indefinite"/>
                                        <p:tgtEl>
                                          <p:spTgt spid="3">
                                            <p:txEl>
                                              <p:pRg st="3" end="3"/>
                                            </p:txEl>
                                          </p:spTgt>
                                        </p:tgtEl>
                                        <p:attrNameLst>
                                          <p:attrName>style.opacity</p:attrName>
                                        </p:attrNameLst>
                                      </p:cBhvr>
                                      <p:to>
                                        <p:strVal val="0.5"/>
                                      </p:to>
                                    </p:set>
                                    <p:animEffect filter="image" prLst="opacity: 0.5">
                                      <p:cBhvr rctx="IE">
                                        <p:cTn id="10" dur="indefinite"/>
                                        <p:tgtEl>
                                          <p:spTgt spid="3">
                                            <p:txEl>
                                              <p:pRg st="3" end="3"/>
                                            </p:txEl>
                                          </p:spTgt>
                                        </p:tgtEl>
                                      </p:cBhvr>
                                    </p:animEffect>
                                  </p:childTnLst>
                                </p:cTn>
                              </p:par>
                              <p:par>
                                <p:cTn id="11" presetID="9" presetClass="emph" presetSubtype="0" nodeType="withEffect">
                                  <p:stCondLst>
                                    <p:cond delay="0"/>
                                  </p:stCondLst>
                                  <p:childTnLst>
                                    <p:set>
                                      <p:cBhvr rctx="PPT">
                                        <p:cTn id="12" dur="indefinite"/>
                                        <p:tgtEl>
                                          <p:spTgt spid="3">
                                            <p:txEl>
                                              <p:pRg st="2" end="2"/>
                                            </p:txEl>
                                          </p:spTgt>
                                        </p:tgtEl>
                                        <p:attrNameLst>
                                          <p:attrName>style.opacity</p:attrName>
                                        </p:attrNameLst>
                                      </p:cBhvr>
                                      <p:to>
                                        <p:strVal val="0.5"/>
                                      </p:to>
                                    </p:set>
                                    <p:animEffect filter="image" prLst="opacity: 0.5">
                                      <p:cBhvr rctx="IE">
                                        <p:cTn id="13" dur="indefinite"/>
                                        <p:tgtEl>
                                          <p:spTgt spid="3">
                                            <p:txEl>
                                              <p:pRg st="2" end="2"/>
                                            </p:txEl>
                                          </p:spTgt>
                                        </p:tgtEl>
                                      </p:cBhvr>
                                    </p:animEffect>
                                  </p:childTnLst>
                                </p:cTn>
                              </p:par>
                              <p:par>
                                <p:cTn id="14" presetID="9" presetClass="emph" presetSubtype="0" nodeType="withEffect">
                                  <p:stCondLst>
                                    <p:cond delay="0"/>
                                  </p:stCondLst>
                                  <p:childTnLst>
                                    <p:set>
                                      <p:cBhvr rctx="PPT">
                                        <p:cTn id="15" dur="indefinite"/>
                                        <p:tgtEl>
                                          <p:spTgt spid="3">
                                            <p:txEl>
                                              <p:pRg st="4" end="4"/>
                                            </p:txEl>
                                          </p:spTgt>
                                        </p:tgtEl>
                                        <p:attrNameLst>
                                          <p:attrName>style.opacity</p:attrName>
                                        </p:attrNameLst>
                                      </p:cBhvr>
                                      <p:to>
                                        <p:strVal val="0.5"/>
                                      </p:to>
                                    </p:set>
                                    <p:animEffect filter="image" prLst="opacity: 0.5">
                                      <p:cBhvr rctx="IE">
                                        <p:cTn id="16" dur="indefinite"/>
                                        <p:tgtEl>
                                          <p:spTgt spid="3">
                                            <p:txEl>
                                              <p:pRg st="4" end="4"/>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par>
                                <p:cTn id="20" presetID="22" presetClass="entr" presetSubtype="8"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par>
                                <p:cTn id="23" presetID="22" presetClass="entr" presetSubtype="8"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500"/>
                                        <p:tgtEl>
                                          <p:spTgt spid="6"/>
                                        </p:tgtEl>
                                      </p:cBhvr>
                                    </p:animEffect>
                                  </p:childTnLst>
                                </p:cTn>
                              </p:par>
                              <p:par>
                                <p:cTn id="26" presetID="22" presetClass="entr" presetSubtype="8"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P spid="1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v</a:t>
            </a:r>
            <a:r>
              <a:rPr kumimoji="1" lang="en-US" altLang="ja-JP" dirty="0" smtClean="0"/>
              <a:t>i - vi </a:t>
            </a:r>
            <a:r>
              <a:rPr kumimoji="1" lang="ja-JP" altLang="en-US" dirty="0" smtClean="0"/>
              <a:t>の</a:t>
            </a:r>
            <a:r>
              <a:rPr lang="ja-JP" altLang="en-US" dirty="0" smtClean="0"/>
              <a:t>利点 </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操作を覚えるまでが大変だが覚えたらとても編集が楽になる</a:t>
            </a:r>
            <a:endParaRPr kumimoji="1" lang="en-US" altLang="ja-JP" dirty="0" smtClean="0"/>
          </a:p>
          <a:p>
            <a:pPr lvl="1"/>
            <a:r>
              <a:rPr lang="ja-JP" altLang="en-US" dirty="0" smtClean="0"/>
              <a:t>慣れた </a:t>
            </a:r>
            <a:r>
              <a:rPr lang="en-US" altLang="ja-JP" dirty="0" smtClean="0"/>
              <a:t>vi </a:t>
            </a:r>
            <a:r>
              <a:rPr lang="ja-JP" altLang="en-US" dirty="0" smtClean="0"/>
              <a:t>愛好家はどんなものにも </a:t>
            </a:r>
            <a:r>
              <a:rPr lang="en-US" altLang="ja-JP" dirty="0" smtClean="0"/>
              <a:t>vi </a:t>
            </a:r>
            <a:r>
              <a:rPr lang="ja-JP" altLang="en-US" dirty="0" smtClean="0"/>
              <a:t>の操作を求める</a:t>
            </a:r>
            <a:endParaRPr lang="en-US" altLang="ja-JP" dirty="0" smtClean="0"/>
          </a:p>
          <a:p>
            <a:r>
              <a:rPr lang="en-US" altLang="ja-JP" dirty="0"/>
              <a:t>l</a:t>
            </a:r>
            <a:r>
              <a:rPr kumimoji="1" lang="en-US" altLang="ja-JP" dirty="0" smtClean="0"/>
              <a:t>ess </a:t>
            </a:r>
            <a:r>
              <a:rPr kumimoji="1" lang="ja-JP" altLang="en-US" dirty="0" smtClean="0"/>
              <a:t>や </a:t>
            </a:r>
            <a:r>
              <a:rPr kumimoji="1" lang="en-US" altLang="ja-JP" dirty="0" smtClean="0"/>
              <a:t>lv </a:t>
            </a:r>
            <a:r>
              <a:rPr lang="ja-JP" altLang="en-US" dirty="0"/>
              <a:t>等</a:t>
            </a:r>
            <a:r>
              <a:rPr kumimoji="1" lang="ja-JP" altLang="en-US" dirty="0" smtClean="0"/>
              <a:t>で同じ操作ができる</a:t>
            </a:r>
            <a:endParaRPr kumimoji="1" lang="en-US" altLang="ja-JP" dirty="0" smtClean="0"/>
          </a:p>
          <a:p>
            <a:r>
              <a:rPr lang="en-US" altLang="ja-JP" dirty="0" smtClean="0"/>
              <a:t>UNIX </a:t>
            </a:r>
            <a:r>
              <a:rPr lang="ja-JP" altLang="en-US" dirty="0" smtClean="0"/>
              <a:t>系なら大体入っている</a:t>
            </a:r>
            <a:endParaRPr lang="en-US" altLang="ja-JP" dirty="0" smtClean="0"/>
          </a:p>
          <a:p>
            <a:r>
              <a:rPr kumimoji="1" lang="ja-JP" altLang="en-US" dirty="0"/>
              <a:t>動作が軽い</a:t>
            </a:r>
          </a:p>
        </p:txBody>
      </p:sp>
    </p:spTree>
    <p:extLst>
      <p:ext uri="{BB962C8B-B14F-4D97-AF65-F5344CB8AC3E}">
        <p14:creationId xmlns:p14="http://schemas.microsoft.com/office/powerpoint/2010/main" val="831405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vi - vi </a:t>
            </a:r>
            <a:r>
              <a:rPr kumimoji="1" lang="ja-JP" altLang="en-US" dirty="0" smtClean="0"/>
              <a:t>の歴史 </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158824" y="1340768"/>
            <a:ext cx="8877672" cy="5517232"/>
          </a:xfrm>
        </p:spPr>
        <p:txBody>
          <a:bodyPr>
            <a:normAutofit/>
          </a:bodyPr>
          <a:lstStyle/>
          <a:p>
            <a:r>
              <a:rPr kumimoji="1" lang="en-US" altLang="ja-JP" dirty="0" smtClean="0"/>
              <a:t>UNIX </a:t>
            </a:r>
            <a:r>
              <a:rPr kumimoji="1" lang="ja-JP" altLang="en-US" dirty="0" smtClean="0"/>
              <a:t>誕生した頃</a:t>
            </a:r>
            <a:r>
              <a:rPr kumimoji="1" lang="en-US" altLang="ja-JP" dirty="0" smtClean="0"/>
              <a:t>(1970</a:t>
            </a:r>
            <a:r>
              <a:rPr kumimoji="1" lang="ja-JP" altLang="en-US" dirty="0" smtClean="0"/>
              <a:t>年頃</a:t>
            </a:r>
            <a:r>
              <a:rPr kumimoji="1" lang="en-US" altLang="ja-JP" dirty="0" smtClean="0"/>
              <a:t>)</a:t>
            </a:r>
            <a:r>
              <a:rPr kumimoji="1" lang="ja-JP" altLang="en-US" dirty="0" smtClean="0"/>
              <a:t>は</a:t>
            </a:r>
            <a:r>
              <a:rPr lang="ja-JP" altLang="en-US" dirty="0" smtClean="0"/>
              <a:t>プリンタとタイプライタ端末でエディットしていた</a:t>
            </a:r>
            <a:endParaRPr lang="en-US" altLang="ja-JP" dirty="0" smtClean="0"/>
          </a:p>
          <a:p>
            <a:pPr lvl="1"/>
            <a:r>
              <a:rPr lang="ja-JP" altLang="en-US" dirty="0"/>
              <a:t>　</a:t>
            </a:r>
            <a:r>
              <a:rPr lang="ja-JP" altLang="en-US" dirty="0" smtClean="0">
                <a:solidFill>
                  <a:srgbClr val="FF0000"/>
                </a:solidFill>
              </a:rPr>
              <a:t>ラインエディタ</a:t>
            </a:r>
            <a:r>
              <a:rPr lang="ja-JP" altLang="en-US" dirty="0" smtClean="0"/>
              <a:t>を用いていた</a:t>
            </a:r>
            <a:r>
              <a:rPr lang="en-US" altLang="ja-JP" dirty="0" smtClean="0"/>
              <a:t>.</a:t>
            </a:r>
          </a:p>
          <a:p>
            <a:pPr lvl="2"/>
            <a:r>
              <a:rPr kumimoji="1" lang="ja-JP" altLang="en-US" dirty="0" smtClean="0"/>
              <a:t>ラインエディタ</a:t>
            </a:r>
            <a:endParaRPr kumimoji="1" lang="en-US" altLang="ja-JP" dirty="0" smtClean="0"/>
          </a:p>
          <a:p>
            <a:pPr lvl="3"/>
            <a:r>
              <a:rPr lang="ja-JP" altLang="en-US" dirty="0"/>
              <a:t>テキストエディタ</a:t>
            </a:r>
            <a:r>
              <a:rPr lang="ja-JP" altLang="en-US" dirty="0" smtClean="0"/>
              <a:t>の一つ</a:t>
            </a:r>
            <a:endParaRPr kumimoji="1" lang="en-US" altLang="ja-JP" dirty="0" smtClean="0"/>
          </a:p>
          <a:p>
            <a:pPr lvl="3"/>
            <a:r>
              <a:rPr lang="ja-JP" altLang="en-US" dirty="0"/>
              <a:t>編集は行</a:t>
            </a:r>
            <a:r>
              <a:rPr lang="ja-JP" altLang="en-US" dirty="0" smtClean="0"/>
              <a:t>単位</a:t>
            </a:r>
            <a:endParaRPr lang="en-US" altLang="ja-JP" dirty="0" smtClean="0"/>
          </a:p>
          <a:p>
            <a:pPr lvl="3"/>
            <a:r>
              <a:rPr kumimoji="1" lang="ja-JP" altLang="en-US" dirty="0" smtClean="0"/>
              <a:t>編集時には編集行のみ表示されて</a:t>
            </a:r>
            <a:r>
              <a:rPr kumimoji="1" lang="en-US" altLang="ja-JP" dirty="0" smtClean="0"/>
              <a:t>, </a:t>
            </a:r>
            <a:r>
              <a:rPr kumimoji="1" lang="ja-JP" altLang="en-US" dirty="0" smtClean="0"/>
              <a:t>テキスト全体は見ることができない</a:t>
            </a:r>
            <a:r>
              <a:rPr kumimoji="1" lang="en-US" altLang="ja-JP" dirty="0" smtClean="0"/>
              <a:t>(</a:t>
            </a:r>
            <a:r>
              <a:rPr lang="ja-JP" altLang="en-US" dirty="0"/>
              <a:t>編集</a:t>
            </a:r>
            <a:r>
              <a:rPr lang="ja-JP" altLang="en-US" dirty="0" smtClean="0"/>
              <a:t>と表示でモードが分かれている</a:t>
            </a:r>
            <a:r>
              <a:rPr lang="en-US" altLang="ja-JP" dirty="0" smtClean="0"/>
              <a:t>)</a:t>
            </a:r>
            <a:endParaRPr kumimoji="1" lang="en-US" altLang="ja-JP" dirty="0" smtClean="0"/>
          </a:p>
          <a:p>
            <a:r>
              <a:rPr lang="ja-JP" altLang="en-US" dirty="0"/>
              <a:t>ディスプレイなども普及し</a:t>
            </a:r>
            <a:r>
              <a:rPr lang="en-US" altLang="ja-JP" dirty="0"/>
              <a:t>, </a:t>
            </a:r>
            <a:r>
              <a:rPr lang="ja-JP" altLang="en-US" dirty="0"/>
              <a:t>表示速度などが増加</a:t>
            </a:r>
            <a:endParaRPr lang="en-US" altLang="ja-JP" dirty="0"/>
          </a:p>
          <a:p>
            <a:pPr lvl="1"/>
            <a:r>
              <a:rPr lang="en-US" altLang="ja-JP" dirty="0"/>
              <a:t>Bill Joy </a:t>
            </a:r>
            <a:r>
              <a:rPr lang="ja-JP" altLang="en-US" dirty="0"/>
              <a:t>が ラインエディタ </a:t>
            </a:r>
            <a:r>
              <a:rPr lang="en-US" altLang="ja-JP" dirty="0"/>
              <a:t>ex </a:t>
            </a:r>
            <a:r>
              <a:rPr lang="ja-JP" altLang="en-US" dirty="0"/>
              <a:t>を基</a:t>
            </a:r>
            <a:r>
              <a:rPr lang="ja-JP" altLang="en-US" dirty="0" smtClean="0"/>
              <a:t>に</a:t>
            </a:r>
            <a:r>
              <a:rPr lang="ja-JP" altLang="en-US" dirty="0">
                <a:solidFill>
                  <a:srgbClr val="FF0000"/>
                </a:solidFill>
              </a:rPr>
              <a:t>スクリーンエディタ</a:t>
            </a:r>
            <a:r>
              <a:rPr lang="ja-JP" altLang="en-US" dirty="0" smtClean="0"/>
              <a:t> </a:t>
            </a:r>
            <a:r>
              <a:rPr lang="en-US" altLang="ja-JP" dirty="0"/>
              <a:t>vi </a:t>
            </a:r>
            <a:r>
              <a:rPr lang="ja-JP" altLang="en-US" dirty="0"/>
              <a:t>を</a:t>
            </a:r>
            <a:r>
              <a:rPr lang="ja-JP" altLang="en-US" dirty="0" smtClean="0"/>
              <a:t>作成</a:t>
            </a:r>
            <a:endParaRPr lang="en-US" altLang="ja-JP" dirty="0" smtClean="0"/>
          </a:p>
          <a:p>
            <a:pPr lvl="1"/>
            <a:r>
              <a:rPr lang="en-US" altLang="ja-JP" dirty="0"/>
              <a:t>v</a:t>
            </a:r>
            <a:r>
              <a:rPr lang="en-US" altLang="ja-JP" dirty="0" smtClean="0"/>
              <a:t>i </a:t>
            </a:r>
            <a:r>
              <a:rPr lang="ja-JP" altLang="en-US" dirty="0"/>
              <a:t>の特徴</a:t>
            </a:r>
            <a:r>
              <a:rPr lang="ja-JP" altLang="en-US" dirty="0" smtClean="0"/>
              <a:t>はほぼ ラインエディタを基にして作ったため</a:t>
            </a:r>
            <a:endParaRPr lang="en-US" altLang="ja-JP" dirty="0"/>
          </a:p>
          <a:p>
            <a:endParaRPr kumimoji="1" lang="ja-JP" altLang="en-US" dirty="0"/>
          </a:p>
        </p:txBody>
      </p:sp>
    </p:spTree>
    <p:extLst>
      <p:ext uri="{BB962C8B-B14F-4D97-AF65-F5344CB8AC3E}">
        <p14:creationId xmlns:p14="http://schemas.microsoft.com/office/powerpoint/2010/main" val="775120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vim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475</TotalTime>
  <Words>1784</Words>
  <Application>Microsoft Office PowerPoint</Application>
  <PresentationFormat>画面に合わせる (4:3)</PresentationFormat>
  <Paragraphs>301</Paragraphs>
  <Slides>26</Slides>
  <Notes>5</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vim テーマ</vt:lpstr>
      <vt:lpstr>vi/Vim について ~エディタ・ウォーズエピソード1~</vt:lpstr>
      <vt:lpstr>目次</vt:lpstr>
      <vt:lpstr>はじめに - 注意書き -</vt:lpstr>
      <vt:lpstr>はじめに  - なぜ今回 vi/Vim を説明するか –</vt:lpstr>
      <vt:lpstr>テキストエディタ</vt:lpstr>
      <vt:lpstr>vi - viとは? -</vt:lpstr>
      <vt:lpstr>vi - vi の特徴-</vt:lpstr>
      <vt:lpstr>vi - vi の利点 -</vt:lpstr>
      <vt:lpstr>vi - vi の歴史 -</vt:lpstr>
      <vt:lpstr>vi - vi 互換エディタ -</vt:lpstr>
      <vt:lpstr>Vim - Vim とは -</vt:lpstr>
      <vt:lpstr>Vim - Vim の特徴 -</vt:lpstr>
      <vt:lpstr>Vim - Vimの使い方超基礎編 1-</vt:lpstr>
      <vt:lpstr>Vim - Vimの使い方超基礎編 2-</vt:lpstr>
      <vt:lpstr>Vim - Vimの使い方超基礎編 2-</vt:lpstr>
      <vt:lpstr>Vim - 僕の考えた最強の Vim -</vt:lpstr>
      <vt:lpstr>Vim - 僕の考えた最強の Vim - ~私のおすすめ設定 最低限編~</vt:lpstr>
      <vt:lpstr>Vim - 僕の考えた最強の Vim - ~私のおすすめ設定 便利編~</vt:lpstr>
      <vt:lpstr>Vim - 僕の考えた最強の Vim - ~私のおすすめ設定 更に便利編~</vt:lpstr>
      <vt:lpstr>まとめ</vt:lpstr>
      <vt:lpstr>付録(便利な使い方)1</vt:lpstr>
      <vt:lpstr>付録(便利な使い方)2</vt:lpstr>
      <vt:lpstr>付録(便利な使い方)3</vt:lpstr>
      <vt:lpstr>付録(便利な使い方)4</vt:lpstr>
      <vt:lpstr>付録(便利な使い方)5</vt:lpstr>
      <vt:lpstr>参考文献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Vim について</dc:title>
  <dc:creator>seigi</dc:creator>
  <cp:lastModifiedBy>seigi</cp:lastModifiedBy>
  <cp:revision>37</cp:revision>
  <dcterms:created xsi:type="dcterms:W3CDTF">2013-11-01T08:43:03Z</dcterms:created>
  <dcterms:modified xsi:type="dcterms:W3CDTF">2013-11-12T04:56:59Z</dcterms:modified>
</cp:coreProperties>
</file>