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6"/>
  </p:notesMasterIdLst>
  <p:sldIdLst>
    <p:sldId id="256" r:id="rId2"/>
    <p:sldId id="257" r:id="rId3"/>
    <p:sldId id="276" r:id="rId4"/>
    <p:sldId id="258" r:id="rId5"/>
    <p:sldId id="275" r:id="rId6"/>
    <p:sldId id="279" r:id="rId7"/>
    <p:sldId id="280" r:id="rId8"/>
    <p:sldId id="264" r:id="rId9"/>
    <p:sldId id="277" r:id="rId10"/>
    <p:sldId id="259" r:id="rId11"/>
    <p:sldId id="282" r:id="rId12"/>
    <p:sldId id="260" r:id="rId13"/>
    <p:sldId id="261" r:id="rId14"/>
    <p:sldId id="266" r:id="rId15"/>
    <p:sldId id="267" r:id="rId16"/>
    <p:sldId id="268" r:id="rId17"/>
    <p:sldId id="270" r:id="rId18"/>
    <p:sldId id="265" r:id="rId19"/>
    <p:sldId id="271" r:id="rId20"/>
    <p:sldId id="278" r:id="rId21"/>
    <p:sldId id="283" r:id="rId22"/>
    <p:sldId id="274" r:id="rId23"/>
    <p:sldId id="273"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96206C-FFBE-4E57-B5EF-C0FED4A9837A}" type="datetimeFigureOut">
              <a:rPr kumimoji="1" lang="ja-JP" altLang="en-US" smtClean="0"/>
              <a:pPr/>
              <a:t>2009/6/19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C17BAB-F72E-4567-BF43-50A5ABA1873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AC17BAB-F72E-4567-BF43-50A5ABA1873A}" type="slidenum">
              <a:rPr kumimoji="1" lang="ja-JP" altLang="en-US" smtClean="0"/>
              <a:pPr/>
              <a:t>13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AC17BAB-F72E-4567-BF43-50A5ABA1873A}" type="slidenum">
              <a:rPr kumimoji="1" lang="ja-JP" altLang="en-US" smtClean="0"/>
              <a:pPr/>
              <a:t>14</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AC17BAB-F72E-4567-BF43-50A5ABA1873A}" type="slidenum">
              <a:rPr kumimoji="1" lang="ja-JP" altLang="en-US" smtClean="0"/>
              <a:pPr/>
              <a:t>16</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AC17BAB-F72E-4567-BF43-50A5ABA1873A}" type="slidenum">
              <a:rPr kumimoji="1" lang="ja-JP" altLang="en-US" smtClean="0"/>
              <a:pPr/>
              <a:t>17</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AC17BAB-F72E-4567-BF43-50A5ABA1873A}" type="slidenum">
              <a:rPr kumimoji="1" lang="ja-JP" altLang="en-US" smtClean="0"/>
              <a:pPr/>
              <a:t>20</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AC17BAB-F72E-4567-BF43-50A5ABA1873A}" type="slidenum">
              <a:rPr kumimoji="1" lang="ja-JP" altLang="en-US" smtClean="0"/>
              <a:pPr/>
              <a:t>21</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AC17BAB-F72E-4567-BF43-50A5ABA1873A}" type="slidenum">
              <a:rPr kumimoji="1" lang="ja-JP" altLang="en-US" smtClean="0"/>
              <a:pPr/>
              <a:t>22</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AC17BAB-F72E-4567-BF43-50A5ABA1873A}" type="slidenum">
              <a:rPr kumimoji="1" lang="ja-JP" altLang="en-US" smtClean="0"/>
              <a:pPr/>
              <a:t>23</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AC17BAB-F72E-4567-BF43-50A5ABA1873A}"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対角する 2 つの角を丸めた四角形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タイトル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sp>
        <p:nvSpPr>
          <p:cNvPr id="10" name="日付プレースホルダ 9"/>
          <p:cNvSpPr>
            <a:spLocks noGrp="1"/>
          </p:cNvSpPr>
          <p:nvPr>
            <p:ph type="dt" sz="half" idx="10"/>
          </p:nvPr>
        </p:nvSpPr>
        <p:spPr>
          <a:xfrm>
            <a:off x="5562600" y="6509004"/>
            <a:ext cx="3002280" cy="274320"/>
          </a:xfrm>
        </p:spPr>
        <p:txBody>
          <a:bodyPr vert="horz" rtlCol="0"/>
          <a:lstStyle>
            <a:extLst/>
          </a:lstStyle>
          <a:p>
            <a:fld id="{8416A7FE-E6DE-4837-A04E-714B4E84B144}" type="datetimeFigureOut">
              <a:rPr kumimoji="1" lang="ja-JP" altLang="en-US" smtClean="0"/>
              <a:pPr/>
              <a:t>2009/6/19</a:t>
            </a:fld>
            <a:endParaRPr kumimoji="1" lang="ja-JP" altLang="en-US"/>
          </a:p>
        </p:txBody>
      </p:sp>
      <p:sp>
        <p:nvSpPr>
          <p:cNvPr id="11" name="スライド番号プレースホルダ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C37DD31-1C07-4829-9D1E-BD6F2B831A1B}" type="slidenum">
              <a:rPr kumimoji="1" lang="ja-JP" altLang="en-US" smtClean="0"/>
              <a:pPr/>
              <a:t>&lt;#&gt;</a:t>
            </a:fld>
            <a:endParaRPr kumimoji="1" lang="ja-JP" altLang="en-US"/>
          </a:p>
        </p:txBody>
      </p:sp>
      <p:sp>
        <p:nvSpPr>
          <p:cNvPr id="12" name="フッター プレースホルダ 11"/>
          <p:cNvSpPr>
            <a:spLocks noGrp="1"/>
          </p:cNvSpPr>
          <p:nvPr>
            <p:ph type="ftr" sz="quarter" idx="12"/>
          </p:nvPr>
        </p:nvSpPr>
        <p:spPr>
          <a:xfrm>
            <a:off x="1600200" y="6509004"/>
            <a:ext cx="3907464" cy="274320"/>
          </a:xfrm>
        </p:spPr>
        <p:txBody>
          <a:bodyPr vert="horz" rtlCol="0"/>
          <a:lstStyle>
            <a:extLst/>
          </a:lstStyle>
          <a:p>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8416A7FE-E6DE-4837-A04E-714B4E84B144}" type="datetimeFigureOut">
              <a:rPr kumimoji="1" lang="ja-JP" altLang="en-US" smtClean="0"/>
              <a:pPr/>
              <a:t>2009/6/19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FC37DD31-1C07-4829-9D1E-BD6F2B831A1B}"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lvl1pPr algn="l">
              <a:defRPr/>
            </a:lvl1pPr>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8416A7FE-E6DE-4837-A04E-714B4E84B144}" type="datetimeFigureOut">
              <a:rPr kumimoji="1" lang="ja-JP" altLang="en-US" smtClean="0"/>
              <a:pPr/>
              <a:t>2009/6/19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FC37DD31-1C07-4829-9D1E-BD6F2B831A1B}"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正方形/長方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8416A7FE-E6DE-4837-A04E-714B4E84B144}" type="datetimeFigureOut">
              <a:rPr kumimoji="1" lang="ja-JP" altLang="en-US" smtClean="0"/>
              <a:pPr/>
              <a:t>2009/6/19</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FC37DD31-1C07-4829-9D1E-BD6F2B831A1B}"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7" name="正方形/長方形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8" name="日付プレースホルダ 7"/>
          <p:cNvSpPr>
            <a:spLocks noGrp="1"/>
          </p:cNvSpPr>
          <p:nvPr>
            <p:ph type="dt" sz="half" idx="10"/>
          </p:nvPr>
        </p:nvSpPr>
        <p:spPr>
          <a:xfrm>
            <a:off x="5562600" y="6513670"/>
            <a:ext cx="3002280" cy="274320"/>
          </a:xfrm>
        </p:spPr>
        <p:txBody>
          <a:bodyPr vert="horz" rtlCol="0"/>
          <a:lstStyle>
            <a:extLst/>
          </a:lstStyle>
          <a:p>
            <a:fld id="{8416A7FE-E6DE-4837-A04E-714B4E84B144}" type="datetimeFigureOut">
              <a:rPr kumimoji="1" lang="ja-JP" altLang="en-US" smtClean="0"/>
              <a:pPr/>
              <a:t>2009/6/19</a:t>
            </a:fld>
            <a:endParaRPr kumimoji="1" lang="ja-JP" altLang="en-US"/>
          </a:p>
        </p:txBody>
      </p:sp>
      <p:sp>
        <p:nvSpPr>
          <p:cNvPr id="9" name="スライド番号プレースホルダ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C37DD31-1C07-4829-9D1E-BD6F2B831A1B}" type="slidenum">
              <a:rPr kumimoji="1" lang="ja-JP" altLang="en-US" smtClean="0"/>
              <a:pPr/>
              <a:t>&lt;#&gt;</a:t>
            </a:fld>
            <a:endParaRPr kumimoji="1" lang="ja-JP" altLang="en-US"/>
          </a:p>
        </p:txBody>
      </p:sp>
      <p:sp>
        <p:nvSpPr>
          <p:cNvPr id="10" name="フッター プレースホルダ 9"/>
          <p:cNvSpPr>
            <a:spLocks noGrp="1"/>
          </p:cNvSpPr>
          <p:nvPr>
            <p:ph type="ftr" sz="quarter" idx="12"/>
          </p:nvPr>
        </p:nvSpPr>
        <p:spPr>
          <a:xfrm>
            <a:off x="1600200" y="6513670"/>
            <a:ext cx="3907464" cy="274320"/>
          </a:xfrm>
        </p:spPr>
        <p:txBody>
          <a:bodyPr vert="horz" rtlCol="0"/>
          <a:lstStyle>
            <a:extLst/>
          </a:lstStyle>
          <a:p>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8416A7FE-E6DE-4837-A04E-714B4E84B144}" type="datetimeFigureOut">
              <a:rPr kumimoji="1" lang="ja-JP" altLang="en-US" smtClean="0"/>
              <a:pPr/>
              <a:t>2009/6/19</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a:xfrm>
            <a:off x="8641080" y="6514568"/>
            <a:ext cx="464288" cy="274320"/>
          </a:xfrm>
        </p:spPr>
        <p:txBody>
          <a:bodyPr/>
          <a:lstStyle>
            <a:extLst/>
          </a:lstStyle>
          <a:p>
            <a:fld id="{FC37DD31-1C07-4829-9D1E-BD6F2B831A1B}" type="slidenum">
              <a:rPr kumimoji="1" lang="ja-JP" altLang="en-US" smtClean="0"/>
              <a:pPr/>
              <a:t>&lt;#&gt;</a:t>
            </a:fld>
            <a:endParaRPr kumimoji="1" lang="ja-JP" altLang="en-US"/>
          </a:p>
        </p:txBody>
      </p:sp>
      <p:sp>
        <p:nvSpPr>
          <p:cNvPr id="10" name="正方形/長方形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正方形/長方形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正方形/長方形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タイトル 1"/>
          <p:cNvSpPr>
            <a:spLocks noGrp="1"/>
          </p:cNvSpPr>
          <p:nvPr>
            <p:ph type="title"/>
          </p:nvPr>
        </p:nvSpPr>
        <p:spPr>
          <a:xfrm>
            <a:off x="457200" y="251948"/>
            <a:ext cx="8229600" cy="1143000"/>
          </a:xfrm>
        </p:spPr>
        <p:txBody>
          <a:bodyPr anchor="b"/>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8416A7FE-E6DE-4837-A04E-714B4E84B144}" type="datetimeFigureOut">
              <a:rPr kumimoji="1" lang="ja-JP" altLang="en-US" smtClean="0"/>
              <a:pPr/>
              <a:t>2009/6/19</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a:xfrm>
            <a:off x="8641080" y="6514568"/>
            <a:ext cx="464288" cy="274320"/>
          </a:xfrm>
        </p:spPr>
        <p:txBody>
          <a:bodyPr/>
          <a:lstStyle>
            <a:extLst/>
          </a:lstStyle>
          <a:p>
            <a:fld id="{FC37DD31-1C07-4829-9D1E-BD6F2B831A1B}"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53218"/>
            <a:ext cx="8229600" cy="1143000"/>
          </a:xfrm>
        </p:spPr>
        <p:txBody>
          <a:bodyPr/>
          <a:lstStyle>
            <a:extLst/>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extLst/>
          </a:lstStyle>
          <a:p>
            <a:fld id="{8416A7FE-E6DE-4837-A04E-714B4E84B144}" type="datetimeFigureOut">
              <a:rPr kumimoji="1" lang="ja-JP" altLang="en-US" smtClean="0"/>
              <a:pPr/>
              <a:t>2009/6/19</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FC37DD31-1C07-4829-9D1E-BD6F2B831A1B}" type="slidenum">
              <a:rPr kumimoji="1" lang="ja-JP" altLang="en-US" smtClean="0"/>
              <a:pPr/>
              <a:t>&lt;#&gt;</a:t>
            </a:fld>
            <a:endParaRPr kumimoji="1" lang="ja-JP" altLang="en-US"/>
          </a:p>
        </p:txBody>
      </p:sp>
      <p:sp>
        <p:nvSpPr>
          <p:cNvPr id="7" name="正方形/長方形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8416A7FE-E6DE-4837-A04E-714B4E84B144}" type="datetimeFigureOut">
              <a:rPr kumimoji="1" lang="ja-JP" altLang="en-US" smtClean="0"/>
              <a:pPr/>
              <a:t>2009/6/19</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FC37DD31-1C07-4829-9D1E-BD6F2B831A1B}"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2"/>
      </p:bgRef>
    </p:bg>
    <p:spTree>
      <p:nvGrpSpPr>
        <p:cNvPr id="1" name=""/>
        <p:cNvGrpSpPr/>
        <p:nvPr/>
      </p:nvGrpSpPr>
      <p:grpSpPr>
        <a:xfrm>
          <a:off x="0" y="0"/>
          <a:ext cx="0" cy="0"/>
          <a:chOff x="0" y="0"/>
          <a:chExt cx="0" cy="0"/>
        </a:xfrm>
      </p:grpSpPr>
      <p:sp>
        <p:nvSpPr>
          <p:cNvPr id="8" name="正方形/長方形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4963136" y="304800"/>
            <a:ext cx="3931920" cy="762000"/>
          </a:xfrm>
        </p:spPr>
        <p:txBody>
          <a:bodyPr anchor="b"/>
          <a:lstStyle>
            <a:lvl1pPr marL="0" algn="r">
              <a:buNone/>
              <a:defRPr sz="2000" b="1"/>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9" name="日付プレースホルダ 8"/>
          <p:cNvSpPr>
            <a:spLocks noGrp="1"/>
          </p:cNvSpPr>
          <p:nvPr>
            <p:ph type="dt" sz="half" idx="10"/>
          </p:nvPr>
        </p:nvSpPr>
        <p:spPr>
          <a:xfrm>
            <a:off x="5562600" y="6513670"/>
            <a:ext cx="3002280" cy="274320"/>
          </a:xfrm>
        </p:spPr>
        <p:txBody>
          <a:bodyPr vert="horz" rtlCol="0"/>
          <a:lstStyle>
            <a:extLst/>
          </a:lstStyle>
          <a:p>
            <a:fld id="{8416A7FE-E6DE-4837-A04E-714B4E84B144}" type="datetimeFigureOut">
              <a:rPr kumimoji="1" lang="ja-JP" altLang="en-US" smtClean="0"/>
              <a:pPr/>
              <a:t>2009/6/19</a:t>
            </a:fld>
            <a:endParaRPr kumimoji="1" lang="ja-JP" altLang="en-US"/>
          </a:p>
        </p:txBody>
      </p:sp>
      <p:sp>
        <p:nvSpPr>
          <p:cNvPr id="10" name="スライド番号プレースホルダ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C37DD31-1C07-4829-9D1E-BD6F2B831A1B}" type="slidenum">
              <a:rPr kumimoji="1" lang="ja-JP" altLang="en-US" smtClean="0"/>
              <a:pPr/>
              <a:t>&lt;#&gt;</a:t>
            </a:fld>
            <a:endParaRPr kumimoji="1" lang="ja-JP" altLang="en-US"/>
          </a:p>
        </p:txBody>
      </p:sp>
      <p:sp>
        <p:nvSpPr>
          <p:cNvPr id="11" name="フッター プレースホルダ 10"/>
          <p:cNvSpPr>
            <a:spLocks noGrp="1"/>
          </p:cNvSpPr>
          <p:nvPr>
            <p:ph type="ftr" sz="quarter" idx="12"/>
          </p:nvPr>
        </p:nvSpPr>
        <p:spPr>
          <a:xfrm>
            <a:off x="1600200" y="6513670"/>
            <a:ext cx="3907464" cy="274320"/>
          </a:xfrm>
        </p:spPr>
        <p:txBody>
          <a:bodyPr vert="horz" rtlCol="0"/>
          <a:lstStyle>
            <a:extLst/>
          </a:lstStyle>
          <a:p>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40443" y="4724400"/>
            <a:ext cx="5486400" cy="664536"/>
          </a:xfrm>
        </p:spPr>
        <p:txBody>
          <a:bodyPr anchor="b"/>
          <a:lstStyle>
            <a:lvl1pPr marL="0" algn="r">
              <a:buNone/>
              <a:defRPr sz="2000" b="1"/>
            </a:lvl1pPr>
            <a:extLst/>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13" name="図プレースホルダ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ja-JP" altLang="en-US" smtClean="0">
                <a:solidFill>
                  <a:schemeClr val="lt1"/>
                </a:solidFill>
                <a:latin typeface="+mn-lt"/>
                <a:ea typeface="+mn-ea"/>
                <a:cs typeface="+mn-cs"/>
              </a:rPr>
              <a:t>アイコンをクリックして図を追加</a:t>
            </a:r>
            <a:endParaRPr kumimoji="0" lang="en-US" dirty="0">
              <a:solidFill>
                <a:schemeClr val="lt1"/>
              </a:solidFill>
              <a:latin typeface="+mn-lt"/>
              <a:ea typeface="+mn-ea"/>
              <a:cs typeface="+mn-cs"/>
            </a:endParaRPr>
          </a:p>
        </p:txBody>
      </p:sp>
      <p:sp>
        <p:nvSpPr>
          <p:cNvPr id="8" name="日付プレースホルダ 7"/>
          <p:cNvSpPr>
            <a:spLocks noGrp="1"/>
          </p:cNvSpPr>
          <p:nvPr>
            <p:ph type="dt" sz="half" idx="10"/>
          </p:nvPr>
        </p:nvSpPr>
        <p:spPr>
          <a:xfrm>
            <a:off x="5562600" y="6509004"/>
            <a:ext cx="3002280" cy="274320"/>
          </a:xfrm>
        </p:spPr>
        <p:txBody>
          <a:bodyPr vert="horz" rtlCol="0"/>
          <a:lstStyle>
            <a:extLst/>
          </a:lstStyle>
          <a:p>
            <a:fld id="{8416A7FE-E6DE-4837-A04E-714B4E84B144}" type="datetimeFigureOut">
              <a:rPr kumimoji="1" lang="ja-JP" altLang="en-US" smtClean="0"/>
              <a:pPr/>
              <a:t>2009/6/19</a:t>
            </a:fld>
            <a:endParaRPr kumimoji="1" lang="ja-JP" altLang="en-US"/>
          </a:p>
        </p:txBody>
      </p:sp>
      <p:sp>
        <p:nvSpPr>
          <p:cNvPr id="9" name="スライド番号プレースホルダ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C37DD31-1C07-4829-9D1E-BD6F2B831A1B}" type="slidenum">
              <a:rPr kumimoji="1" lang="ja-JP" altLang="en-US" smtClean="0"/>
              <a:pPr/>
              <a:t>&lt;#&gt;</a:t>
            </a:fld>
            <a:endParaRPr kumimoji="1" lang="ja-JP" altLang="en-US"/>
          </a:p>
        </p:txBody>
      </p:sp>
      <p:sp>
        <p:nvSpPr>
          <p:cNvPr id="10" name="フッター プレースホルダ 9"/>
          <p:cNvSpPr>
            <a:spLocks noGrp="1"/>
          </p:cNvSpPr>
          <p:nvPr>
            <p:ph type="ftr" sz="quarter" idx="12"/>
          </p:nvPr>
        </p:nvSpPr>
        <p:spPr>
          <a:xfrm>
            <a:off x="1600200" y="6509004"/>
            <a:ext cx="3907464" cy="274320"/>
          </a:xfrm>
        </p:spPr>
        <p:txBody>
          <a:bodyPr vert="horz" rtlCol="0"/>
          <a:lstStyle>
            <a:extLst/>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対角する 2 つの角を丸めた四角形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フッター プレースホルダ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kumimoji="1" lang="ja-JP" altLang="en-US"/>
          </a:p>
        </p:txBody>
      </p:sp>
      <p:sp>
        <p:nvSpPr>
          <p:cNvPr id="14" name="日付プレースホルダ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8416A7FE-E6DE-4837-A04E-714B4E84B144}" type="datetimeFigureOut">
              <a:rPr kumimoji="1" lang="ja-JP" altLang="en-US" smtClean="0"/>
              <a:pPr/>
              <a:t>2009/6/19</a:t>
            </a:fld>
            <a:endParaRPr kumimoji="1" lang="ja-JP" altLang="en-US"/>
          </a:p>
        </p:txBody>
      </p:sp>
      <p:sp>
        <p:nvSpPr>
          <p:cNvPr id="23" name="スライド番号プレースホルダ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C37DD31-1C07-4829-9D1E-BD6F2B831A1B}" type="slidenum">
              <a:rPr kumimoji="1" lang="ja-JP" altLang="en-US" smtClean="0"/>
              <a:pPr/>
              <a:t>&lt;#&gt;</a:t>
            </a:fld>
            <a:endParaRPr kumimoji="1" lang="ja-JP" altLang="en-US"/>
          </a:p>
        </p:txBody>
      </p:sp>
      <p:sp>
        <p:nvSpPr>
          <p:cNvPr id="22" name="タイトル プレースホルダ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marL="54864" algn="r" rtl="0" eaLnBrk="1" latinLnBrk="0" hangingPunct="1">
        <a:spcBef>
          <a:spcPct val="0"/>
        </a:spcBef>
        <a:buNone/>
        <a:defRPr kumimoji="1"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1"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1"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1"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1"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1"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1"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1"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1"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Excel_______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EP WWW </a:t>
            </a:r>
            <a:r>
              <a:rPr kumimoji="1" lang="ja-JP" altLang="en-US" dirty="0" smtClean="0"/>
              <a:t>サーバ </a:t>
            </a:r>
            <a:r>
              <a:rPr kumimoji="1" lang="en-US" altLang="ja-JP" dirty="0" smtClean="0"/>
              <a:t>2009</a:t>
            </a:r>
            <a:endParaRPr kumimoji="1" lang="ja-JP" altLang="en-US" dirty="0"/>
          </a:p>
        </p:txBody>
      </p:sp>
      <p:sp>
        <p:nvSpPr>
          <p:cNvPr id="3" name="サブタイトル 2"/>
          <p:cNvSpPr>
            <a:spLocks noGrp="1"/>
          </p:cNvSpPr>
          <p:nvPr>
            <p:ph type="subTitle" idx="1"/>
          </p:nvPr>
        </p:nvSpPr>
        <p:spPr/>
        <p:txBody>
          <a:bodyPr>
            <a:normAutofit/>
          </a:bodyPr>
          <a:lstStyle/>
          <a:p>
            <a:r>
              <a:rPr lang="ja-JP" altLang="en-US" sz="2800" dirty="0" smtClean="0"/>
              <a:t>惑星物理学研究室</a:t>
            </a:r>
            <a:endParaRPr lang="en-US" altLang="ja-JP" sz="2800" dirty="0" smtClean="0"/>
          </a:p>
          <a:p>
            <a:r>
              <a:rPr lang="ja-JP" altLang="en-US" sz="2800" dirty="0" smtClean="0"/>
              <a:t>博士後期課程</a:t>
            </a:r>
            <a:r>
              <a:rPr lang="en-US" altLang="ja-JP" sz="2800" dirty="0" smtClean="0"/>
              <a:t>1</a:t>
            </a:r>
            <a:r>
              <a:rPr kumimoji="1" lang="ja-JP" altLang="en-US" sz="2800" dirty="0" smtClean="0"/>
              <a:t>年</a:t>
            </a:r>
            <a:endParaRPr kumimoji="1" lang="en-US" altLang="ja-JP" sz="2800" dirty="0" smtClean="0"/>
          </a:p>
          <a:p>
            <a:r>
              <a:rPr lang="ja-JP" altLang="en-US" sz="2800" dirty="0" smtClean="0"/>
              <a:t>山下 達也</a:t>
            </a:r>
            <a:endParaRPr kumimoji="1" lang="ja-JP" alt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ブラウザ</a:t>
            </a:r>
            <a:r>
              <a:rPr kumimoji="1" lang="en-US" altLang="ja-JP" dirty="0" smtClean="0"/>
              <a:t>(</a:t>
            </a:r>
            <a:r>
              <a:rPr kumimoji="1" lang="ja-JP" altLang="en-US" dirty="0" smtClean="0"/>
              <a:t>クライアント</a:t>
            </a:r>
            <a:r>
              <a:rPr kumimoji="1" lang="en-US" altLang="ja-JP" dirty="0" smtClean="0"/>
              <a:t>)</a:t>
            </a:r>
            <a:endParaRPr kumimoji="1" lang="ja-JP" altLang="en-US" dirty="0"/>
          </a:p>
        </p:txBody>
      </p:sp>
      <p:sp>
        <p:nvSpPr>
          <p:cNvPr id="3" name="コンテンツ プレースホルダ 2"/>
          <p:cNvSpPr>
            <a:spLocks noGrp="1"/>
          </p:cNvSpPr>
          <p:nvPr>
            <p:ph idx="1"/>
          </p:nvPr>
        </p:nvSpPr>
        <p:spPr>
          <a:xfrm>
            <a:off x="457200" y="1500175"/>
            <a:ext cx="8472518" cy="5072097"/>
          </a:xfrm>
        </p:spPr>
        <p:txBody>
          <a:bodyPr>
            <a:normAutofit/>
          </a:bodyPr>
          <a:lstStyle/>
          <a:p>
            <a:r>
              <a:rPr kumimoji="1" lang="en-US" altLang="ja-JP" dirty="0" smtClean="0"/>
              <a:t>web </a:t>
            </a:r>
            <a:r>
              <a:rPr kumimoji="1" lang="ja-JP" altLang="en-US" dirty="0" smtClean="0"/>
              <a:t>ページ閲覧</a:t>
            </a:r>
            <a:r>
              <a:rPr lang="ja-JP" altLang="en-US" dirty="0" smtClean="0"/>
              <a:t>の為にはブラウザが必要</a:t>
            </a:r>
            <a:endParaRPr lang="en-US" altLang="ja-JP" dirty="0" smtClean="0"/>
          </a:p>
          <a:p>
            <a:r>
              <a:rPr lang="ja-JP" altLang="en-US" dirty="0" smtClean="0"/>
              <a:t>ブラウザシェア</a:t>
            </a:r>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pPr lvl="1"/>
            <a:endParaRPr lang="en-US" altLang="ja-JP" dirty="0" smtClean="0"/>
          </a:p>
          <a:p>
            <a:pPr lvl="1"/>
            <a:endParaRPr lang="en-US" altLang="ja-JP" dirty="0" smtClean="0"/>
          </a:p>
          <a:p>
            <a:pPr lvl="1"/>
            <a:r>
              <a:rPr lang="en-US" altLang="ja-JP" dirty="0" smtClean="0"/>
              <a:t>Net Applications </a:t>
            </a:r>
            <a:r>
              <a:rPr lang="ja-JP" altLang="en-US" dirty="0" smtClean="0"/>
              <a:t>社</a:t>
            </a:r>
            <a:r>
              <a:rPr lang="en-US" altLang="ja-JP" dirty="0" smtClean="0"/>
              <a:t>(</a:t>
            </a:r>
            <a:r>
              <a:rPr lang="en-US" altLang="ja-JP" sz="2000" dirty="0" smtClean="0"/>
              <a:t>http://marketshare.hitslink.com/)</a:t>
            </a:r>
            <a:r>
              <a:rPr lang="ja-JP" altLang="en-US" sz="2400" dirty="0" smtClean="0"/>
              <a:t>を引用</a:t>
            </a:r>
            <a:r>
              <a:rPr lang="en-US" altLang="ja-JP" sz="2400" dirty="0" smtClean="0"/>
              <a:t> </a:t>
            </a:r>
          </a:p>
        </p:txBody>
      </p:sp>
      <p:graphicFrame>
        <p:nvGraphicFramePr>
          <p:cNvPr id="9" name="オブジェクト 8"/>
          <p:cNvGraphicFramePr>
            <a:graphicFrameLocks noChangeAspect="1"/>
          </p:cNvGraphicFramePr>
          <p:nvPr/>
        </p:nvGraphicFramePr>
        <p:xfrm>
          <a:off x="939797" y="2643182"/>
          <a:ext cx="6846913" cy="2581687"/>
        </p:xfrm>
        <a:graphic>
          <a:graphicData uri="http://schemas.openxmlformats.org/presentationml/2006/ole">
            <p:oleObj spid="_x0000_s2054" name="ワークシート" r:id="rId3" imgW="3590976" imgH="1209743" progId="Excel.Sheet.12">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58204" cy="1143000"/>
          </a:xfrm>
        </p:spPr>
        <p:txBody>
          <a:bodyPr>
            <a:normAutofit/>
          </a:bodyPr>
          <a:lstStyle/>
          <a:p>
            <a:r>
              <a:rPr lang="en-US" altLang="ja-JP" sz="3600" dirty="0" smtClean="0"/>
              <a:t>[</a:t>
            </a:r>
            <a:r>
              <a:rPr lang="ja-JP" altLang="en-US" sz="3600" dirty="0" smtClean="0"/>
              <a:t>参考</a:t>
            </a:r>
            <a:r>
              <a:rPr lang="en-US" altLang="ja-JP" sz="3600" dirty="0" smtClean="0"/>
              <a:t>]:</a:t>
            </a:r>
            <a:r>
              <a:rPr lang="ja-JP" altLang="en-US" sz="3600" dirty="0" smtClean="0"/>
              <a:t>テキストベースブラウザ </a:t>
            </a:r>
            <a:r>
              <a:rPr lang="en-US" altLang="ja-JP" sz="3600" dirty="0" smtClean="0">
                <a:solidFill>
                  <a:srgbClr val="FFC000"/>
                </a:solidFill>
              </a:rPr>
              <a:t>w3m</a:t>
            </a:r>
            <a:endParaRPr kumimoji="1" lang="ja-JP" altLang="en-US" sz="3600" dirty="0">
              <a:solidFill>
                <a:srgbClr val="FFC000"/>
              </a:solidFill>
            </a:endParaRPr>
          </a:p>
        </p:txBody>
      </p:sp>
      <p:sp>
        <p:nvSpPr>
          <p:cNvPr id="3" name="コンテンツ プレースホルダ 2"/>
          <p:cNvSpPr>
            <a:spLocks noGrp="1"/>
          </p:cNvSpPr>
          <p:nvPr>
            <p:ph idx="1"/>
          </p:nvPr>
        </p:nvSpPr>
        <p:spPr>
          <a:xfrm>
            <a:off x="457200" y="1500175"/>
            <a:ext cx="8229600" cy="5072097"/>
          </a:xfrm>
        </p:spPr>
        <p:txBody>
          <a:bodyPr>
            <a:normAutofit/>
          </a:bodyPr>
          <a:lstStyle/>
          <a:p>
            <a:r>
              <a:rPr lang="ja-JP" altLang="en-US" sz="2800" dirty="0" smtClean="0"/>
              <a:t>伊藤彰則氏によって開発されたテキストベースブラウザ</a:t>
            </a:r>
            <a:endParaRPr lang="en-US" altLang="ja-JP" sz="2800" dirty="0" smtClean="0"/>
          </a:p>
          <a:p>
            <a:r>
              <a:rPr lang="ja-JP" altLang="en-US" sz="2800" dirty="0" smtClean="0"/>
              <a:t>文献</a:t>
            </a:r>
            <a:r>
              <a:rPr kumimoji="1" lang="ja-JP" altLang="en-US" sz="2800" dirty="0" smtClean="0"/>
              <a:t>収集</a:t>
            </a:r>
            <a:r>
              <a:rPr lang="en-US" altLang="ja-JP" sz="2800" dirty="0" smtClean="0"/>
              <a:t> </a:t>
            </a:r>
            <a:r>
              <a:rPr lang="en-US" altLang="ja-JP" sz="2800" dirty="0" smtClean="0"/>
              <a:t>etc </a:t>
            </a:r>
            <a:r>
              <a:rPr lang="ja-JP" altLang="en-US" sz="2800" dirty="0" smtClean="0"/>
              <a:t>に便利かも</a:t>
            </a:r>
            <a:endParaRPr kumimoji="1" lang="en-US" altLang="ja-JP" sz="2800" dirty="0" smtClean="0"/>
          </a:p>
        </p:txBody>
      </p:sp>
      <p:pic>
        <p:nvPicPr>
          <p:cNvPr id="27650" name="Picture 2" descr="C:\Users\yamasita\Desktop\w3m1.png"/>
          <p:cNvPicPr>
            <a:picLocks noChangeAspect="1" noChangeArrowheads="1"/>
          </p:cNvPicPr>
          <p:nvPr/>
        </p:nvPicPr>
        <p:blipFill>
          <a:blip r:embed="rId2"/>
          <a:srcRect/>
          <a:stretch>
            <a:fillRect/>
          </a:stretch>
        </p:blipFill>
        <p:spPr bwMode="auto">
          <a:xfrm>
            <a:off x="71452" y="3571876"/>
            <a:ext cx="4329638" cy="3040369"/>
          </a:xfrm>
          <a:prstGeom prst="rect">
            <a:avLst/>
          </a:prstGeom>
          <a:noFill/>
        </p:spPr>
      </p:pic>
      <p:pic>
        <p:nvPicPr>
          <p:cNvPr id="27651" name="Picture 3" descr="C:\Users\yamasita\Desktop\w3m2.png"/>
          <p:cNvPicPr>
            <a:picLocks noChangeAspect="1" noChangeArrowheads="1"/>
          </p:cNvPicPr>
          <p:nvPr/>
        </p:nvPicPr>
        <p:blipFill>
          <a:blip r:embed="rId3"/>
          <a:srcRect/>
          <a:stretch>
            <a:fillRect/>
          </a:stretch>
        </p:blipFill>
        <p:spPr bwMode="auto">
          <a:xfrm>
            <a:off x="4473773" y="3500438"/>
            <a:ext cx="4598821" cy="321471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HTML</a:t>
            </a:r>
            <a:endParaRPr kumimoji="1" lang="ja-JP" altLang="en-US" dirty="0"/>
          </a:p>
        </p:txBody>
      </p:sp>
      <p:sp>
        <p:nvSpPr>
          <p:cNvPr id="3" name="コンテンツ プレースホルダ 2"/>
          <p:cNvSpPr>
            <a:spLocks noGrp="1"/>
          </p:cNvSpPr>
          <p:nvPr>
            <p:ph idx="1"/>
          </p:nvPr>
        </p:nvSpPr>
        <p:spPr>
          <a:xfrm>
            <a:off x="457200" y="1500175"/>
            <a:ext cx="8229600" cy="5072097"/>
          </a:xfrm>
        </p:spPr>
        <p:txBody>
          <a:bodyPr/>
          <a:lstStyle/>
          <a:p>
            <a:r>
              <a:rPr kumimoji="1" lang="en-US" altLang="ja-JP" sz="2800" dirty="0" smtClean="0"/>
              <a:t>web </a:t>
            </a:r>
            <a:r>
              <a:rPr kumimoji="1" lang="ja-JP" altLang="en-US" sz="2800" dirty="0" smtClean="0"/>
              <a:t>ページ作成の為には </a:t>
            </a:r>
            <a:r>
              <a:rPr kumimoji="1" lang="en-US" altLang="ja-JP" sz="2800" dirty="0" smtClean="0"/>
              <a:t>HTML </a:t>
            </a:r>
            <a:r>
              <a:rPr lang="ja-JP" altLang="en-US" sz="2800" dirty="0" smtClean="0"/>
              <a:t>言語</a:t>
            </a:r>
            <a:r>
              <a:rPr kumimoji="1" lang="ja-JP" altLang="en-US" sz="2800" dirty="0" smtClean="0"/>
              <a:t>を</a:t>
            </a:r>
            <a:r>
              <a:rPr lang="ja-JP" altLang="en-US" sz="2800" dirty="0" smtClean="0"/>
              <a:t>知る</a:t>
            </a:r>
            <a:r>
              <a:rPr kumimoji="1" lang="ja-JP" altLang="en-US" sz="2800" dirty="0" smtClean="0"/>
              <a:t>必要がある</a:t>
            </a:r>
            <a:endParaRPr kumimoji="1" lang="en-US" altLang="ja-JP" sz="2800" dirty="0" smtClean="0"/>
          </a:p>
          <a:p>
            <a:r>
              <a:rPr kumimoji="1" lang="en-US" altLang="ja-JP" sz="2800" dirty="0" smtClean="0"/>
              <a:t>HTML(Hyper Text Markup Language)</a:t>
            </a:r>
          </a:p>
          <a:p>
            <a:pPr lvl="1"/>
            <a:r>
              <a:rPr kumimoji="1" lang="en-US" altLang="ja-JP" sz="2400" dirty="0" smtClean="0"/>
              <a:t>1989 </a:t>
            </a:r>
            <a:r>
              <a:rPr kumimoji="1" lang="ja-JP" altLang="en-US" sz="2400" dirty="0" smtClean="0"/>
              <a:t>年 </a:t>
            </a:r>
            <a:r>
              <a:rPr kumimoji="1" lang="en-US" altLang="ja-JP" sz="2400" dirty="0" smtClean="0"/>
              <a:t>Berners-Lee </a:t>
            </a:r>
            <a:r>
              <a:rPr kumimoji="1" lang="ja-JP" altLang="en-US" sz="2400" dirty="0" smtClean="0"/>
              <a:t>氏によって提案</a:t>
            </a:r>
            <a:endParaRPr kumimoji="1" lang="en-US" altLang="ja-JP" sz="2400" dirty="0" smtClean="0"/>
          </a:p>
          <a:p>
            <a:pPr lvl="1"/>
            <a:r>
              <a:rPr lang="ja-JP" altLang="en-US" sz="2400" dirty="0" smtClean="0"/>
              <a:t>「リンク」をたどって他の文書に移動できる</a:t>
            </a:r>
            <a:endParaRPr lang="en-US" altLang="ja-JP" sz="2400" dirty="0" smtClean="0"/>
          </a:p>
          <a:p>
            <a:pPr lvl="1"/>
            <a:r>
              <a:rPr kumimoji="1" lang="ja-JP" altLang="en-US" sz="2400" dirty="0" smtClean="0"/>
              <a:t>「タグ」を組み合わせて文字・画像の設定を行なう</a:t>
            </a:r>
            <a:endParaRPr kumimoji="1" lang="en-US" altLang="ja-JP" sz="2400" dirty="0" smtClean="0"/>
          </a:p>
          <a:p>
            <a:r>
              <a:rPr kumimoji="1" lang="en-US" altLang="ja-JP" sz="2800" dirty="0" smtClean="0"/>
              <a:t>HTML </a:t>
            </a:r>
            <a:r>
              <a:rPr kumimoji="1" lang="ja-JP" altLang="en-US" sz="2800" dirty="0" smtClean="0"/>
              <a:t>文書やその他の公開したい資源</a:t>
            </a:r>
            <a:r>
              <a:rPr lang="ja-JP" altLang="en-US" sz="2800" dirty="0" smtClean="0"/>
              <a:t>を公開用</a:t>
            </a:r>
            <a:r>
              <a:rPr kumimoji="1" lang="ja-JP" altLang="en-US" sz="2800" dirty="0" smtClean="0"/>
              <a:t>ディレクトリ</a:t>
            </a:r>
            <a:r>
              <a:rPr kumimoji="1" lang="en-US" altLang="ja-JP" sz="2800" dirty="0" smtClean="0"/>
              <a:t>(ex. </a:t>
            </a:r>
            <a:r>
              <a:rPr kumimoji="1" lang="en-US" altLang="ja-JP" sz="2800" dirty="0" err="1" smtClean="0"/>
              <a:t>public_html</a:t>
            </a:r>
            <a:r>
              <a:rPr kumimoji="1" lang="en-US" altLang="ja-JP" sz="2800" dirty="0" smtClean="0"/>
              <a:t>)</a:t>
            </a:r>
            <a:r>
              <a:rPr kumimoji="1" lang="ja-JP" altLang="en-US" sz="2800" dirty="0" smtClean="0"/>
              <a:t>に格納</a:t>
            </a:r>
            <a:endParaRPr kumimoji="1" lang="ja-JP" alt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2844" y="214290"/>
            <a:ext cx="8786874" cy="785818"/>
          </a:xfrm>
        </p:spPr>
        <p:txBody>
          <a:bodyPr>
            <a:normAutofit fontScale="90000"/>
          </a:bodyPr>
          <a:lstStyle/>
          <a:p>
            <a:r>
              <a:rPr lang="en-US" altLang="ja-JP" sz="3200" dirty="0" smtClean="0"/>
              <a:t>HTML</a:t>
            </a:r>
            <a:r>
              <a:rPr lang="ja-JP" altLang="en-US" sz="3200" dirty="0" smtClean="0"/>
              <a:t>ファイルの</a:t>
            </a:r>
            <a:r>
              <a:rPr lang="ja-JP" altLang="en-US" sz="3200" dirty="0" smtClean="0"/>
              <a:t>一例</a:t>
            </a:r>
            <a:r>
              <a:rPr lang="en-US" altLang="ja-JP" sz="3200" dirty="0" smtClean="0"/>
              <a:t/>
            </a:r>
            <a:br>
              <a:rPr lang="en-US" altLang="ja-JP" sz="3200" dirty="0" smtClean="0"/>
            </a:br>
            <a:r>
              <a:rPr lang="en-US" altLang="ja-JP" sz="3200" dirty="0" smtClean="0"/>
              <a:t>(</a:t>
            </a:r>
            <a:r>
              <a:rPr lang="en-US" altLang="ja-JP" sz="3200" dirty="0" err="1" smtClean="0"/>
              <a:t>epnetfan</a:t>
            </a:r>
            <a:r>
              <a:rPr lang="ja-JP" altLang="en-US" sz="3200" dirty="0" smtClean="0"/>
              <a:t>トップページを例に</a:t>
            </a:r>
            <a:r>
              <a:rPr lang="en-US" altLang="ja-JP" sz="3200" dirty="0" smtClean="0"/>
              <a:t>)</a:t>
            </a:r>
            <a:endParaRPr kumimoji="1" lang="ja-JP" altLang="en-US" sz="3200" dirty="0"/>
          </a:p>
        </p:txBody>
      </p:sp>
      <p:sp>
        <p:nvSpPr>
          <p:cNvPr id="3" name="コンテンツ プレースホルダ 2"/>
          <p:cNvSpPr>
            <a:spLocks noGrp="1"/>
          </p:cNvSpPr>
          <p:nvPr>
            <p:ph idx="1"/>
          </p:nvPr>
        </p:nvSpPr>
        <p:spPr>
          <a:xfrm>
            <a:off x="457200" y="1142984"/>
            <a:ext cx="8543956" cy="5572164"/>
          </a:xfrm>
        </p:spPr>
        <p:txBody>
          <a:bodyPr>
            <a:normAutofit/>
          </a:bodyPr>
          <a:lstStyle/>
          <a:p>
            <a:pPr>
              <a:buNone/>
            </a:pPr>
            <a:r>
              <a:rPr lang="en-US" sz="1400" dirty="0" smtClean="0"/>
              <a:t>&lt;HTML </a:t>
            </a:r>
            <a:r>
              <a:rPr lang="en-US" sz="1400" dirty="0" err="1" smtClean="0"/>
              <a:t>lang</a:t>
            </a:r>
            <a:r>
              <a:rPr lang="en-US" sz="1400" dirty="0" smtClean="0"/>
              <a:t>="</a:t>
            </a:r>
            <a:r>
              <a:rPr lang="en-US" sz="1400" dirty="0" err="1" smtClean="0"/>
              <a:t>ja</a:t>
            </a:r>
            <a:r>
              <a:rPr lang="en-US" sz="1400" dirty="0" smtClean="0"/>
              <a:t>"&gt; </a:t>
            </a:r>
          </a:p>
          <a:p>
            <a:pPr>
              <a:buNone/>
            </a:pPr>
            <a:r>
              <a:rPr lang="en-US" sz="1400" dirty="0" smtClean="0"/>
              <a:t>&lt;HEAD&gt; </a:t>
            </a:r>
            <a:r>
              <a:rPr lang="ja-JP" altLang="en-US" sz="1400" dirty="0" smtClean="0"/>
              <a:t>・・・</a:t>
            </a:r>
            <a:endParaRPr lang="en-US" altLang="ja-JP" sz="1400" dirty="0" smtClean="0"/>
          </a:p>
          <a:p>
            <a:pPr>
              <a:buNone/>
            </a:pPr>
            <a:r>
              <a:rPr lang="en-US" sz="1400" dirty="0" smtClean="0"/>
              <a:t>&lt;TITLE&gt; </a:t>
            </a:r>
            <a:r>
              <a:rPr lang="en-US" sz="1400" dirty="0" err="1" smtClean="0"/>
              <a:t>EPnetFaN</a:t>
            </a:r>
            <a:r>
              <a:rPr lang="en-US" sz="1400" dirty="0" smtClean="0"/>
              <a:t> Index</a:t>
            </a:r>
            <a:r>
              <a:rPr lang="en-US" altLang="ja-JP" sz="1400" dirty="0" smtClean="0"/>
              <a:t>&lt;/</a:t>
            </a:r>
            <a:r>
              <a:rPr lang="en-US" sz="1400" dirty="0" smtClean="0"/>
              <a:t>TITLE&gt; </a:t>
            </a:r>
          </a:p>
          <a:p>
            <a:pPr>
              <a:buNone/>
            </a:pPr>
            <a:r>
              <a:rPr lang="en-US" sz="1400" dirty="0" smtClean="0"/>
              <a:t>&lt;/HEAD&gt; </a:t>
            </a:r>
          </a:p>
          <a:p>
            <a:pPr>
              <a:buNone/>
            </a:pPr>
            <a:r>
              <a:rPr lang="en-US" sz="1400" dirty="0" smtClean="0"/>
              <a:t>&lt;DIV ALIGN="CENTER"&gt;</a:t>
            </a:r>
          </a:p>
          <a:p>
            <a:pPr>
              <a:buNone/>
            </a:pPr>
            <a:r>
              <a:rPr lang="en-US" sz="1400" dirty="0" smtClean="0"/>
              <a:t>&lt;p&gt;&lt;font color="#9999FF"&gt; &lt;b&gt;&lt;big&gt;E&lt;/big&gt;</a:t>
            </a:r>
            <a:r>
              <a:rPr lang="en-US" sz="1400" dirty="0" err="1" smtClean="0"/>
              <a:t>arth</a:t>
            </a:r>
            <a:r>
              <a:rPr lang="en-US" sz="1400" dirty="0" smtClean="0"/>
              <a:t> and &lt;big&gt;P&lt;/big&gt;</a:t>
            </a:r>
            <a:r>
              <a:rPr lang="en-US" sz="1400" dirty="0" err="1" smtClean="0"/>
              <a:t>lanetaly</a:t>
            </a:r>
            <a:r>
              <a:rPr lang="en-US" sz="1400" dirty="0" smtClean="0"/>
              <a:t> science &lt;big&gt;net&lt;/big&gt;work &lt;big&gt;</a:t>
            </a:r>
            <a:r>
              <a:rPr lang="en-US" sz="1400" dirty="0" err="1" smtClean="0"/>
              <a:t>FaN</a:t>
            </a:r>
            <a:r>
              <a:rPr lang="en-US" sz="1400" dirty="0" smtClean="0"/>
              <a:t>&lt;/big&gt;club&lt;/b&gt; &lt;/font&gt; </a:t>
            </a:r>
          </a:p>
          <a:p>
            <a:pPr>
              <a:buNone/>
            </a:pPr>
            <a:r>
              <a:rPr lang="en-US" sz="1400" dirty="0" smtClean="0"/>
              <a:t>&lt;</a:t>
            </a:r>
            <a:r>
              <a:rPr lang="en-US" sz="1400" dirty="0" err="1" smtClean="0"/>
              <a:t>br</a:t>
            </a:r>
            <a:r>
              <a:rPr lang="en-US" sz="1400" dirty="0" smtClean="0"/>
              <a:t>&gt;&lt;</a:t>
            </a:r>
            <a:r>
              <a:rPr lang="en-US" sz="1400" dirty="0" err="1" smtClean="0"/>
              <a:t>br</a:t>
            </a:r>
            <a:r>
              <a:rPr lang="en-US" sz="1400" dirty="0" smtClean="0"/>
              <a:t>&gt; &lt;P&gt;&lt;font color="#0000FF" size=7&gt;</a:t>
            </a:r>
            <a:r>
              <a:rPr lang="en-US" sz="1400" dirty="0" err="1" smtClean="0"/>
              <a:t>EPnetFaN</a:t>
            </a:r>
            <a:r>
              <a:rPr lang="en-US" sz="1400" dirty="0" smtClean="0"/>
              <a:t>&lt;/font&gt;&lt;/P&gt;&lt;</a:t>
            </a:r>
            <a:r>
              <a:rPr lang="en-US" sz="1400" dirty="0" err="1" smtClean="0"/>
              <a:t>br</a:t>
            </a:r>
            <a:r>
              <a:rPr lang="en-US" sz="1400" dirty="0" smtClean="0"/>
              <a:t>&gt;  </a:t>
            </a:r>
          </a:p>
          <a:p>
            <a:pPr>
              <a:buNone/>
            </a:pPr>
            <a:r>
              <a:rPr lang="ja-JP" altLang="en-US" sz="1400" dirty="0" smtClean="0"/>
              <a:t>・・・・</a:t>
            </a:r>
            <a:endParaRPr lang="en-US" altLang="ja-JP" sz="1400" dirty="0" smtClean="0"/>
          </a:p>
          <a:p>
            <a:pPr>
              <a:buNone/>
            </a:pPr>
            <a:r>
              <a:rPr lang="en-US" sz="1400" dirty="0" smtClean="0"/>
              <a:t>&lt;a </a:t>
            </a:r>
            <a:r>
              <a:rPr lang="en-US" sz="1400" dirty="0" err="1" smtClean="0"/>
              <a:t>href</a:t>
            </a:r>
            <a:r>
              <a:rPr lang="en-US" sz="1400" dirty="0" smtClean="0"/>
              <a:t>="./index_flash.html"&gt;&lt;</a:t>
            </a:r>
            <a:r>
              <a:rPr lang="en-US" sz="1400" dirty="0" err="1" smtClean="0"/>
              <a:t>img</a:t>
            </a:r>
            <a:r>
              <a:rPr lang="en-US" sz="1400" dirty="0" smtClean="0"/>
              <a:t> </a:t>
            </a:r>
            <a:r>
              <a:rPr lang="en-US" sz="1400" dirty="0" err="1" smtClean="0"/>
              <a:t>src</a:t>
            </a:r>
            <a:r>
              <a:rPr lang="en-US" sz="1400" dirty="0" smtClean="0"/>
              <a:t>="./images/piyo2.gif" alt="</a:t>
            </a:r>
            <a:r>
              <a:rPr lang="en-US" sz="1400" dirty="0" err="1" smtClean="0"/>
              <a:t>EPnetFaN</a:t>
            </a:r>
            <a:r>
              <a:rPr lang="en-US" sz="1400" dirty="0" smtClean="0"/>
              <a:t> LOGO" border="0"&gt;&lt;/a&gt;&lt;</a:t>
            </a:r>
            <a:r>
              <a:rPr lang="en-US" sz="1400" dirty="0" err="1" smtClean="0"/>
              <a:t>br</a:t>
            </a:r>
            <a:r>
              <a:rPr lang="en-US" sz="1400" dirty="0" smtClean="0"/>
              <a:t>&gt; </a:t>
            </a:r>
          </a:p>
          <a:p>
            <a:pPr>
              <a:buNone/>
            </a:pPr>
            <a:r>
              <a:rPr lang="ja-JP" altLang="en-US" sz="1400" dirty="0" smtClean="0"/>
              <a:t>・・・・</a:t>
            </a:r>
            <a:endParaRPr lang="en-US" sz="1400" dirty="0" smtClean="0"/>
          </a:p>
          <a:p>
            <a:pPr>
              <a:buNone/>
            </a:pPr>
            <a:r>
              <a:rPr lang="en-US" sz="1400" dirty="0" smtClean="0"/>
              <a:t>&lt;a </a:t>
            </a:r>
            <a:r>
              <a:rPr lang="en-US" sz="1400" dirty="0" err="1" smtClean="0"/>
              <a:t>href</a:t>
            </a:r>
            <a:r>
              <a:rPr lang="en-US" sz="1400" dirty="0" smtClean="0"/>
              <a:t>="/~</a:t>
            </a:r>
            <a:r>
              <a:rPr lang="en-US" sz="1400" dirty="0" err="1" smtClean="0"/>
              <a:t>epnetfan</a:t>
            </a:r>
            <a:r>
              <a:rPr lang="en-US" sz="1400" dirty="0" smtClean="0"/>
              <a:t>/</a:t>
            </a:r>
            <a:r>
              <a:rPr lang="en-US" sz="1400" dirty="0" err="1" smtClean="0"/>
              <a:t>shoukai</a:t>
            </a:r>
            <a:r>
              <a:rPr lang="en-US" sz="1400" dirty="0" smtClean="0"/>
              <a:t>/"&gt;&lt;big&gt;&lt;b&gt;[Policy]&lt;/b&gt;&lt;/big&gt;&lt;/a&gt; </a:t>
            </a:r>
          </a:p>
          <a:p>
            <a:pPr>
              <a:buNone/>
            </a:pPr>
            <a:r>
              <a:rPr lang="en-US" sz="1400" dirty="0" smtClean="0"/>
              <a:t>&amp;</a:t>
            </a:r>
            <a:r>
              <a:rPr lang="en-US" sz="1400" dirty="0" err="1" smtClean="0"/>
              <a:t>nbsp</a:t>
            </a:r>
            <a:r>
              <a:rPr lang="en-US" sz="1400" dirty="0" smtClean="0"/>
              <a:t>;&amp;</a:t>
            </a:r>
            <a:r>
              <a:rPr lang="en-US" sz="1400" dirty="0" err="1" smtClean="0"/>
              <a:t>nbsp</a:t>
            </a:r>
            <a:r>
              <a:rPr lang="en-US" sz="1400" dirty="0" smtClean="0"/>
              <a:t>; </a:t>
            </a:r>
          </a:p>
          <a:p>
            <a:pPr>
              <a:buNone/>
            </a:pPr>
            <a:r>
              <a:rPr lang="en-US" sz="1400" dirty="0" smtClean="0"/>
              <a:t>&lt;a </a:t>
            </a:r>
            <a:r>
              <a:rPr lang="en-US" sz="1400" dirty="0" err="1" smtClean="0"/>
              <a:t>href</a:t>
            </a:r>
            <a:r>
              <a:rPr lang="en-US" sz="1400" dirty="0" smtClean="0"/>
              <a:t>="/~</a:t>
            </a:r>
            <a:r>
              <a:rPr lang="en-US" sz="1400" dirty="0" err="1" smtClean="0"/>
              <a:t>epnetfan</a:t>
            </a:r>
            <a:r>
              <a:rPr lang="en-US" sz="1400" dirty="0" smtClean="0"/>
              <a:t>/project/"&gt;&lt;big&gt;&lt;b&gt;[Project]&lt;/b&gt;&lt;/big&gt;&lt;/a&gt; </a:t>
            </a:r>
          </a:p>
          <a:p>
            <a:pPr>
              <a:buNone/>
            </a:pPr>
            <a:r>
              <a:rPr lang="ja-JP" altLang="en-US" sz="1400" dirty="0" smtClean="0"/>
              <a:t>・・・・</a:t>
            </a:r>
            <a:r>
              <a:rPr lang="en-US" sz="1400" dirty="0" smtClean="0"/>
              <a:t> </a:t>
            </a:r>
          </a:p>
          <a:p>
            <a:pPr>
              <a:buNone/>
            </a:pPr>
            <a:r>
              <a:rPr lang="en-US" sz="1400" dirty="0" smtClean="0"/>
              <a:t>&lt;small&gt;Copyright &amp;copy; 2009 </a:t>
            </a:r>
            <a:r>
              <a:rPr lang="en-US" sz="1400" dirty="0" err="1" smtClean="0"/>
              <a:t>EPnetFan</a:t>
            </a:r>
            <a:r>
              <a:rPr lang="en-US" sz="1400" dirty="0" smtClean="0"/>
              <a:t>. All rights reserved.&lt;</a:t>
            </a:r>
            <a:r>
              <a:rPr lang="en-US" sz="1400" dirty="0" err="1" smtClean="0"/>
              <a:t>br</a:t>
            </a:r>
            <a:r>
              <a:rPr lang="en-US" sz="1400" dirty="0" smtClean="0"/>
              <a:t>&gt; This page updated on Feb 14, 2009</a:t>
            </a:r>
          </a:p>
          <a:p>
            <a:pPr>
              <a:buNone/>
            </a:pPr>
            <a:r>
              <a:rPr lang="en-US" sz="1400" dirty="0" smtClean="0"/>
              <a:t>&lt;/small&gt; </a:t>
            </a:r>
          </a:p>
          <a:p>
            <a:pPr>
              <a:buNone/>
            </a:pPr>
            <a:r>
              <a:rPr lang="ja-JP" altLang="en-US" sz="1400" dirty="0" smtClean="0"/>
              <a:t>・・・・</a:t>
            </a:r>
            <a:endParaRPr lang="en-US" altLang="ja-JP" sz="1400" dirty="0" smtClean="0"/>
          </a:p>
          <a:p>
            <a:pPr>
              <a:buNone/>
            </a:pPr>
            <a:r>
              <a:rPr lang="en-US" sz="1400" dirty="0" smtClean="0"/>
              <a:t>&lt;/DIV&gt; </a:t>
            </a:r>
          </a:p>
          <a:p>
            <a:pPr>
              <a:buNone/>
            </a:pPr>
            <a:r>
              <a:rPr lang="en-US" sz="1400" dirty="0" smtClean="0"/>
              <a:t>&lt;/BODY&gt; </a:t>
            </a:r>
          </a:p>
          <a:p>
            <a:pPr>
              <a:buNone/>
            </a:pPr>
            <a:r>
              <a:rPr lang="en-US" sz="1400" dirty="0" smtClean="0"/>
              <a:t>&lt;/HTML&gt;</a:t>
            </a:r>
            <a:endParaRPr kumimoji="1" lang="ja-JP" altLang="en-US" sz="1400" dirty="0"/>
          </a:p>
        </p:txBody>
      </p:sp>
      <p:sp>
        <p:nvSpPr>
          <p:cNvPr id="4" name="テキスト ボックス 3"/>
          <p:cNvSpPr txBox="1"/>
          <p:nvPr/>
        </p:nvSpPr>
        <p:spPr>
          <a:xfrm>
            <a:off x="2285984" y="1090182"/>
            <a:ext cx="2928958" cy="338554"/>
          </a:xfrm>
          <a:prstGeom prst="rect">
            <a:avLst/>
          </a:prstGeom>
          <a:noFill/>
          <a:ln>
            <a:solidFill>
              <a:srgbClr val="00B0F0"/>
            </a:solidFill>
          </a:ln>
        </p:spPr>
        <p:txBody>
          <a:bodyPr wrap="square" rtlCol="0">
            <a:spAutoFit/>
          </a:bodyPr>
          <a:lstStyle/>
          <a:p>
            <a:r>
              <a:rPr kumimoji="1" lang="en-US" altLang="ja-JP" sz="1600" dirty="0" smtClean="0">
                <a:solidFill>
                  <a:srgbClr val="FFC000"/>
                </a:solidFill>
              </a:rPr>
              <a:t>HTML</a:t>
            </a:r>
            <a:r>
              <a:rPr kumimoji="1" lang="ja-JP" altLang="en-US" sz="1600" dirty="0" smtClean="0">
                <a:solidFill>
                  <a:srgbClr val="FFC000"/>
                </a:solidFill>
              </a:rPr>
              <a:t>文書であることの宣言</a:t>
            </a:r>
            <a:endParaRPr kumimoji="1" lang="ja-JP" altLang="en-US" sz="1600" dirty="0">
              <a:solidFill>
                <a:srgbClr val="FFC000"/>
              </a:solidFill>
            </a:endParaRPr>
          </a:p>
        </p:txBody>
      </p:sp>
      <p:sp>
        <p:nvSpPr>
          <p:cNvPr id="5" name="テキスト ボックス 4"/>
          <p:cNvSpPr txBox="1"/>
          <p:nvPr/>
        </p:nvSpPr>
        <p:spPr>
          <a:xfrm>
            <a:off x="3786182" y="1518810"/>
            <a:ext cx="3214710" cy="338554"/>
          </a:xfrm>
          <a:prstGeom prst="rect">
            <a:avLst/>
          </a:prstGeom>
          <a:noFill/>
          <a:ln>
            <a:solidFill>
              <a:srgbClr val="00B0F0"/>
            </a:solidFill>
          </a:ln>
        </p:spPr>
        <p:txBody>
          <a:bodyPr wrap="square" rtlCol="0">
            <a:spAutoFit/>
          </a:bodyPr>
          <a:lstStyle/>
          <a:p>
            <a:r>
              <a:rPr lang="ja-JP" altLang="en-US" sz="1600" dirty="0" smtClean="0">
                <a:solidFill>
                  <a:srgbClr val="FFC000"/>
                </a:solidFill>
              </a:rPr>
              <a:t>タイトルバーにタイトルを表示</a:t>
            </a:r>
            <a:endParaRPr kumimoji="1" lang="ja-JP" altLang="en-US" sz="1600" dirty="0">
              <a:solidFill>
                <a:srgbClr val="FFC000"/>
              </a:solidFill>
            </a:endParaRPr>
          </a:p>
        </p:txBody>
      </p:sp>
      <p:sp>
        <p:nvSpPr>
          <p:cNvPr id="6" name="テキスト ボックス 5"/>
          <p:cNvSpPr txBox="1"/>
          <p:nvPr/>
        </p:nvSpPr>
        <p:spPr>
          <a:xfrm>
            <a:off x="6858016" y="3344291"/>
            <a:ext cx="2214578" cy="584775"/>
          </a:xfrm>
          <a:prstGeom prst="rect">
            <a:avLst/>
          </a:prstGeom>
          <a:noFill/>
          <a:ln>
            <a:solidFill>
              <a:srgbClr val="00B0F0"/>
            </a:solidFill>
          </a:ln>
        </p:spPr>
        <p:txBody>
          <a:bodyPr wrap="square" rtlCol="0">
            <a:spAutoFit/>
          </a:bodyPr>
          <a:lstStyle/>
          <a:p>
            <a:r>
              <a:rPr lang="ja-JP" altLang="en-US" sz="1600" dirty="0" smtClean="0">
                <a:solidFill>
                  <a:srgbClr val="FFC000"/>
                </a:solidFill>
              </a:rPr>
              <a:t>画像を表示・他の</a:t>
            </a:r>
            <a:r>
              <a:rPr lang="ja-JP" altLang="en-US" sz="1600" dirty="0" smtClean="0">
                <a:solidFill>
                  <a:srgbClr val="FFC000"/>
                </a:solidFill>
              </a:rPr>
              <a:t>ページへ</a:t>
            </a:r>
            <a:r>
              <a:rPr lang="ja-JP" altLang="en-US" sz="1600" dirty="0" smtClean="0">
                <a:solidFill>
                  <a:srgbClr val="FFC000"/>
                </a:solidFill>
              </a:rPr>
              <a:t>のリンク</a:t>
            </a:r>
            <a:endParaRPr kumimoji="1" lang="ja-JP" altLang="en-US" sz="1600" dirty="0">
              <a:solidFill>
                <a:srgbClr val="FFC000"/>
              </a:solidFill>
            </a:endParaRPr>
          </a:p>
        </p:txBody>
      </p:sp>
      <p:sp>
        <p:nvSpPr>
          <p:cNvPr id="7" name="テキスト ボックス 6"/>
          <p:cNvSpPr txBox="1"/>
          <p:nvPr/>
        </p:nvSpPr>
        <p:spPr>
          <a:xfrm>
            <a:off x="6786578" y="4214818"/>
            <a:ext cx="1571636" cy="338554"/>
          </a:xfrm>
          <a:prstGeom prst="rect">
            <a:avLst/>
          </a:prstGeom>
          <a:noFill/>
          <a:ln>
            <a:solidFill>
              <a:srgbClr val="00B0F0"/>
            </a:solidFill>
          </a:ln>
        </p:spPr>
        <p:txBody>
          <a:bodyPr wrap="square" rtlCol="0">
            <a:spAutoFit/>
          </a:bodyPr>
          <a:lstStyle/>
          <a:p>
            <a:r>
              <a:rPr lang="ja-JP" altLang="en-US" sz="1600" dirty="0" smtClean="0">
                <a:solidFill>
                  <a:srgbClr val="FFC000"/>
                </a:solidFill>
              </a:rPr>
              <a:t>リンクの設定</a:t>
            </a:r>
            <a:endParaRPr kumimoji="1" lang="ja-JP" altLang="en-US" sz="1600" dirty="0">
              <a:solidFill>
                <a:srgbClr val="FFC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4282" y="214290"/>
            <a:ext cx="8643998" cy="785818"/>
          </a:xfrm>
        </p:spPr>
        <p:txBody>
          <a:bodyPr>
            <a:normAutofit fontScale="90000"/>
          </a:bodyPr>
          <a:lstStyle/>
          <a:p>
            <a:r>
              <a:rPr lang="en-US" altLang="ja-JP" sz="3200" dirty="0" smtClean="0"/>
              <a:t>HTML</a:t>
            </a:r>
            <a:r>
              <a:rPr lang="ja-JP" altLang="en-US" sz="3200" dirty="0" smtClean="0"/>
              <a:t>ファイルの</a:t>
            </a:r>
            <a:r>
              <a:rPr lang="ja-JP" altLang="en-US" sz="3200" dirty="0" smtClean="0"/>
              <a:t>一例</a:t>
            </a:r>
            <a:r>
              <a:rPr lang="en-US" altLang="ja-JP" sz="3200" dirty="0" smtClean="0"/>
              <a:t/>
            </a:r>
            <a:br>
              <a:rPr lang="en-US" altLang="ja-JP" sz="3200" dirty="0" smtClean="0"/>
            </a:br>
            <a:r>
              <a:rPr lang="en-US" altLang="ja-JP" sz="3200" dirty="0" smtClean="0"/>
              <a:t>(</a:t>
            </a:r>
            <a:r>
              <a:rPr lang="en-US" altLang="ja-JP" sz="3200" dirty="0" err="1" smtClean="0"/>
              <a:t>epnetfan</a:t>
            </a:r>
            <a:r>
              <a:rPr lang="ja-JP" altLang="en-US" sz="3200" dirty="0" smtClean="0"/>
              <a:t>トップページを例に</a:t>
            </a:r>
            <a:r>
              <a:rPr lang="en-US" altLang="ja-JP" sz="3200" dirty="0" smtClean="0"/>
              <a:t>)</a:t>
            </a:r>
            <a:endParaRPr kumimoji="1" lang="ja-JP" altLang="en-US" dirty="0"/>
          </a:p>
        </p:txBody>
      </p:sp>
      <p:sp>
        <p:nvSpPr>
          <p:cNvPr id="3" name="コンテンツ プレースホルダ 2"/>
          <p:cNvSpPr>
            <a:spLocks noGrp="1"/>
          </p:cNvSpPr>
          <p:nvPr>
            <p:ph idx="1"/>
          </p:nvPr>
        </p:nvSpPr>
        <p:spPr>
          <a:xfrm>
            <a:off x="457200" y="1142984"/>
            <a:ext cx="8229600" cy="5429287"/>
          </a:xfrm>
        </p:spPr>
        <p:txBody>
          <a:bodyPr>
            <a:normAutofit/>
          </a:bodyPr>
          <a:lstStyle/>
          <a:p>
            <a:pPr>
              <a:buFont typeface="Wingdings" pitchFamily="2" charset="2"/>
              <a:buChar char="p"/>
            </a:pPr>
            <a:r>
              <a:rPr lang="ja-JP" altLang="en-US" sz="2800" dirty="0" smtClean="0"/>
              <a:t>ブラウザでの表示</a:t>
            </a:r>
            <a:endParaRPr kumimoji="1" lang="ja-JP" altLang="en-US" sz="2800" dirty="0"/>
          </a:p>
        </p:txBody>
      </p:sp>
      <p:pic>
        <p:nvPicPr>
          <p:cNvPr id="25602" name="Picture 2" descr="C:\Users\yamasita\Desktop\epnetfan-top.png"/>
          <p:cNvPicPr>
            <a:picLocks noChangeAspect="1" noChangeArrowheads="1"/>
          </p:cNvPicPr>
          <p:nvPr/>
        </p:nvPicPr>
        <p:blipFill>
          <a:blip r:embed="rId3"/>
          <a:srcRect/>
          <a:stretch>
            <a:fillRect/>
          </a:stretch>
        </p:blipFill>
        <p:spPr bwMode="auto">
          <a:xfrm>
            <a:off x="619140" y="1785926"/>
            <a:ext cx="8096264" cy="4870409"/>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4000" dirty="0" smtClean="0"/>
              <a:t>[</a:t>
            </a:r>
            <a:r>
              <a:rPr kumimoji="1" lang="ja-JP" altLang="en-US" sz="4000" dirty="0" smtClean="0"/>
              <a:t>参考</a:t>
            </a:r>
            <a:r>
              <a:rPr kumimoji="1" lang="en-US" altLang="ja-JP" sz="4000" dirty="0" smtClean="0"/>
              <a:t>]:RD </a:t>
            </a:r>
            <a:r>
              <a:rPr kumimoji="1" lang="ja-JP" altLang="en-US" sz="4000" dirty="0" smtClean="0"/>
              <a:t>について</a:t>
            </a:r>
            <a:endParaRPr kumimoji="1" lang="ja-JP" altLang="en-US" sz="4000" dirty="0"/>
          </a:p>
        </p:txBody>
      </p:sp>
      <p:sp>
        <p:nvSpPr>
          <p:cNvPr id="3" name="コンテンツ プレースホルダ 2"/>
          <p:cNvSpPr>
            <a:spLocks noGrp="1"/>
          </p:cNvSpPr>
          <p:nvPr>
            <p:ph idx="1"/>
          </p:nvPr>
        </p:nvSpPr>
        <p:spPr>
          <a:xfrm>
            <a:off x="457200" y="1285860"/>
            <a:ext cx="8229600" cy="5214973"/>
          </a:xfrm>
        </p:spPr>
        <p:txBody>
          <a:bodyPr>
            <a:normAutofit/>
          </a:bodyPr>
          <a:lstStyle/>
          <a:p>
            <a:r>
              <a:rPr kumimoji="1" lang="en-US" altLang="ja-JP" sz="2800" dirty="0" smtClean="0"/>
              <a:t>RD(</a:t>
            </a:r>
            <a:r>
              <a:rPr lang="en-US" sz="2800" dirty="0" smtClean="0"/>
              <a:t>Ruby Document</a:t>
            </a:r>
            <a:r>
              <a:rPr kumimoji="1" lang="en-US" altLang="ja-JP" sz="2800" dirty="0" smtClean="0"/>
              <a:t>)</a:t>
            </a:r>
          </a:p>
          <a:p>
            <a:pPr lvl="1"/>
            <a:r>
              <a:rPr lang="en-US" altLang="ja-JP" sz="2400" dirty="0" smtClean="0"/>
              <a:t>R</a:t>
            </a:r>
            <a:r>
              <a:rPr kumimoji="1" lang="en-US" altLang="ja-JP" sz="2400" dirty="0" smtClean="0"/>
              <a:t>uby </a:t>
            </a:r>
            <a:r>
              <a:rPr lang="ja-JP" altLang="en-US" sz="2400" dirty="0" smtClean="0"/>
              <a:t>スクリプトに埋め込み可能なドキュメント形式</a:t>
            </a:r>
            <a:endParaRPr kumimoji="1" lang="en-US" altLang="ja-JP" sz="2400" dirty="0" smtClean="0"/>
          </a:p>
          <a:p>
            <a:pPr lvl="1"/>
            <a:r>
              <a:rPr lang="en-US" altLang="ja-JP" sz="2400" dirty="0" smtClean="0"/>
              <a:t>rd2 </a:t>
            </a:r>
            <a:r>
              <a:rPr lang="ja-JP" altLang="en-US" sz="2400" dirty="0" smtClean="0"/>
              <a:t>コマンドを用いて </a:t>
            </a:r>
            <a:r>
              <a:rPr lang="en-US" altLang="ja-JP" sz="2400" dirty="0" smtClean="0"/>
              <a:t>html </a:t>
            </a:r>
            <a:r>
              <a:rPr lang="ja-JP" altLang="en-US" sz="2400" dirty="0" smtClean="0"/>
              <a:t>文書を生成</a:t>
            </a:r>
            <a:endParaRPr lang="en-US" altLang="ja-JP" sz="2400" dirty="0" smtClean="0"/>
          </a:p>
          <a:p>
            <a:pPr lvl="1"/>
            <a:r>
              <a:rPr lang="ja-JP" altLang="en-US" sz="2400" dirty="0" smtClean="0"/>
              <a:t>ファイルの拡張子は </a:t>
            </a:r>
            <a:r>
              <a:rPr lang="en-US" altLang="ja-JP" sz="2400" dirty="0" smtClean="0"/>
              <a:t>.rd </a:t>
            </a:r>
          </a:p>
          <a:p>
            <a:pPr lvl="1"/>
            <a:r>
              <a:rPr lang="ja-JP" altLang="en-US" sz="2400" dirty="0" smtClean="0"/>
              <a:t>利用するには </a:t>
            </a:r>
            <a:r>
              <a:rPr lang="en-US" altLang="ja-JP" sz="2400" dirty="0" smtClean="0"/>
              <a:t>ruby, </a:t>
            </a:r>
            <a:r>
              <a:rPr lang="en-US" altLang="ja-JP" sz="2400" dirty="0" err="1" smtClean="0"/>
              <a:t>rdtool</a:t>
            </a:r>
            <a:r>
              <a:rPr lang="en-US" altLang="ja-JP" sz="2400" dirty="0" smtClean="0"/>
              <a:t>, rd2html-ext </a:t>
            </a:r>
            <a:r>
              <a:rPr lang="ja-JP" altLang="en-US" sz="2400" dirty="0" smtClean="0"/>
              <a:t>のインストールが必要</a:t>
            </a:r>
            <a:endParaRPr lang="en-US" altLang="ja-JP" sz="2400" dirty="0" smtClean="0"/>
          </a:p>
          <a:p>
            <a:pPr lvl="1"/>
            <a:r>
              <a:rPr lang="en-US" altLang="ja-JP" sz="2400" dirty="0" smtClean="0"/>
              <a:t>html </a:t>
            </a:r>
            <a:r>
              <a:rPr lang="ja-JP" altLang="en-US" sz="2400" dirty="0" smtClean="0"/>
              <a:t>ソースファイルよりも読みやすい</a:t>
            </a:r>
            <a:endParaRPr lang="en-US" altLang="ja-JP" sz="2400" dirty="0" smtClean="0"/>
          </a:p>
          <a:p>
            <a:pPr lvl="1"/>
            <a:r>
              <a:rPr lang="ja-JP" altLang="en-US" sz="2400" dirty="0" smtClean="0"/>
              <a:t>画像の貼り込み </a:t>
            </a:r>
            <a:r>
              <a:rPr lang="en-US" altLang="ja-JP" sz="2400" dirty="0" smtClean="0"/>
              <a:t>etc </a:t>
            </a:r>
            <a:r>
              <a:rPr lang="ja-JP" altLang="en-US" sz="2400" dirty="0" smtClean="0"/>
              <a:t>は </a:t>
            </a:r>
            <a:r>
              <a:rPr lang="en-US" altLang="ja-JP" sz="2400" dirty="0" smtClean="0"/>
              <a:t>html </a:t>
            </a:r>
            <a:r>
              <a:rPr lang="ja-JP" altLang="en-US" sz="2400" dirty="0" smtClean="0"/>
              <a:t>の力を借りる必要がある</a:t>
            </a:r>
            <a:endParaRPr lang="en-US" altLang="ja-JP"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939784"/>
          </a:xfrm>
        </p:spPr>
        <p:txBody>
          <a:bodyPr>
            <a:normAutofit fontScale="90000"/>
          </a:bodyPr>
          <a:lstStyle/>
          <a:p>
            <a:r>
              <a:rPr lang="en-US" altLang="ja-JP" sz="3600" dirty="0" smtClean="0"/>
              <a:t>rd </a:t>
            </a:r>
            <a:r>
              <a:rPr lang="ja-JP" altLang="en-US" sz="3600" dirty="0" smtClean="0"/>
              <a:t>ファイルの</a:t>
            </a:r>
            <a:r>
              <a:rPr lang="ja-JP" altLang="en-US" sz="3600" dirty="0" smtClean="0"/>
              <a:t>一例</a:t>
            </a:r>
            <a:r>
              <a:rPr lang="en-US" altLang="ja-JP" sz="3600" dirty="0" smtClean="0"/>
              <a:t/>
            </a:r>
            <a:br>
              <a:rPr lang="en-US" altLang="ja-JP" sz="3600" dirty="0" smtClean="0"/>
            </a:br>
            <a:r>
              <a:rPr lang="en-US" altLang="ja-JP" sz="3600" dirty="0" smtClean="0"/>
              <a:t>(</a:t>
            </a:r>
            <a:r>
              <a:rPr lang="en-US" altLang="ja-JP" sz="3600" dirty="0" smtClean="0"/>
              <a:t>INEX </a:t>
            </a:r>
            <a:r>
              <a:rPr lang="ja-JP" altLang="en-US" sz="3600" dirty="0" smtClean="0"/>
              <a:t>のページを例に</a:t>
            </a:r>
            <a:r>
              <a:rPr lang="en-US" altLang="ja-JP" sz="3600" dirty="0" smtClean="0"/>
              <a:t>)</a:t>
            </a:r>
            <a:endParaRPr kumimoji="1" lang="ja-JP" altLang="en-US" sz="3600" dirty="0"/>
          </a:p>
        </p:txBody>
      </p:sp>
      <p:sp>
        <p:nvSpPr>
          <p:cNvPr id="3" name="コンテンツ プレースホルダ 2"/>
          <p:cNvSpPr>
            <a:spLocks noGrp="1"/>
          </p:cNvSpPr>
          <p:nvPr>
            <p:ph idx="1"/>
          </p:nvPr>
        </p:nvSpPr>
        <p:spPr>
          <a:xfrm>
            <a:off x="457200" y="1214422"/>
            <a:ext cx="8229600" cy="5500726"/>
          </a:xfrm>
        </p:spPr>
        <p:txBody>
          <a:bodyPr>
            <a:normAutofit lnSpcReduction="10000"/>
          </a:bodyPr>
          <a:lstStyle/>
          <a:p>
            <a:pPr>
              <a:buNone/>
            </a:pPr>
            <a:r>
              <a:rPr lang="en-US" altLang="ja-JP" sz="1400" dirty="0" smtClean="0"/>
              <a:t>=begin</a:t>
            </a:r>
          </a:p>
          <a:p>
            <a:pPr>
              <a:buNone/>
            </a:pPr>
            <a:r>
              <a:rPr lang="ja-JP" altLang="en-US" sz="1400" dirty="0" smtClean="0"/>
              <a:t>・・・・</a:t>
            </a:r>
            <a:endParaRPr lang="en-US" altLang="ja-JP" sz="1400" dirty="0" smtClean="0"/>
          </a:p>
          <a:p>
            <a:pPr>
              <a:buNone/>
            </a:pPr>
            <a:r>
              <a:rPr lang="en-US" altLang="ja-JP" sz="1400" dirty="0" smtClean="0"/>
              <a:t>= </a:t>
            </a:r>
            <a:r>
              <a:rPr lang="ja-JP" altLang="en-US" sz="1400" dirty="0" smtClean="0"/>
              <a:t>情報実験 </a:t>
            </a:r>
            <a:r>
              <a:rPr lang="en-US" altLang="ja-JP" sz="1400" dirty="0" smtClean="0"/>
              <a:t>(3n+1, 3n+2) OS </a:t>
            </a:r>
            <a:r>
              <a:rPr lang="ja-JP" altLang="en-US" sz="1400" dirty="0" smtClean="0"/>
              <a:t>セットアップの手引</a:t>
            </a:r>
            <a:endParaRPr lang="en-US" altLang="ja-JP" sz="1400" dirty="0" smtClean="0"/>
          </a:p>
          <a:p>
            <a:pPr>
              <a:buNone/>
            </a:pPr>
            <a:r>
              <a:rPr lang="ja-JP" altLang="en-US" sz="1400" dirty="0" smtClean="0"/>
              <a:t>・・・・</a:t>
            </a:r>
            <a:endParaRPr lang="en-US" altLang="ja-JP" sz="1400" dirty="0" smtClean="0"/>
          </a:p>
          <a:p>
            <a:pPr>
              <a:buNone/>
            </a:pPr>
            <a:r>
              <a:rPr lang="en-US" altLang="ja-JP" sz="1400" dirty="0" smtClean="0"/>
              <a:t>== </a:t>
            </a:r>
            <a:r>
              <a:rPr lang="en-US" altLang="ja-JP" sz="1400" dirty="0" err="1" smtClean="0"/>
              <a:t>Debian</a:t>
            </a:r>
            <a:r>
              <a:rPr lang="en-US" altLang="ja-JP" sz="1400" dirty="0" smtClean="0"/>
              <a:t> GNU/Linux 5.0 (</a:t>
            </a:r>
            <a:r>
              <a:rPr lang="en-US" altLang="ja-JP" sz="1400" dirty="0" err="1" smtClean="0"/>
              <a:t>lenny</a:t>
            </a:r>
            <a:r>
              <a:rPr lang="en-US" altLang="ja-JP" sz="1400" dirty="0" smtClean="0"/>
              <a:t>) </a:t>
            </a:r>
            <a:r>
              <a:rPr lang="ja-JP" altLang="en-US" sz="1400" dirty="0" smtClean="0"/>
              <a:t>インストール手順</a:t>
            </a:r>
            <a:endParaRPr lang="en-US" altLang="ja-JP" sz="1400" dirty="0" smtClean="0"/>
          </a:p>
          <a:p>
            <a:pPr>
              <a:buNone/>
            </a:pPr>
            <a:r>
              <a:rPr lang="ja-JP" altLang="en-US" sz="1400" dirty="0" smtClean="0"/>
              <a:t>・・・・</a:t>
            </a:r>
            <a:endParaRPr lang="en-US" altLang="ja-JP" sz="1400" dirty="0" smtClean="0"/>
          </a:p>
          <a:p>
            <a:pPr>
              <a:buNone/>
            </a:pPr>
            <a:r>
              <a:rPr lang="en-US" altLang="ja-JP" sz="1400" dirty="0" smtClean="0"/>
              <a:t>* </a:t>
            </a:r>
            <a:r>
              <a:rPr lang="ja-JP" altLang="en-US" sz="1400" dirty="0" smtClean="0"/>
              <a:t>インストール </a:t>
            </a:r>
            <a:r>
              <a:rPr lang="en-US" altLang="ja-JP" sz="1400" dirty="0" smtClean="0"/>
              <a:t>CD </a:t>
            </a:r>
            <a:r>
              <a:rPr lang="ja-JP" altLang="en-US" sz="1400" dirty="0" smtClean="0"/>
              <a:t>を入れて起動</a:t>
            </a:r>
            <a:r>
              <a:rPr lang="en-US" altLang="ja-JP" sz="1400" dirty="0" smtClean="0"/>
              <a:t>, [Graphical Install] </a:t>
            </a:r>
            <a:r>
              <a:rPr lang="ja-JP" altLang="en-US" sz="1400" dirty="0" smtClean="0"/>
              <a:t>を選択して</a:t>
            </a:r>
          </a:p>
          <a:p>
            <a:pPr>
              <a:buNone/>
            </a:pPr>
            <a:endParaRPr lang="ja-JP" altLang="en-US" sz="1400" dirty="0" smtClean="0"/>
          </a:p>
          <a:p>
            <a:pPr>
              <a:buNone/>
            </a:pPr>
            <a:r>
              <a:rPr lang="ja-JP" altLang="en-US" sz="1400" dirty="0" smtClean="0"/>
              <a:t>      </a:t>
            </a:r>
            <a:r>
              <a:rPr lang="en-US" altLang="ja-JP" sz="1400" dirty="0" smtClean="0"/>
              <a:t>Press F1 for help, or Enter to boot:</a:t>
            </a:r>
          </a:p>
          <a:p>
            <a:pPr>
              <a:buNone/>
            </a:pPr>
            <a:endParaRPr lang="en-US" altLang="ja-JP" sz="1400" dirty="0" smtClean="0"/>
          </a:p>
          <a:p>
            <a:pPr>
              <a:buNone/>
            </a:pPr>
            <a:r>
              <a:rPr lang="en-US" altLang="ja-JP" sz="1400" dirty="0" smtClean="0"/>
              <a:t>  </a:t>
            </a:r>
            <a:r>
              <a:rPr lang="ja-JP" altLang="en-US" sz="1400" dirty="0" smtClean="0"/>
              <a:t>と表示されるので</a:t>
            </a:r>
            <a:r>
              <a:rPr lang="en-US" altLang="ja-JP" sz="1400" dirty="0" smtClean="0"/>
              <a:t>, Enter </a:t>
            </a:r>
            <a:r>
              <a:rPr lang="ja-JP" altLang="en-US" sz="1400" dirty="0" smtClean="0"/>
              <a:t>を入力</a:t>
            </a:r>
            <a:r>
              <a:rPr lang="en-US" altLang="ja-JP" sz="1400" dirty="0" smtClean="0"/>
              <a:t>.</a:t>
            </a:r>
          </a:p>
          <a:p>
            <a:pPr>
              <a:buNone/>
            </a:pPr>
            <a:endParaRPr lang="en-US" altLang="ja-JP" sz="1400" dirty="0" smtClean="0"/>
          </a:p>
          <a:p>
            <a:pPr>
              <a:buNone/>
            </a:pPr>
            <a:r>
              <a:rPr lang="en-US" altLang="ja-JP" sz="1400" dirty="0" smtClean="0"/>
              <a:t>=== </a:t>
            </a:r>
            <a:r>
              <a:rPr lang="ja-JP" altLang="en-US" sz="1400" dirty="0" smtClean="0"/>
              <a:t>言語の選択</a:t>
            </a:r>
          </a:p>
          <a:p>
            <a:pPr>
              <a:buNone/>
            </a:pPr>
            <a:r>
              <a:rPr lang="ja-JP" altLang="en-US" sz="1400" dirty="0" smtClean="0"/>
              <a:t>・・・・</a:t>
            </a:r>
          </a:p>
          <a:p>
            <a:pPr>
              <a:buNone/>
            </a:pPr>
            <a:r>
              <a:rPr lang="en-US" altLang="ja-JP" sz="1400" dirty="0" smtClean="0"/>
              <a:t>=end</a:t>
            </a:r>
          </a:p>
          <a:p>
            <a:pPr>
              <a:buNone/>
            </a:pPr>
            <a:r>
              <a:rPr lang="en-US" altLang="ja-JP" sz="1400" dirty="0" smtClean="0"/>
              <a:t>=begin HTML</a:t>
            </a:r>
          </a:p>
          <a:p>
            <a:pPr>
              <a:buNone/>
            </a:pPr>
            <a:r>
              <a:rPr lang="en-US" altLang="ja-JP" sz="1400" dirty="0" smtClean="0"/>
              <a:t>&lt;table &gt;&lt;</a:t>
            </a:r>
            <a:r>
              <a:rPr lang="en-US" altLang="ja-JP" sz="1400" dirty="0" err="1" smtClean="0"/>
              <a:t>tr</a:t>
            </a:r>
            <a:r>
              <a:rPr lang="en-US" altLang="ja-JP" sz="1400" dirty="0" smtClean="0"/>
              <a:t>&gt;&lt;td&gt;</a:t>
            </a:r>
          </a:p>
          <a:p>
            <a:pPr>
              <a:buNone/>
            </a:pPr>
            <a:r>
              <a:rPr lang="en-US" altLang="ja-JP" sz="1400" dirty="0" smtClean="0"/>
              <a:t>&lt;</a:t>
            </a:r>
            <a:r>
              <a:rPr lang="en-US" altLang="ja-JP" sz="1400" dirty="0" err="1" smtClean="0"/>
              <a:t>img</a:t>
            </a:r>
            <a:r>
              <a:rPr lang="en-US" altLang="ja-JP" sz="1400" dirty="0" smtClean="0"/>
              <a:t> </a:t>
            </a:r>
            <a:r>
              <a:rPr lang="en-US" altLang="ja-JP" sz="1400" dirty="0" err="1" smtClean="0"/>
              <a:t>src</a:t>
            </a:r>
            <a:r>
              <a:rPr lang="en-US" altLang="ja-JP" sz="1400" dirty="0" smtClean="0"/>
              <a:t>="screenshot/languagechooser_language-name_0.png" width="100%"&gt;</a:t>
            </a:r>
          </a:p>
          <a:p>
            <a:pPr>
              <a:buNone/>
            </a:pPr>
            <a:r>
              <a:rPr lang="en-US" altLang="ja-JP" sz="1400" dirty="0" smtClean="0"/>
              <a:t>&lt;/td&gt;&lt;/</a:t>
            </a:r>
            <a:r>
              <a:rPr lang="en-US" altLang="ja-JP" sz="1400" dirty="0" err="1" smtClean="0"/>
              <a:t>tr</a:t>
            </a:r>
            <a:r>
              <a:rPr lang="en-US" altLang="ja-JP" sz="1400" dirty="0" smtClean="0"/>
              <a:t>&gt;&lt;/table&gt;</a:t>
            </a:r>
          </a:p>
          <a:p>
            <a:pPr>
              <a:buNone/>
            </a:pPr>
            <a:r>
              <a:rPr lang="en-US" altLang="ja-JP" sz="1400" dirty="0" smtClean="0"/>
              <a:t>=end HTML</a:t>
            </a:r>
          </a:p>
          <a:p>
            <a:pPr>
              <a:buNone/>
            </a:pPr>
            <a:r>
              <a:rPr lang="en-US" altLang="ja-JP" sz="1400" dirty="0" smtClean="0"/>
              <a:t>=begin</a:t>
            </a:r>
          </a:p>
          <a:p>
            <a:pPr>
              <a:buNone/>
            </a:pPr>
            <a:r>
              <a:rPr lang="ja-JP" altLang="en-US" sz="1400" dirty="0" smtClean="0"/>
              <a:t>・・・・</a:t>
            </a:r>
            <a:endParaRPr lang="en-US" altLang="ja-JP" sz="1400" dirty="0" smtClean="0"/>
          </a:p>
          <a:p>
            <a:pPr>
              <a:buNone/>
            </a:pPr>
            <a:r>
              <a:rPr lang="en-US" altLang="ja-JP" sz="1400" dirty="0" smtClean="0"/>
              <a:t>== </a:t>
            </a:r>
            <a:r>
              <a:rPr lang="ja-JP" altLang="en-US" sz="1400" dirty="0" smtClean="0"/>
              <a:t>参考文献</a:t>
            </a:r>
          </a:p>
          <a:p>
            <a:pPr>
              <a:buNone/>
            </a:pPr>
            <a:endParaRPr lang="ja-JP" altLang="en-US" sz="1400" dirty="0" smtClean="0"/>
          </a:p>
          <a:p>
            <a:pPr>
              <a:buNone/>
            </a:pPr>
            <a:r>
              <a:rPr lang="ja-JP" altLang="en-US" sz="1400" dirty="0" smtClean="0"/>
              <a:t>* </a:t>
            </a:r>
            <a:r>
              <a:rPr lang="en-US" altLang="ja-JP" sz="1400" dirty="0" err="1" smtClean="0"/>
              <a:t>Debian</a:t>
            </a:r>
            <a:r>
              <a:rPr lang="en-US" altLang="ja-JP" sz="1400" dirty="0" smtClean="0"/>
              <a:t> JP </a:t>
            </a:r>
            <a:r>
              <a:rPr lang="ja-JP" altLang="en-US" sz="1400" dirty="0" smtClean="0"/>
              <a:t>プロジェクト   </a:t>
            </a:r>
            <a:r>
              <a:rPr lang="en-US" altLang="ja-JP" sz="1400" dirty="0" smtClean="0"/>
              <a:t>((&lt;"http://www.debian.or.jp/"|URL:http://www.debian.or.jp/&gt;))</a:t>
            </a:r>
          </a:p>
          <a:p>
            <a:pPr>
              <a:buNone/>
            </a:pPr>
            <a:endParaRPr lang="ja-JP" altLang="en-US" sz="1400" dirty="0" smtClean="0"/>
          </a:p>
          <a:p>
            <a:pPr>
              <a:buNone/>
            </a:pPr>
            <a:r>
              <a:rPr lang="en-US" altLang="ja-JP" sz="1400" dirty="0" smtClean="0"/>
              <a:t>=end</a:t>
            </a:r>
            <a:endParaRPr kumimoji="1" lang="ja-JP" altLang="en-US" sz="1400" dirty="0"/>
          </a:p>
        </p:txBody>
      </p:sp>
      <p:sp>
        <p:nvSpPr>
          <p:cNvPr id="4" name="テキスト ボックス 3"/>
          <p:cNvSpPr txBox="1"/>
          <p:nvPr/>
        </p:nvSpPr>
        <p:spPr>
          <a:xfrm>
            <a:off x="1928794" y="1142984"/>
            <a:ext cx="1428760" cy="338554"/>
          </a:xfrm>
          <a:prstGeom prst="rect">
            <a:avLst/>
          </a:prstGeom>
          <a:noFill/>
          <a:ln>
            <a:solidFill>
              <a:srgbClr val="00B0F0"/>
            </a:solidFill>
          </a:ln>
        </p:spPr>
        <p:txBody>
          <a:bodyPr wrap="square" rtlCol="0">
            <a:spAutoFit/>
          </a:bodyPr>
          <a:lstStyle/>
          <a:p>
            <a:r>
              <a:rPr lang="ja-JP" altLang="en-US" sz="1600" dirty="0" smtClean="0">
                <a:solidFill>
                  <a:srgbClr val="FFC000"/>
                </a:solidFill>
              </a:rPr>
              <a:t>始まり</a:t>
            </a:r>
            <a:r>
              <a:rPr kumimoji="1" lang="ja-JP" altLang="en-US" sz="1600" dirty="0" smtClean="0">
                <a:solidFill>
                  <a:srgbClr val="FFC000"/>
                </a:solidFill>
              </a:rPr>
              <a:t>の宣言</a:t>
            </a:r>
            <a:endParaRPr kumimoji="1" lang="ja-JP" altLang="en-US" sz="1600" dirty="0">
              <a:solidFill>
                <a:srgbClr val="FFC000"/>
              </a:solidFill>
            </a:endParaRPr>
          </a:p>
        </p:txBody>
      </p:sp>
      <p:sp>
        <p:nvSpPr>
          <p:cNvPr id="5" name="テキスト ボックス 4"/>
          <p:cNvSpPr txBox="1"/>
          <p:nvPr/>
        </p:nvSpPr>
        <p:spPr>
          <a:xfrm>
            <a:off x="1928794" y="6162280"/>
            <a:ext cx="1428760" cy="338554"/>
          </a:xfrm>
          <a:prstGeom prst="rect">
            <a:avLst/>
          </a:prstGeom>
          <a:noFill/>
          <a:ln>
            <a:solidFill>
              <a:srgbClr val="00B0F0"/>
            </a:solidFill>
          </a:ln>
        </p:spPr>
        <p:txBody>
          <a:bodyPr wrap="square" rtlCol="0">
            <a:spAutoFit/>
          </a:bodyPr>
          <a:lstStyle/>
          <a:p>
            <a:r>
              <a:rPr lang="ja-JP" altLang="en-US" sz="1600" dirty="0" smtClean="0">
                <a:solidFill>
                  <a:srgbClr val="FFC000"/>
                </a:solidFill>
              </a:rPr>
              <a:t>終わり</a:t>
            </a:r>
            <a:r>
              <a:rPr kumimoji="1" lang="ja-JP" altLang="en-US" sz="1600" dirty="0" smtClean="0">
                <a:solidFill>
                  <a:srgbClr val="FFC000"/>
                </a:solidFill>
              </a:rPr>
              <a:t>の宣言</a:t>
            </a:r>
            <a:endParaRPr kumimoji="1" lang="ja-JP" altLang="en-US" sz="1600" dirty="0">
              <a:solidFill>
                <a:srgbClr val="FFC000"/>
              </a:solidFill>
            </a:endParaRPr>
          </a:p>
        </p:txBody>
      </p:sp>
      <p:sp>
        <p:nvSpPr>
          <p:cNvPr id="6" name="テキスト ボックス 5"/>
          <p:cNvSpPr txBox="1"/>
          <p:nvPr/>
        </p:nvSpPr>
        <p:spPr>
          <a:xfrm>
            <a:off x="7215206" y="5429264"/>
            <a:ext cx="1500198" cy="338554"/>
          </a:xfrm>
          <a:prstGeom prst="rect">
            <a:avLst/>
          </a:prstGeom>
          <a:noFill/>
          <a:ln>
            <a:solidFill>
              <a:srgbClr val="00B0F0"/>
            </a:solidFill>
          </a:ln>
        </p:spPr>
        <p:txBody>
          <a:bodyPr wrap="square" rtlCol="0">
            <a:spAutoFit/>
          </a:bodyPr>
          <a:lstStyle/>
          <a:p>
            <a:r>
              <a:rPr lang="ja-JP" altLang="en-US" sz="1600" dirty="0" smtClean="0">
                <a:solidFill>
                  <a:srgbClr val="FFC000"/>
                </a:solidFill>
              </a:rPr>
              <a:t>リンクの設定</a:t>
            </a:r>
            <a:endParaRPr kumimoji="1" lang="ja-JP" altLang="en-US" sz="1600" dirty="0">
              <a:solidFill>
                <a:srgbClr val="FFC000"/>
              </a:solidFill>
            </a:endParaRPr>
          </a:p>
        </p:txBody>
      </p:sp>
      <p:sp>
        <p:nvSpPr>
          <p:cNvPr id="7" name="テキスト ボックス 6"/>
          <p:cNvSpPr txBox="1"/>
          <p:nvPr/>
        </p:nvSpPr>
        <p:spPr>
          <a:xfrm>
            <a:off x="4857752" y="1500174"/>
            <a:ext cx="2500330" cy="338554"/>
          </a:xfrm>
          <a:prstGeom prst="rect">
            <a:avLst/>
          </a:prstGeom>
          <a:noFill/>
          <a:ln>
            <a:solidFill>
              <a:srgbClr val="00B0F0"/>
            </a:solidFill>
          </a:ln>
        </p:spPr>
        <p:txBody>
          <a:bodyPr wrap="square" rtlCol="0">
            <a:spAutoFit/>
          </a:bodyPr>
          <a:lstStyle/>
          <a:p>
            <a:r>
              <a:rPr kumimoji="1" lang="ja-JP" altLang="en-US" sz="1600" dirty="0" smtClean="0">
                <a:solidFill>
                  <a:srgbClr val="FFC000"/>
                </a:solidFill>
              </a:rPr>
              <a:t>見出しはイコールで表記</a:t>
            </a:r>
            <a:endParaRPr kumimoji="1" lang="ja-JP" altLang="en-US" sz="1600" dirty="0">
              <a:solidFill>
                <a:srgbClr val="FFC000"/>
              </a:solidFill>
            </a:endParaRPr>
          </a:p>
        </p:txBody>
      </p:sp>
      <p:sp>
        <p:nvSpPr>
          <p:cNvPr id="8" name="テキスト ボックス 7"/>
          <p:cNvSpPr txBox="1"/>
          <p:nvPr/>
        </p:nvSpPr>
        <p:spPr>
          <a:xfrm>
            <a:off x="5929322" y="2304628"/>
            <a:ext cx="3143272" cy="338554"/>
          </a:xfrm>
          <a:prstGeom prst="rect">
            <a:avLst/>
          </a:prstGeom>
          <a:noFill/>
          <a:ln>
            <a:solidFill>
              <a:srgbClr val="00B0F0"/>
            </a:solidFill>
          </a:ln>
        </p:spPr>
        <p:txBody>
          <a:bodyPr wrap="square" rtlCol="0">
            <a:spAutoFit/>
          </a:bodyPr>
          <a:lstStyle/>
          <a:p>
            <a:r>
              <a:rPr lang="ja-JP" altLang="en-US" sz="1600" dirty="0" smtClean="0">
                <a:solidFill>
                  <a:srgbClr val="FFC000"/>
                </a:solidFill>
              </a:rPr>
              <a:t>箇条書きはアスタリスク</a:t>
            </a:r>
            <a:r>
              <a:rPr kumimoji="1" lang="ja-JP" altLang="en-US" sz="1600" dirty="0" smtClean="0">
                <a:solidFill>
                  <a:srgbClr val="FFC000"/>
                </a:solidFill>
              </a:rPr>
              <a:t>で表記</a:t>
            </a:r>
            <a:endParaRPr kumimoji="1" lang="ja-JP" altLang="en-US" sz="1600" dirty="0">
              <a:solidFill>
                <a:srgbClr val="FFC000"/>
              </a:solidFill>
            </a:endParaRPr>
          </a:p>
        </p:txBody>
      </p:sp>
      <p:sp>
        <p:nvSpPr>
          <p:cNvPr id="9" name="テキスト ボックス 8"/>
          <p:cNvSpPr txBox="1"/>
          <p:nvPr/>
        </p:nvSpPr>
        <p:spPr>
          <a:xfrm>
            <a:off x="4214810" y="2714620"/>
            <a:ext cx="2357454" cy="584775"/>
          </a:xfrm>
          <a:prstGeom prst="rect">
            <a:avLst/>
          </a:prstGeom>
          <a:noFill/>
          <a:ln>
            <a:solidFill>
              <a:srgbClr val="00B0F0"/>
            </a:solidFill>
          </a:ln>
        </p:spPr>
        <p:txBody>
          <a:bodyPr wrap="square" rtlCol="0">
            <a:spAutoFit/>
          </a:bodyPr>
          <a:lstStyle/>
          <a:p>
            <a:r>
              <a:rPr kumimoji="1" lang="ja-JP" altLang="en-US" sz="1600" dirty="0" smtClean="0">
                <a:solidFill>
                  <a:srgbClr val="FFC000"/>
                </a:solidFill>
              </a:rPr>
              <a:t>字下げすると打ち込んだまま出力される</a:t>
            </a:r>
            <a:endParaRPr kumimoji="1" lang="ja-JP" altLang="en-US" sz="1600" dirty="0">
              <a:solidFill>
                <a:srgbClr val="FFC000"/>
              </a:solidFill>
            </a:endParaRPr>
          </a:p>
        </p:txBody>
      </p:sp>
      <p:sp>
        <p:nvSpPr>
          <p:cNvPr id="10" name="テキスト ボックス 9"/>
          <p:cNvSpPr txBox="1"/>
          <p:nvPr/>
        </p:nvSpPr>
        <p:spPr>
          <a:xfrm>
            <a:off x="5786446" y="3857628"/>
            <a:ext cx="2643206" cy="584775"/>
          </a:xfrm>
          <a:prstGeom prst="rect">
            <a:avLst/>
          </a:prstGeom>
          <a:noFill/>
          <a:ln>
            <a:solidFill>
              <a:srgbClr val="00B0F0"/>
            </a:solidFill>
          </a:ln>
        </p:spPr>
        <p:txBody>
          <a:bodyPr wrap="square" rtlCol="0">
            <a:spAutoFit/>
          </a:bodyPr>
          <a:lstStyle/>
          <a:p>
            <a:r>
              <a:rPr lang="ja-JP" altLang="en-US" sz="1600" dirty="0" smtClean="0">
                <a:solidFill>
                  <a:srgbClr val="FFC000"/>
                </a:solidFill>
              </a:rPr>
              <a:t>画像の貼り込みは </a:t>
            </a:r>
            <a:r>
              <a:rPr lang="en-US" altLang="ja-JP" sz="1600" dirty="0" smtClean="0">
                <a:solidFill>
                  <a:srgbClr val="FFC000"/>
                </a:solidFill>
              </a:rPr>
              <a:t>HTML </a:t>
            </a:r>
            <a:r>
              <a:rPr lang="ja-JP" altLang="en-US" sz="1600" dirty="0" smtClean="0">
                <a:solidFill>
                  <a:srgbClr val="FFC000"/>
                </a:solidFill>
              </a:rPr>
              <a:t>言語で記述</a:t>
            </a:r>
            <a:endParaRPr kumimoji="1" lang="ja-JP" altLang="en-US" sz="1600" dirty="0">
              <a:solidFill>
                <a:srgbClr val="FFC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939784"/>
          </a:xfrm>
        </p:spPr>
        <p:txBody>
          <a:bodyPr>
            <a:normAutofit fontScale="90000"/>
          </a:bodyPr>
          <a:lstStyle/>
          <a:p>
            <a:r>
              <a:rPr lang="en-US" altLang="ja-JP" sz="3600" dirty="0" smtClean="0"/>
              <a:t>rd </a:t>
            </a:r>
            <a:r>
              <a:rPr lang="ja-JP" altLang="en-US" sz="3600" dirty="0" smtClean="0"/>
              <a:t>ファイルの</a:t>
            </a:r>
            <a:r>
              <a:rPr lang="ja-JP" altLang="en-US" sz="3600" dirty="0" smtClean="0"/>
              <a:t>一例</a:t>
            </a:r>
            <a:r>
              <a:rPr lang="en-US" altLang="ja-JP" sz="3600" dirty="0" smtClean="0"/>
              <a:t/>
            </a:r>
            <a:br>
              <a:rPr lang="en-US" altLang="ja-JP" sz="3600" dirty="0" smtClean="0"/>
            </a:br>
            <a:r>
              <a:rPr lang="en-US" altLang="ja-JP" sz="3600" dirty="0" smtClean="0"/>
              <a:t>(</a:t>
            </a:r>
            <a:r>
              <a:rPr lang="en-US" altLang="ja-JP" sz="3600" dirty="0" smtClean="0"/>
              <a:t>INEX </a:t>
            </a:r>
            <a:r>
              <a:rPr lang="ja-JP" altLang="en-US" sz="3600" dirty="0" smtClean="0"/>
              <a:t>のページを例に</a:t>
            </a:r>
            <a:r>
              <a:rPr lang="en-US" altLang="ja-JP" sz="3600" dirty="0" smtClean="0"/>
              <a:t>)</a:t>
            </a:r>
            <a:endParaRPr kumimoji="1" lang="ja-JP" altLang="en-US" sz="3600" dirty="0"/>
          </a:p>
        </p:txBody>
      </p:sp>
      <p:sp>
        <p:nvSpPr>
          <p:cNvPr id="3" name="コンテンツ プレースホルダ 2"/>
          <p:cNvSpPr>
            <a:spLocks noGrp="1"/>
          </p:cNvSpPr>
          <p:nvPr>
            <p:ph idx="1"/>
          </p:nvPr>
        </p:nvSpPr>
        <p:spPr>
          <a:xfrm>
            <a:off x="457200" y="1214422"/>
            <a:ext cx="8229600" cy="5429288"/>
          </a:xfrm>
        </p:spPr>
        <p:txBody>
          <a:bodyPr>
            <a:normAutofit/>
          </a:bodyPr>
          <a:lstStyle/>
          <a:p>
            <a:pPr>
              <a:buFont typeface="Wingdings" pitchFamily="2" charset="2"/>
              <a:buChar char="p"/>
            </a:pPr>
            <a:r>
              <a:rPr lang="ja-JP" altLang="en-US" sz="2400" dirty="0" smtClean="0"/>
              <a:t>ブラウザでの表示</a:t>
            </a:r>
            <a:endParaRPr kumimoji="1" lang="ja-JP" altLang="en-US" sz="2400" dirty="0"/>
          </a:p>
        </p:txBody>
      </p:sp>
      <p:pic>
        <p:nvPicPr>
          <p:cNvPr id="26626" name="Picture 2" descr="C:\Users\yamasita\Desktop\inex-setupPC.png"/>
          <p:cNvPicPr>
            <a:picLocks noChangeAspect="1" noChangeArrowheads="1"/>
          </p:cNvPicPr>
          <p:nvPr/>
        </p:nvPicPr>
        <p:blipFill>
          <a:blip r:embed="rId3"/>
          <a:srcRect/>
          <a:stretch>
            <a:fillRect/>
          </a:stretch>
        </p:blipFill>
        <p:spPr bwMode="auto">
          <a:xfrm>
            <a:off x="500034" y="1643050"/>
            <a:ext cx="8453454" cy="5085281"/>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28596" y="3143248"/>
            <a:ext cx="8229600" cy="785818"/>
          </a:xfrm>
        </p:spPr>
        <p:txBody>
          <a:bodyPr>
            <a:normAutofit fontScale="90000"/>
          </a:bodyPr>
          <a:lstStyle/>
          <a:p>
            <a:r>
              <a:rPr lang="ja-JP" altLang="en-US" dirty="0" smtClean="0">
                <a:solidFill>
                  <a:srgbClr val="C00000"/>
                </a:solidFill>
              </a:rPr>
              <a:t>管理者</a:t>
            </a:r>
            <a:r>
              <a:rPr kumimoji="1" lang="ja-JP" altLang="en-US" dirty="0" smtClean="0">
                <a:solidFill>
                  <a:srgbClr val="C00000"/>
                </a:solidFill>
              </a:rPr>
              <a:t>編</a:t>
            </a:r>
            <a:endParaRPr kumimoji="1" lang="ja-JP" altLang="en-US" dirty="0">
              <a:solidFill>
                <a:srgbClr val="C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274638"/>
            <a:ext cx="7467600" cy="1011222"/>
          </a:xfrm>
        </p:spPr>
        <p:txBody>
          <a:bodyPr>
            <a:normAutofit/>
          </a:bodyPr>
          <a:lstStyle/>
          <a:p>
            <a:r>
              <a:rPr lang="en-US" altLang="ja-JP" sz="4000" dirty="0" err="1" smtClean="0"/>
              <a:t>ep</a:t>
            </a:r>
            <a:r>
              <a:rPr lang="en-US" altLang="ja-JP" sz="4000" dirty="0" smtClean="0"/>
              <a:t> </a:t>
            </a:r>
            <a:r>
              <a:rPr lang="ja-JP" altLang="en-US" sz="4000" dirty="0" smtClean="0"/>
              <a:t>における </a:t>
            </a:r>
            <a:r>
              <a:rPr lang="en-US" altLang="ja-JP" sz="4000" dirty="0" smtClean="0"/>
              <a:t>orange </a:t>
            </a:r>
            <a:r>
              <a:rPr lang="ja-JP" altLang="en-US" sz="4000" dirty="0" smtClean="0"/>
              <a:t>の役割</a:t>
            </a:r>
            <a:endParaRPr kumimoji="1" lang="ja-JP" altLang="en-US" sz="4000" dirty="0"/>
          </a:p>
        </p:txBody>
      </p:sp>
      <p:sp>
        <p:nvSpPr>
          <p:cNvPr id="4" name="コンテンツ プレースホルダ 3"/>
          <p:cNvSpPr>
            <a:spLocks noGrp="1"/>
          </p:cNvSpPr>
          <p:nvPr>
            <p:ph idx="1"/>
          </p:nvPr>
        </p:nvSpPr>
        <p:spPr>
          <a:xfrm>
            <a:off x="214282" y="1214422"/>
            <a:ext cx="8715436" cy="5429287"/>
          </a:xfrm>
        </p:spPr>
        <p:txBody>
          <a:bodyPr>
            <a:normAutofit lnSpcReduction="10000"/>
          </a:bodyPr>
          <a:lstStyle/>
          <a:p>
            <a:r>
              <a:rPr lang="en-US" altLang="ja-JP" sz="2800" dirty="0" smtClean="0"/>
              <a:t>WWW </a:t>
            </a:r>
            <a:r>
              <a:rPr lang="ja-JP" altLang="en-US" sz="2800" dirty="0" smtClean="0"/>
              <a:t>サーバ</a:t>
            </a:r>
            <a:endParaRPr lang="en-US" altLang="ja-JP" sz="2800" dirty="0" smtClean="0"/>
          </a:p>
          <a:p>
            <a:pPr lvl="1"/>
            <a:r>
              <a:rPr lang="en-US" altLang="ja-JP" sz="2400" dirty="0" smtClean="0"/>
              <a:t>1 </a:t>
            </a:r>
            <a:r>
              <a:rPr lang="ja-JP" altLang="en-US" sz="2400" dirty="0" smtClean="0"/>
              <a:t>日 </a:t>
            </a:r>
            <a:r>
              <a:rPr lang="en-US" altLang="ja-JP" sz="2400" dirty="0" smtClean="0"/>
              <a:t>20000 </a:t>
            </a:r>
            <a:r>
              <a:rPr lang="ja-JP" altLang="en-US" sz="2400" dirty="0" smtClean="0"/>
              <a:t>件強のアクセス</a:t>
            </a:r>
            <a:endParaRPr lang="en-US" altLang="ja-JP" sz="2400" dirty="0" smtClean="0"/>
          </a:p>
          <a:p>
            <a:pPr lvl="1"/>
            <a:r>
              <a:rPr lang="ja-JP" altLang="en-US" sz="2400" dirty="0" smtClean="0"/>
              <a:t>用いられているソフトウェア</a:t>
            </a:r>
            <a:endParaRPr lang="en-US" altLang="ja-JP" sz="2400" dirty="0" smtClean="0"/>
          </a:p>
          <a:p>
            <a:pPr lvl="2"/>
            <a:r>
              <a:rPr lang="en-US" altLang="ja-JP" sz="2000" dirty="0" smtClean="0">
                <a:solidFill>
                  <a:srgbClr val="FFC000"/>
                </a:solidFill>
              </a:rPr>
              <a:t>Apache</a:t>
            </a:r>
            <a:r>
              <a:rPr lang="en-US" altLang="ja-JP" sz="2000" dirty="0" smtClean="0"/>
              <a:t>(WWW</a:t>
            </a:r>
            <a:r>
              <a:rPr lang="ja-JP" altLang="en-US" sz="2000" dirty="0" smtClean="0"/>
              <a:t> サーバ</a:t>
            </a:r>
            <a:r>
              <a:rPr lang="en-US" altLang="ja-JP" sz="2000" dirty="0" smtClean="0"/>
              <a:t>)</a:t>
            </a:r>
          </a:p>
          <a:p>
            <a:pPr lvl="2"/>
            <a:r>
              <a:rPr lang="en-US" altLang="ja-JP" sz="2000" dirty="0" smtClean="0"/>
              <a:t>analog(web </a:t>
            </a:r>
            <a:r>
              <a:rPr lang="ja-JP" altLang="en-US" sz="2000" dirty="0" smtClean="0"/>
              <a:t>統計</a:t>
            </a:r>
            <a:r>
              <a:rPr lang="en-US" altLang="ja-JP" sz="2000" dirty="0" smtClean="0"/>
              <a:t>)</a:t>
            </a:r>
          </a:p>
          <a:p>
            <a:r>
              <a:rPr kumimoji="1" lang="ja-JP" altLang="en-US" sz="2800" dirty="0" smtClean="0"/>
              <a:t>セカンダリメールサーバ</a:t>
            </a:r>
            <a:endParaRPr kumimoji="1" lang="en-US" altLang="ja-JP" sz="2800" dirty="0" smtClean="0"/>
          </a:p>
          <a:p>
            <a:pPr lvl="1"/>
            <a:r>
              <a:rPr lang="ja-JP" altLang="en-US" sz="2400" dirty="0" smtClean="0"/>
              <a:t>メールサーバ</a:t>
            </a:r>
            <a:r>
              <a:rPr lang="en-US" altLang="ja-JP" sz="2400" dirty="0" smtClean="0"/>
              <a:t>(grey) </a:t>
            </a:r>
            <a:r>
              <a:rPr lang="ja-JP" altLang="en-US" sz="2400" dirty="0" smtClean="0"/>
              <a:t>停止時に活躍</a:t>
            </a:r>
            <a:endParaRPr lang="en-US" altLang="ja-JP" sz="2400" dirty="0" smtClean="0"/>
          </a:p>
          <a:p>
            <a:pPr lvl="1"/>
            <a:r>
              <a:rPr lang="ja-JP" altLang="en-US" sz="2400" dirty="0" smtClean="0"/>
              <a:t>用いられているソフトウェア</a:t>
            </a:r>
            <a:endParaRPr lang="en-US" altLang="ja-JP" sz="2400" dirty="0" smtClean="0"/>
          </a:p>
          <a:p>
            <a:pPr lvl="2"/>
            <a:r>
              <a:rPr kumimoji="1" lang="en-US" altLang="ja-JP" sz="2000" dirty="0" err="1" smtClean="0"/>
              <a:t>qmail</a:t>
            </a:r>
            <a:endParaRPr kumimoji="1" lang="en-US" altLang="ja-JP" sz="2000" dirty="0" smtClean="0"/>
          </a:p>
          <a:p>
            <a:r>
              <a:rPr kumimoji="1" lang="en-US" altLang="ja-JP" sz="2800" dirty="0" smtClean="0"/>
              <a:t>gate-</a:t>
            </a:r>
            <a:r>
              <a:rPr kumimoji="1" lang="en-US" altLang="ja-JP" sz="2800" dirty="0" err="1" smtClean="0"/>
              <a:t>toroku</a:t>
            </a:r>
            <a:r>
              <a:rPr kumimoji="1" lang="en-US" altLang="ja-JP" sz="2800" dirty="0" smtClean="0"/>
              <a:t>-system </a:t>
            </a:r>
            <a:r>
              <a:rPr kumimoji="1" lang="ja-JP" altLang="en-US" sz="2800" dirty="0" smtClean="0"/>
              <a:t>における登録</a:t>
            </a:r>
            <a:endParaRPr kumimoji="1" lang="en-US" altLang="ja-JP" sz="2800" dirty="0" smtClean="0"/>
          </a:p>
          <a:p>
            <a:pPr>
              <a:buNone/>
            </a:pPr>
            <a:r>
              <a:rPr lang="ja-JP" altLang="en-US" sz="2800" dirty="0" smtClean="0"/>
              <a:t>  </a:t>
            </a:r>
            <a:r>
              <a:rPr kumimoji="1" lang="ja-JP" altLang="en-US" sz="2800" dirty="0" smtClean="0"/>
              <a:t>サーバ</a:t>
            </a:r>
            <a:endParaRPr kumimoji="1" lang="en-US" altLang="ja-JP" sz="2800" dirty="0" smtClean="0"/>
          </a:p>
          <a:p>
            <a:pPr lvl="1"/>
            <a:r>
              <a:rPr lang="ja-JP" altLang="en-US" sz="2400" dirty="0" smtClean="0"/>
              <a:t>登録サーバ</a:t>
            </a:r>
            <a:r>
              <a:rPr lang="en-US" altLang="ja-JP" sz="2400" dirty="0" smtClean="0"/>
              <a:t>(</a:t>
            </a:r>
            <a:r>
              <a:rPr kumimoji="1" lang="ja-JP" altLang="en-US" sz="2400" dirty="0" smtClean="0"/>
              <a:t>登録データを管理するサーバ</a:t>
            </a:r>
            <a:r>
              <a:rPr kumimoji="1" lang="en-US" altLang="ja-JP" sz="2400" dirty="0" smtClean="0"/>
              <a:t>)</a:t>
            </a:r>
          </a:p>
          <a:p>
            <a:pPr lvl="2"/>
            <a:r>
              <a:rPr kumimoji="1" lang="en-US" altLang="ja-JP" dirty="0" smtClean="0"/>
              <a:t>Recall the previous lecture (2009/04/17) by </a:t>
            </a:r>
            <a:r>
              <a:rPr lang="en-US" altLang="ja-JP" dirty="0" err="1" smtClean="0"/>
              <a:t>momoko</a:t>
            </a:r>
            <a:r>
              <a:rPr lang="en-US" altLang="ja-JP" dirty="0" smtClean="0"/>
              <a:t>!!</a:t>
            </a:r>
            <a:endParaRPr kumimoji="1" lang="ja-JP" altLang="en-US" dirty="0"/>
          </a:p>
        </p:txBody>
      </p:sp>
      <p:pic>
        <p:nvPicPr>
          <p:cNvPr id="19458" name="Picture 2"/>
          <p:cNvPicPr>
            <a:picLocks noChangeAspect="1" noChangeArrowheads="1"/>
          </p:cNvPicPr>
          <p:nvPr/>
        </p:nvPicPr>
        <p:blipFill>
          <a:blip r:embed="rId2"/>
          <a:srcRect/>
          <a:stretch>
            <a:fillRect/>
          </a:stretch>
        </p:blipFill>
        <p:spPr bwMode="auto">
          <a:xfrm>
            <a:off x="7500958" y="1214422"/>
            <a:ext cx="969980" cy="1214446"/>
          </a:xfrm>
          <a:prstGeom prst="rect">
            <a:avLst/>
          </a:prstGeom>
          <a:noFill/>
          <a:ln w="9525">
            <a:noFill/>
            <a:miter lim="800000"/>
            <a:headEnd/>
            <a:tailEnd/>
          </a:ln>
          <a:effectLst/>
        </p:spPr>
      </p:pic>
      <p:pic>
        <p:nvPicPr>
          <p:cNvPr id="19461" name="Picture 5"/>
          <p:cNvPicPr>
            <a:picLocks noChangeAspect="1" noChangeArrowheads="1"/>
          </p:cNvPicPr>
          <p:nvPr/>
        </p:nvPicPr>
        <p:blipFill>
          <a:blip r:embed="rId3"/>
          <a:srcRect/>
          <a:stretch>
            <a:fillRect/>
          </a:stretch>
        </p:blipFill>
        <p:spPr bwMode="auto">
          <a:xfrm>
            <a:off x="7453340" y="3071810"/>
            <a:ext cx="1047750" cy="1428750"/>
          </a:xfrm>
          <a:prstGeom prst="rect">
            <a:avLst/>
          </a:prstGeom>
          <a:noFill/>
          <a:ln w="9525">
            <a:noFill/>
            <a:miter lim="800000"/>
            <a:headEnd/>
            <a:tailEnd/>
          </a:ln>
          <a:effectLst/>
        </p:spPr>
      </p:pic>
      <p:sp>
        <p:nvSpPr>
          <p:cNvPr id="8" name="テキスト ボックス 7"/>
          <p:cNvSpPr txBox="1"/>
          <p:nvPr/>
        </p:nvSpPr>
        <p:spPr>
          <a:xfrm>
            <a:off x="6572264" y="2500306"/>
            <a:ext cx="2571736" cy="584775"/>
          </a:xfrm>
          <a:prstGeom prst="rect">
            <a:avLst/>
          </a:prstGeom>
          <a:noFill/>
        </p:spPr>
        <p:txBody>
          <a:bodyPr wrap="square" rtlCol="0">
            <a:spAutoFit/>
          </a:bodyPr>
          <a:lstStyle/>
          <a:p>
            <a:r>
              <a:rPr lang="en-US" altLang="ja-JP" sz="1600" dirty="0" smtClean="0"/>
              <a:t>Apache </a:t>
            </a:r>
            <a:r>
              <a:rPr lang="ja-JP" altLang="en-US" sz="1600" dirty="0" smtClean="0"/>
              <a:t>財団創立者の一人</a:t>
            </a:r>
            <a:r>
              <a:rPr lang="en-US" altLang="ja-JP" sz="1600" dirty="0" smtClean="0"/>
              <a:t>, </a:t>
            </a:r>
            <a:r>
              <a:rPr lang="en-US" sz="1600" b="1" dirty="0" smtClean="0"/>
              <a:t>Roy Fielding</a:t>
            </a:r>
            <a:r>
              <a:rPr lang="ja-JP" altLang="en-US" sz="1600" b="1" dirty="0" smtClean="0"/>
              <a:t> </a:t>
            </a:r>
            <a:r>
              <a:rPr kumimoji="1" lang="ja-JP" altLang="en-US" sz="1600" dirty="0" smtClean="0"/>
              <a:t>氏</a:t>
            </a:r>
            <a:endParaRPr kumimoji="1" lang="ja-JP" altLang="en-US" sz="1600" dirty="0"/>
          </a:p>
        </p:txBody>
      </p:sp>
      <p:sp>
        <p:nvSpPr>
          <p:cNvPr id="9" name="テキスト ボックス 8"/>
          <p:cNvSpPr txBox="1"/>
          <p:nvPr/>
        </p:nvSpPr>
        <p:spPr>
          <a:xfrm>
            <a:off x="6858016" y="4558737"/>
            <a:ext cx="2285984" cy="584775"/>
          </a:xfrm>
          <a:prstGeom prst="rect">
            <a:avLst/>
          </a:prstGeom>
          <a:noFill/>
        </p:spPr>
        <p:txBody>
          <a:bodyPr wrap="square" rtlCol="0">
            <a:spAutoFit/>
          </a:bodyPr>
          <a:lstStyle/>
          <a:p>
            <a:r>
              <a:rPr lang="en-US" altLang="ja-JP" sz="1600" dirty="0" err="1" smtClean="0"/>
              <a:t>qmail</a:t>
            </a:r>
            <a:r>
              <a:rPr lang="en-US" altLang="ja-JP" sz="1600" dirty="0" smtClean="0"/>
              <a:t> </a:t>
            </a:r>
            <a:r>
              <a:rPr lang="ja-JP" altLang="en-US" sz="1600" dirty="0" smtClean="0"/>
              <a:t>の開発者</a:t>
            </a:r>
            <a:r>
              <a:rPr lang="en-US" altLang="ja-JP" sz="1600" dirty="0" smtClean="0"/>
              <a:t>, </a:t>
            </a:r>
            <a:r>
              <a:rPr lang="en-US" sz="1600" b="1" dirty="0" smtClean="0"/>
              <a:t>Daniel Bernstein</a:t>
            </a:r>
            <a:r>
              <a:rPr lang="ja-JP" altLang="en-US" sz="1600" b="1" dirty="0" smtClean="0"/>
              <a:t> </a:t>
            </a:r>
            <a:r>
              <a:rPr kumimoji="1" lang="ja-JP" altLang="en-US" sz="1600" dirty="0" smtClean="0"/>
              <a:t>氏</a:t>
            </a:r>
            <a:endParaRPr kumimoji="1" lang="ja-JP" alt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Introduction</a:t>
            </a:r>
          </a:p>
          <a:p>
            <a:r>
              <a:rPr lang="ja-JP" altLang="en-US" dirty="0" smtClean="0"/>
              <a:t>ユーザ編</a:t>
            </a:r>
            <a:endParaRPr lang="en-US" altLang="ja-JP" dirty="0" smtClean="0"/>
          </a:p>
          <a:p>
            <a:r>
              <a:rPr lang="ja-JP" altLang="en-US" dirty="0" smtClean="0"/>
              <a:t>管理者編</a:t>
            </a:r>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Apache</a:t>
            </a:r>
            <a:endParaRPr kumimoji="1" lang="ja-JP" altLang="en-US" dirty="0"/>
          </a:p>
        </p:txBody>
      </p:sp>
      <p:sp>
        <p:nvSpPr>
          <p:cNvPr id="3" name="コンテンツ プレースホルダ 2"/>
          <p:cNvSpPr>
            <a:spLocks noGrp="1"/>
          </p:cNvSpPr>
          <p:nvPr>
            <p:ph idx="1"/>
          </p:nvPr>
        </p:nvSpPr>
        <p:spPr>
          <a:xfrm>
            <a:off x="457200" y="1600200"/>
            <a:ext cx="8258204" cy="4525963"/>
          </a:xfrm>
        </p:spPr>
        <p:txBody>
          <a:bodyPr/>
          <a:lstStyle/>
          <a:p>
            <a:r>
              <a:rPr lang="en-US" altLang="ja-JP" dirty="0" smtClean="0"/>
              <a:t>WWW </a:t>
            </a:r>
            <a:r>
              <a:rPr lang="ja-JP" altLang="en-US" dirty="0" smtClean="0"/>
              <a:t>サーバ用ソフトウェア</a:t>
            </a:r>
            <a:endParaRPr lang="en-US" altLang="ja-JP" dirty="0" smtClean="0"/>
          </a:p>
          <a:p>
            <a:pPr lvl="1"/>
            <a:r>
              <a:rPr lang="ja-JP" altLang="en-US" dirty="0" smtClean="0"/>
              <a:t>フリー</a:t>
            </a:r>
            <a:endParaRPr lang="en-US" altLang="ja-JP" dirty="0" smtClean="0"/>
          </a:p>
          <a:p>
            <a:pPr lvl="1"/>
            <a:r>
              <a:rPr lang="ja-JP" altLang="en-US" dirty="0" smtClean="0"/>
              <a:t>様々なプラットフォームで動作</a:t>
            </a:r>
            <a:endParaRPr lang="en-US" altLang="ja-JP" dirty="0" smtClean="0"/>
          </a:p>
          <a:p>
            <a:pPr lvl="2"/>
            <a:r>
              <a:rPr lang="en-US" altLang="ja-JP" dirty="0" smtClean="0"/>
              <a:t>Linux </a:t>
            </a:r>
            <a:r>
              <a:rPr lang="ja-JP" altLang="en-US" dirty="0" smtClean="0"/>
              <a:t>のみならず </a:t>
            </a:r>
            <a:r>
              <a:rPr lang="en-US" altLang="ja-JP" dirty="0" smtClean="0"/>
              <a:t>Mac</a:t>
            </a:r>
            <a:r>
              <a:rPr lang="en-US" altLang="ja-JP" dirty="0" smtClean="0"/>
              <a:t>, Windows </a:t>
            </a:r>
            <a:r>
              <a:rPr lang="ja-JP" altLang="en-US" dirty="0" smtClean="0"/>
              <a:t>でも動作</a:t>
            </a:r>
            <a:endParaRPr lang="en-US" altLang="ja-JP" dirty="0" smtClean="0"/>
          </a:p>
          <a:p>
            <a:pPr lvl="1"/>
            <a:r>
              <a:rPr lang="ja-JP" altLang="en-US" dirty="0" smtClean="0"/>
              <a:t>世界で広く使われている</a:t>
            </a:r>
            <a:endParaRPr lang="en-US" altLang="ja-JP" dirty="0" smtClean="0"/>
          </a:p>
          <a:p>
            <a:pPr lvl="2"/>
            <a:r>
              <a:rPr lang="ja-JP" altLang="en-US" dirty="0" smtClean="0"/>
              <a:t>約半数の</a:t>
            </a:r>
            <a:r>
              <a:rPr lang="en-US" altLang="ja-JP" dirty="0" smtClean="0"/>
              <a:t>WWW </a:t>
            </a:r>
            <a:r>
              <a:rPr lang="ja-JP" altLang="en-US" dirty="0" smtClean="0"/>
              <a:t>サーバで</a:t>
            </a:r>
            <a:r>
              <a:rPr lang="en-US" altLang="ja-JP" dirty="0" smtClean="0"/>
              <a:t>Apache </a:t>
            </a:r>
            <a:r>
              <a:rPr lang="ja-JP" altLang="en-US" dirty="0" smtClean="0"/>
              <a:t>を利用</a:t>
            </a:r>
            <a:r>
              <a:rPr lang="en-US" altLang="ja-JP" sz="1800" dirty="0" smtClean="0"/>
              <a:t>(http://news.netcraft.com/archives/web_server_survey.html)</a:t>
            </a:r>
          </a:p>
          <a:p>
            <a:pPr lvl="1"/>
            <a:r>
              <a:rPr lang="ja-JP" altLang="en-US" dirty="0" smtClean="0"/>
              <a:t>詳細な設定が可能</a:t>
            </a:r>
            <a:endParaRPr lang="en-US" altLang="ja-JP" dirty="0" smtClean="0"/>
          </a:p>
          <a:p>
            <a:pPr lvl="2"/>
            <a:r>
              <a:rPr lang="ja-JP" altLang="en-US" dirty="0" smtClean="0"/>
              <a:t>多数のモジュールの取捨選択によって構成</a:t>
            </a:r>
            <a:endParaRPr lang="en-US" altLang="ja-JP" dirty="0" smtClean="0"/>
          </a:p>
          <a:p>
            <a:pPr lvl="3"/>
            <a:r>
              <a:rPr lang="en-US" altLang="ja-JP" dirty="0" smtClean="0"/>
              <a:t>a2enmod, a2dismod </a:t>
            </a:r>
            <a:r>
              <a:rPr lang="ja-JP" altLang="en-US" dirty="0" smtClean="0"/>
              <a:t>コマンドで有効化・無効化</a:t>
            </a:r>
            <a:endParaRPr lang="en-US" altLang="ja-JP"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043890" cy="939784"/>
          </a:xfrm>
        </p:spPr>
        <p:txBody>
          <a:bodyPr>
            <a:normAutofit fontScale="90000"/>
          </a:bodyPr>
          <a:lstStyle/>
          <a:p>
            <a:r>
              <a:rPr lang="en-US" altLang="ja-JP" sz="3600" dirty="0" smtClean="0"/>
              <a:t>Apache </a:t>
            </a:r>
            <a:r>
              <a:rPr lang="ja-JP" altLang="en-US" sz="3600" dirty="0" smtClean="0"/>
              <a:t>設定ファイルの中身を少しだけ</a:t>
            </a:r>
            <a:endParaRPr kumimoji="1" lang="ja-JP" altLang="en-US" sz="3600" dirty="0"/>
          </a:p>
        </p:txBody>
      </p:sp>
      <p:sp>
        <p:nvSpPr>
          <p:cNvPr id="3" name="コンテンツ プレースホルダ 2"/>
          <p:cNvSpPr>
            <a:spLocks noGrp="1"/>
          </p:cNvSpPr>
          <p:nvPr>
            <p:ph idx="1"/>
          </p:nvPr>
        </p:nvSpPr>
        <p:spPr>
          <a:xfrm>
            <a:off x="485804" y="1214422"/>
            <a:ext cx="8229600" cy="5500726"/>
          </a:xfrm>
        </p:spPr>
        <p:txBody>
          <a:bodyPr>
            <a:normAutofit/>
          </a:bodyPr>
          <a:lstStyle/>
          <a:p>
            <a:pPr>
              <a:buNone/>
            </a:pPr>
            <a:r>
              <a:rPr lang="en-US" sz="1400" dirty="0" err="1" smtClean="0"/>
              <a:t>NameVirtualHost</a:t>
            </a:r>
            <a:r>
              <a:rPr lang="en-US" sz="1400" dirty="0" smtClean="0"/>
              <a:t> *:80 </a:t>
            </a:r>
          </a:p>
          <a:p>
            <a:pPr>
              <a:buNone/>
            </a:pPr>
            <a:r>
              <a:rPr lang="en-US" sz="1400" dirty="0" smtClean="0"/>
              <a:t>&lt;</a:t>
            </a:r>
            <a:r>
              <a:rPr lang="en-US" sz="1400" dirty="0" err="1" smtClean="0"/>
              <a:t>VirtualHost</a:t>
            </a:r>
            <a:r>
              <a:rPr lang="en-US" sz="1400" dirty="0" smtClean="0"/>
              <a:t> *:80&gt; </a:t>
            </a:r>
          </a:p>
          <a:p>
            <a:pPr>
              <a:buNone/>
            </a:pPr>
            <a:r>
              <a:rPr lang="ja-JP" altLang="en-US" sz="1400" dirty="0" smtClean="0"/>
              <a:t>  </a:t>
            </a:r>
            <a:r>
              <a:rPr lang="en-US" sz="1400" dirty="0" err="1" smtClean="0"/>
              <a:t>ServerAdmin</a:t>
            </a:r>
            <a:r>
              <a:rPr lang="en-US" sz="1400" dirty="0" smtClean="0"/>
              <a:t> epwww@ep.sci.hokudai.ac.jp </a:t>
            </a:r>
          </a:p>
          <a:p>
            <a:pPr>
              <a:buNone/>
            </a:pPr>
            <a:r>
              <a:rPr lang="en-US" sz="1400" dirty="0" smtClean="0"/>
              <a:t>     &lt;Directory "/home/</a:t>
            </a:r>
            <a:r>
              <a:rPr lang="en-US" sz="1400" dirty="0" err="1" smtClean="0"/>
              <a:t>cosmo</a:t>
            </a:r>
            <a:r>
              <a:rPr lang="en-US" sz="1400" dirty="0" smtClean="0"/>
              <a:t>/</a:t>
            </a:r>
            <a:r>
              <a:rPr lang="en-US" sz="1400" dirty="0" err="1" smtClean="0"/>
              <a:t>public_html</a:t>
            </a:r>
            <a:r>
              <a:rPr lang="en-US" sz="1400" dirty="0" smtClean="0"/>
              <a:t>/seminar"&gt;</a:t>
            </a:r>
          </a:p>
          <a:p>
            <a:pPr>
              <a:buNone/>
            </a:pPr>
            <a:r>
              <a:rPr lang="en-US" sz="1400" dirty="0" smtClean="0"/>
              <a:t>        </a:t>
            </a:r>
            <a:r>
              <a:rPr lang="en-US" sz="1400" dirty="0" err="1" smtClean="0"/>
              <a:t>AllowOverride</a:t>
            </a:r>
            <a:r>
              <a:rPr lang="en-US" sz="1400" dirty="0" smtClean="0"/>
              <a:t> </a:t>
            </a:r>
            <a:r>
              <a:rPr lang="en-US" sz="1400" dirty="0" err="1" smtClean="0"/>
              <a:t>AuthConfig</a:t>
            </a:r>
            <a:r>
              <a:rPr lang="en-US" sz="1400" dirty="0" smtClean="0"/>
              <a:t> Limit </a:t>
            </a:r>
          </a:p>
          <a:p>
            <a:pPr>
              <a:buNone/>
            </a:pPr>
            <a:r>
              <a:rPr lang="ja-JP" altLang="en-US" sz="1400" dirty="0" smtClean="0"/>
              <a:t>       </a:t>
            </a:r>
            <a:r>
              <a:rPr lang="en-US" sz="1400" dirty="0" smtClean="0"/>
              <a:t>Options </a:t>
            </a:r>
            <a:r>
              <a:rPr lang="en-US" sz="1400" dirty="0" err="1" smtClean="0"/>
              <a:t>ExecCGI</a:t>
            </a:r>
            <a:r>
              <a:rPr lang="en-US" sz="1400" dirty="0" smtClean="0"/>
              <a:t> </a:t>
            </a:r>
            <a:r>
              <a:rPr lang="en-US" sz="1400" dirty="0" err="1" smtClean="0"/>
              <a:t>FollowSymLinks</a:t>
            </a:r>
            <a:r>
              <a:rPr lang="en-US" sz="1400" dirty="0" smtClean="0"/>
              <a:t> </a:t>
            </a:r>
          </a:p>
          <a:p>
            <a:pPr>
              <a:buNone/>
            </a:pPr>
            <a:r>
              <a:rPr lang="en-US" sz="1400" dirty="0" smtClean="0"/>
              <a:t>     &lt;/Directory&gt;</a:t>
            </a:r>
          </a:p>
          <a:p>
            <a:pPr>
              <a:buNone/>
            </a:pPr>
            <a:r>
              <a:rPr lang="ja-JP" altLang="en-US" sz="1400" dirty="0" smtClean="0"/>
              <a:t>・・・・</a:t>
            </a:r>
            <a:endParaRPr lang="en-US" altLang="ja-JP" sz="1400" dirty="0" smtClean="0"/>
          </a:p>
          <a:p>
            <a:pPr>
              <a:buNone/>
            </a:pPr>
            <a:r>
              <a:rPr lang="en-US" sz="1400" dirty="0" smtClean="0"/>
              <a:t>       </a:t>
            </a:r>
            <a:r>
              <a:rPr lang="en-US" sz="1400" dirty="0" err="1" smtClean="0"/>
              <a:t>ScriptAlias</a:t>
            </a:r>
            <a:r>
              <a:rPr lang="en-US" sz="1400" dirty="0" smtClean="0"/>
              <a:t> /</a:t>
            </a:r>
            <a:r>
              <a:rPr lang="en-US" sz="1400" dirty="0" err="1" smtClean="0"/>
              <a:t>inex</a:t>
            </a:r>
            <a:r>
              <a:rPr lang="en-US" sz="1400" dirty="0" smtClean="0"/>
              <a:t>/</a:t>
            </a:r>
            <a:r>
              <a:rPr lang="en-US" sz="1400" dirty="0" err="1" smtClean="0"/>
              <a:t>cgi</a:t>
            </a:r>
            <a:r>
              <a:rPr lang="en-US" sz="1400" dirty="0" smtClean="0"/>
              <a:t>-bin/ "/home/</a:t>
            </a:r>
            <a:r>
              <a:rPr lang="en-US" sz="1400" dirty="0" err="1" smtClean="0"/>
              <a:t>inex</a:t>
            </a:r>
            <a:r>
              <a:rPr lang="en-US" sz="1400" dirty="0" smtClean="0"/>
              <a:t>/</a:t>
            </a:r>
            <a:r>
              <a:rPr lang="en-US" sz="1400" dirty="0" err="1" smtClean="0"/>
              <a:t>cgi</a:t>
            </a:r>
            <a:r>
              <a:rPr lang="en-US" sz="1400" dirty="0" smtClean="0"/>
              <a:t>-bin/" </a:t>
            </a:r>
          </a:p>
          <a:p>
            <a:pPr>
              <a:buNone/>
            </a:pPr>
            <a:r>
              <a:rPr lang="en-US" sz="1400" dirty="0" smtClean="0"/>
              <a:t>       &lt;Directory "/</a:t>
            </a:r>
            <a:r>
              <a:rPr lang="en-US" sz="1400" dirty="0" err="1" smtClean="0"/>
              <a:t>inex</a:t>
            </a:r>
            <a:r>
              <a:rPr lang="en-US" sz="1400" dirty="0" smtClean="0"/>
              <a:t>/</a:t>
            </a:r>
            <a:r>
              <a:rPr lang="en-US" sz="1400" dirty="0" err="1" smtClean="0"/>
              <a:t>cgi</a:t>
            </a:r>
            <a:r>
              <a:rPr lang="en-US" sz="1400" dirty="0" smtClean="0"/>
              <a:t>-bin"&gt; </a:t>
            </a:r>
          </a:p>
          <a:p>
            <a:pPr>
              <a:buNone/>
            </a:pPr>
            <a:r>
              <a:rPr lang="en-US" sz="1400" dirty="0" smtClean="0"/>
              <a:t>         </a:t>
            </a:r>
            <a:r>
              <a:rPr lang="en-US" sz="1400" dirty="0" err="1" smtClean="0"/>
              <a:t>AllowOverride</a:t>
            </a:r>
            <a:r>
              <a:rPr lang="en-US" sz="1400" dirty="0" smtClean="0"/>
              <a:t> </a:t>
            </a:r>
            <a:r>
              <a:rPr lang="en-US" sz="1400" dirty="0" err="1" smtClean="0"/>
              <a:t>AuthConfig</a:t>
            </a:r>
            <a:r>
              <a:rPr lang="en-US" sz="1400" dirty="0" smtClean="0"/>
              <a:t> Limit </a:t>
            </a:r>
          </a:p>
          <a:p>
            <a:pPr>
              <a:buNone/>
            </a:pPr>
            <a:r>
              <a:rPr lang="en-US" sz="1400" dirty="0" smtClean="0"/>
              <a:t>        Options </a:t>
            </a:r>
            <a:r>
              <a:rPr lang="en-US" sz="1400" dirty="0" err="1" smtClean="0"/>
              <a:t>ExecCGI</a:t>
            </a:r>
            <a:r>
              <a:rPr lang="en-US" sz="1400" dirty="0" smtClean="0"/>
              <a:t>  </a:t>
            </a:r>
            <a:r>
              <a:rPr lang="en-US" sz="1400" dirty="0" err="1" smtClean="0"/>
              <a:t>FollowSymLinks</a:t>
            </a:r>
            <a:r>
              <a:rPr lang="en-US" sz="1400" dirty="0" smtClean="0"/>
              <a:t> </a:t>
            </a:r>
          </a:p>
          <a:p>
            <a:pPr>
              <a:buNone/>
            </a:pPr>
            <a:r>
              <a:rPr lang="en-US" sz="1400" dirty="0" smtClean="0"/>
              <a:t>       &lt;/Directory&gt; </a:t>
            </a:r>
          </a:p>
          <a:p>
            <a:pPr>
              <a:buNone/>
            </a:pPr>
            <a:endParaRPr lang="en-US" sz="1400" dirty="0" smtClean="0"/>
          </a:p>
          <a:p>
            <a:pPr>
              <a:buNone/>
            </a:pPr>
            <a:r>
              <a:rPr lang="en-US" sz="1400" dirty="0" smtClean="0"/>
              <a:t>       &lt;Directory "/home/</a:t>
            </a:r>
            <a:r>
              <a:rPr lang="en-US" sz="1400" dirty="0" err="1" smtClean="0"/>
              <a:t>cosmo</a:t>
            </a:r>
            <a:r>
              <a:rPr lang="en-US" sz="1400" dirty="0" smtClean="0"/>
              <a:t>/</a:t>
            </a:r>
            <a:r>
              <a:rPr lang="en-US" sz="1400" dirty="0" err="1" smtClean="0"/>
              <a:t>public_html</a:t>
            </a:r>
            <a:r>
              <a:rPr lang="en-US" sz="1400" dirty="0" smtClean="0"/>
              <a:t>/master"&gt; </a:t>
            </a:r>
          </a:p>
          <a:p>
            <a:pPr>
              <a:buNone/>
            </a:pPr>
            <a:r>
              <a:rPr lang="en-US" sz="1400" dirty="0" smtClean="0"/>
              <a:t>           </a:t>
            </a:r>
            <a:r>
              <a:rPr lang="en-US" sz="1400" dirty="0" err="1" smtClean="0"/>
              <a:t>AllowOverride</a:t>
            </a:r>
            <a:r>
              <a:rPr lang="en-US" sz="1400" dirty="0" smtClean="0"/>
              <a:t> </a:t>
            </a:r>
            <a:r>
              <a:rPr lang="en-US" sz="1400" dirty="0" err="1" smtClean="0"/>
              <a:t>AuthConfig</a:t>
            </a:r>
            <a:r>
              <a:rPr lang="en-US" sz="1400" dirty="0" smtClean="0"/>
              <a:t> Limit </a:t>
            </a:r>
          </a:p>
          <a:p>
            <a:pPr>
              <a:buNone/>
            </a:pPr>
            <a:r>
              <a:rPr lang="en-US" sz="1400" dirty="0" smtClean="0"/>
              <a:t>          Options </a:t>
            </a:r>
            <a:r>
              <a:rPr lang="en-US" sz="1400" dirty="0" err="1" smtClean="0"/>
              <a:t>ExecCGI</a:t>
            </a:r>
            <a:r>
              <a:rPr lang="en-US" sz="1400" dirty="0" smtClean="0"/>
              <a:t> </a:t>
            </a:r>
            <a:r>
              <a:rPr lang="en-US" sz="1400" dirty="0" err="1" smtClean="0"/>
              <a:t>FollowSymLinks</a:t>
            </a:r>
            <a:r>
              <a:rPr lang="en-US" sz="1400" dirty="0" smtClean="0"/>
              <a:t> </a:t>
            </a:r>
          </a:p>
          <a:p>
            <a:pPr>
              <a:buNone/>
            </a:pPr>
            <a:r>
              <a:rPr lang="en-US" sz="1400" dirty="0" smtClean="0"/>
              <a:t>       &lt;/Directory&gt;</a:t>
            </a:r>
          </a:p>
          <a:p>
            <a:pPr>
              <a:buNone/>
            </a:pPr>
            <a:r>
              <a:rPr lang="ja-JP" altLang="en-US" sz="1400" dirty="0" smtClean="0"/>
              <a:t>・・・・</a:t>
            </a:r>
            <a:endParaRPr lang="en-US" altLang="ja-JP" sz="1400" dirty="0" smtClean="0"/>
          </a:p>
          <a:p>
            <a:pPr>
              <a:buNone/>
            </a:pPr>
            <a:r>
              <a:rPr lang="en-US" sz="1400" dirty="0" smtClean="0"/>
              <a:t>&lt;/</a:t>
            </a:r>
            <a:r>
              <a:rPr lang="en-US" sz="1400" dirty="0" err="1" smtClean="0"/>
              <a:t>VirtualHost</a:t>
            </a:r>
            <a:r>
              <a:rPr lang="en-US" sz="1400" dirty="0" smtClean="0"/>
              <a:t>&gt;</a:t>
            </a:r>
            <a:endParaRPr lang="en-US" altLang="ja-JP" sz="1400" dirty="0" smtClean="0"/>
          </a:p>
        </p:txBody>
      </p:sp>
      <p:sp>
        <p:nvSpPr>
          <p:cNvPr id="8" name="テキスト ボックス 7"/>
          <p:cNvSpPr txBox="1"/>
          <p:nvPr/>
        </p:nvSpPr>
        <p:spPr>
          <a:xfrm>
            <a:off x="5500694" y="2344159"/>
            <a:ext cx="3143272" cy="584775"/>
          </a:xfrm>
          <a:prstGeom prst="rect">
            <a:avLst/>
          </a:prstGeom>
          <a:noFill/>
          <a:ln>
            <a:solidFill>
              <a:srgbClr val="00B0F0"/>
            </a:solidFill>
          </a:ln>
        </p:spPr>
        <p:txBody>
          <a:bodyPr wrap="square" rtlCol="0">
            <a:spAutoFit/>
          </a:bodyPr>
          <a:lstStyle/>
          <a:p>
            <a:r>
              <a:rPr lang="ja-JP" altLang="en-US" sz="1600" dirty="0" smtClean="0">
                <a:solidFill>
                  <a:srgbClr val="FFC000"/>
                </a:solidFill>
              </a:rPr>
              <a:t>ディレクティブ内に設定したい内容を記述</a:t>
            </a:r>
            <a:endParaRPr kumimoji="1" lang="ja-JP" altLang="en-US" sz="1600" dirty="0">
              <a:solidFill>
                <a:srgbClr val="FFC000"/>
              </a:solidFill>
            </a:endParaRPr>
          </a:p>
        </p:txBody>
      </p:sp>
      <p:sp>
        <p:nvSpPr>
          <p:cNvPr id="9" name="テキスト ボックス 8"/>
          <p:cNvSpPr txBox="1"/>
          <p:nvPr/>
        </p:nvSpPr>
        <p:spPr>
          <a:xfrm>
            <a:off x="5357818" y="1876000"/>
            <a:ext cx="3643338" cy="338554"/>
          </a:xfrm>
          <a:prstGeom prst="rect">
            <a:avLst/>
          </a:prstGeom>
          <a:noFill/>
          <a:ln>
            <a:solidFill>
              <a:srgbClr val="00B0F0"/>
            </a:solidFill>
          </a:ln>
        </p:spPr>
        <p:txBody>
          <a:bodyPr wrap="square" rtlCol="0">
            <a:spAutoFit/>
          </a:bodyPr>
          <a:lstStyle/>
          <a:p>
            <a:r>
              <a:rPr lang="ja-JP" altLang="en-US" sz="1600" dirty="0" smtClean="0">
                <a:solidFill>
                  <a:srgbClr val="FFC000"/>
                </a:solidFill>
              </a:rPr>
              <a:t>設定の基本単位は「ディレクティブ」</a:t>
            </a:r>
            <a:endParaRPr kumimoji="1" lang="ja-JP" altLang="en-US" sz="1600" dirty="0">
              <a:solidFill>
                <a:srgbClr val="FFC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コンテンツ プレースホルダ 2"/>
          <p:cNvSpPr>
            <a:spLocks noGrp="1"/>
          </p:cNvSpPr>
          <p:nvPr>
            <p:ph idx="1"/>
          </p:nvPr>
        </p:nvSpPr>
        <p:spPr>
          <a:xfrm>
            <a:off x="457200" y="1600200"/>
            <a:ext cx="8115328" cy="4525963"/>
          </a:xfrm>
        </p:spPr>
        <p:txBody>
          <a:bodyPr>
            <a:normAutofit/>
          </a:bodyPr>
          <a:lstStyle/>
          <a:p>
            <a:r>
              <a:rPr kumimoji="1" lang="en-US" altLang="ja-JP" sz="2800" dirty="0" smtClean="0"/>
              <a:t>WWW </a:t>
            </a:r>
            <a:r>
              <a:rPr kumimoji="1" lang="ja-JP" altLang="en-US" sz="2800" dirty="0" smtClean="0"/>
              <a:t>サーバは </a:t>
            </a:r>
            <a:r>
              <a:rPr kumimoji="1" lang="en-US" altLang="ja-JP" sz="2800" dirty="0" smtClean="0"/>
              <a:t>web </a:t>
            </a:r>
            <a:r>
              <a:rPr kumimoji="1" lang="ja-JP" altLang="en-US" sz="2800" dirty="0" smtClean="0"/>
              <a:t>コンテンツを配信するサーバ</a:t>
            </a:r>
            <a:endParaRPr kumimoji="1" lang="en-US" altLang="ja-JP" sz="2800" dirty="0" smtClean="0"/>
          </a:p>
          <a:p>
            <a:r>
              <a:rPr lang="en-US" altLang="ja-JP" sz="2800" dirty="0" smtClean="0"/>
              <a:t>Web </a:t>
            </a:r>
            <a:r>
              <a:rPr lang="ja-JP" altLang="en-US" sz="2800" dirty="0" smtClean="0"/>
              <a:t>ページ作成には </a:t>
            </a:r>
            <a:r>
              <a:rPr lang="en-US" altLang="ja-JP" sz="2800" dirty="0" smtClean="0"/>
              <a:t>HTML </a:t>
            </a:r>
            <a:r>
              <a:rPr lang="ja-JP" altLang="en-US" sz="2800" dirty="0" smtClean="0"/>
              <a:t>言語の習得が必要</a:t>
            </a:r>
            <a:endParaRPr lang="en-US" altLang="ja-JP" sz="2800" dirty="0" smtClean="0"/>
          </a:p>
          <a:p>
            <a:r>
              <a:rPr kumimoji="1" lang="en-US" altLang="ja-JP" sz="2800" dirty="0" err="1" smtClean="0"/>
              <a:t>ep</a:t>
            </a:r>
            <a:r>
              <a:rPr kumimoji="1" lang="en-US" altLang="ja-JP" sz="2800" dirty="0" smtClean="0"/>
              <a:t> </a:t>
            </a:r>
            <a:r>
              <a:rPr kumimoji="1" lang="ja-JP" altLang="en-US" sz="2800" dirty="0" smtClean="0"/>
              <a:t>における </a:t>
            </a:r>
            <a:r>
              <a:rPr kumimoji="1" lang="en-US" altLang="ja-JP" sz="2800" dirty="0" smtClean="0"/>
              <a:t>WWW </a:t>
            </a:r>
            <a:r>
              <a:rPr kumimoji="1" lang="ja-JP" altLang="en-US" sz="2800" dirty="0" smtClean="0"/>
              <a:t>サーバは一人三役</a:t>
            </a:r>
            <a:endParaRPr kumimoji="1" lang="en-US" altLang="ja-JP" sz="2800" dirty="0" smtClean="0"/>
          </a:p>
          <a:p>
            <a:r>
              <a:rPr kumimoji="1" lang="ja-JP" altLang="en-US" sz="2800" dirty="0" smtClean="0"/>
              <a:t>絶望的に機械音痴なワタクシでもどうにかこうにか</a:t>
            </a:r>
            <a:r>
              <a:rPr lang="ja-JP" altLang="en-US" sz="2800" dirty="0" smtClean="0"/>
              <a:t>約</a:t>
            </a:r>
            <a:r>
              <a:rPr kumimoji="1" lang="ja-JP" altLang="en-US" sz="2800" dirty="0" smtClean="0"/>
              <a:t> </a:t>
            </a:r>
            <a:r>
              <a:rPr lang="en-US" altLang="ja-JP" sz="2800" dirty="0" smtClean="0"/>
              <a:t>3</a:t>
            </a:r>
            <a:r>
              <a:rPr kumimoji="1" lang="en-US" altLang="ja-JP" sz="2800" dirty="0" smtClean="0"/>
              <a:t> </a:t>
            </a:r>
            <a:r>
              <a:rPr kumimoji="1" lang="ja-JP" altLang="en-US" sz="2800" dirty="0" smtClean="0"/>
              <a:t>年 </a:t>
            </a:r>
            <a:r>
              <a:rPr kumimoji="1" lang="en-US" altLang="ja-JP" sz="2800" dirty="0" smtClean="0"/>
              <a:t>WWW </a:t>
            </a:r>
            <a:r>
              <a:rPr kumimoji="1" lang="ja-JP" altLang="en-US" sz="2800" dirty="0" smtClean="0"/>
              <a:t>サーバを</a:t>
            </a:r>
            <a:r>
              <a:rPr lang="ja-JP" altLang="en-US" sz="2800" dirty="0" smtClean="0"/>
              <a:t>運用</a:t>
            </a:r>
            <a:r>
              <a:rPr kumimoji="1" lang="ja-JP" altLang="en-US" sz="2800" dirty="0" smtClean="0"/>
              <a:t>できました</a:t>
            </a:r>
            <a:endParaRPr lang="en-US" altLang="ja-JP" sz="2800" dirty="0" smtClean="0"/>
          </a:p>
          <a:p>
            <a:pPr lvl="1"/>
            <a:r>
              <a:rPr lang="ja-JP" altLang="en-US" dirty="0" smtClean="0"/>
              <a:t>次期サーバ管理者の柳先生</a:t>
            </a:r>
            <a:r>
              <a:rPr lang="en-US" altLang="ja-JP" dirty="0" smtClean="0"/>
              <a:t>, </a:t>
            </a:r>
            <a:r>
              <a:rPr lang="ja-JP" altLang="en-US" dirty="0" smtClean="0"/>
              <a:t>後は頼みましたよ</a:t>
            </a:r>
            <a:r>
              <a:rPr lang="en-US" altLang="ja-JP" dirty="0" smtClean="0"/>
              <a:t>!!!</a:t>
            </a:r>
            <a:endParaRPr kumimoji="1" lang="en-US" altLang="ja-JP"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868346"/>
          </a:xfrm>
        </p:spPr>
        <p:txBody>
          <a:bodyPr/>
          <a:lstStyle/>
          <a:p>
            <a:r>
              <a:rPr lang="ja-JP" altLang="en-US" dirty="0" smtClean="0"/>
              <a:t>参考文献・引用元</a:t>
            </a:r>
            <a:r>
              <a:rPr lang="en-US" altLang="ja-JP" dirty="0" smtClean="0"/>
              <a:t>(1)</a:t>
            </a:r>
            <a:endParaRPr kumimoji="1" lang="ja-JP" altLang="en-US" dirty="0"/>
          </a:p>
        </p:txBody>
      </p:sp>
      <p:sp>
        <p:nvSpPr>
          <p:cNvPr id="3" name="コンテンツ プレースホルダ 2"/>
          <p:cNvSpPr>
            <a:spLocks noGrp="1"/>
          </p:cNvSpPr>
          <p:nvPr>
            <p:ph idx="1"/>
          </p:nvPr>
        </p:nvSpPr>
        <p:spPr>
          <a:xfrm>
            <a:off x="457200" y="1142984"/>
            <a:ext cx="8229600" cy="5214974"/>
          </a:xfrm>
        </p:spPr>
        <p:txBody>
          <a:bodyPr>
            <a:normAutofit/>
          </a:bodyPr>
          <a:lstStyle/>
          <a:p>
            <a:r>
              <a:rPr lang="ja-JP" altLang="en-US" sz="1800" dirty="0" smtClean="0"/>
              <a:t>モデルプロジェクトのための最低限 </a:t>
            </a:r>
            <a:r>
              <a:rPr lang="en-US" altLang="ja-JP" sz="1800" dirty="0" smtClean="0"/>
              <a:t>rd</a:t>
            </a:r>
          </a:p>
          <a:p>
            <a:pPr lvl="1"/>
            <a:r>
              <a:rPr lang="en-US" altLang="ja-JP" sz="1400" dirty="0" smtClean="0"/>
              <a:t>http://www.gfd-dennou.org/library/dcmodel/doc/TEBIKI.dcmodel-rd-guide.htm</a:t>
            </a:r>
          </a:p>
          <a:p>
            <a:r>
              <a:rPr lang="en-US" altLang="ja-JP" sz="1800" dirty="0" smtClean="0"/>
              <a:t>Net Applications </a:t>
            </a:r>
            <a:r>
              <a:rPr lang="ja-JP" altLang="en-US" sz="1800" dirty="0" smtClean="0"/>
              <a:t>社ホームページ</a:t>
            </a:r>
            <a:endParaRPr lang="en-US" altLang="ja-JP" sz="1800" dirty="0" smtClean="0"/>
          </a:p>
          <a:p>
            <a:pPr lvl="1"/>
            <a:r>
              <a:rPr lang="en-US" altLang="ja-JP" sz="1400" dirty="0" smtClean="0"/>
              <a:t>http://marketshare.hitslink.com/</a:t>
            </a:r>
          </a:p>
          <a:p>
            <a:r>
              <a:rPr lang="en-US" altLang="ja-JP" sz="1800" dirty="0" smtClean="0"/>
              <a:t>Internet Explorer </a:t>
            </a:r>
            <a:r>
              <a:rPr lang="ja-JP" altLang="en-US" sz="1800" dirty="0" smtClean="0"/>
              <a:t>のページ</a:t>
            </a:r>
            <a:endParaRPr lang="en-US" altLang="ja-JP" sz="1800" dirty="0" smtClean="0"/>
          </a:p>
          <a:p>
            <a:pPr lvl="1"/>
            <a:r>
              <a:rPr lang="en-US" altLang="ja-JP" sz="1400" dirty="0" smtClean="0"/>
              <a:t>http://www.microsoft.com/japan/windows/products/winfamily/ie/default.mspx</a:t>
            </a:r>
          </a:p>
          <a:p>
            <a:r>
              <a:rPr lang="en-US" altLang="ja-JP" sz="1800" dirty="0" smtClean="0"/>
              <a:t>Firefox </a:t>
            </a:r>
            <a:r>
              <a:rPr lang="ja-JP" altLang="en-US" sz="1800" dirty="0" smtClean="0"/>
              <a:t>のページ</a:t>
            </a:r>
            <a:endParaRPr lang="en-US" altLang="ja-JP" sz="1800" dirty="0" smtClean="0"/>
          </a:p>
          <a:p>
            <a:pPr lvl="1"/>
            <a:r>
              <a:rPr lang="en-US" altLang="ja-JP" sz="1400" dirty="0" smtClean="0"/>
              <a:t>http://mozilla.jp/firefox/</a:t>
            </a:r>
            <a:endParaRPr kumimoji="1" lang="en-US" altLang="ja-JP" sz="1400" dirty="0" smtClean="0"/>
          </a:p>
          <a:p>
            <a:r>
              <a:rPr kumimoji="1" lang="en-US" altLang="ja-JP" sz="1800" dirty="0" smtClean="0"/>
              <a:t>Safari </a:t>
            </a:r>
            <a:r>
              <a:rPr kumimoji="1" lang="ja-JP" altLang="en-US" sz="1800" dirty="0" smtClean="0"/>
              <a:t>のページ</a:t>
            </a:r>
            <a:endParaRPr kumimoji="1" lang="en-US" altLang="ja-JP" sz="1800" dirty="0" smtClean="0"/>
          </a:p>
          <a:p>
            <a:pPr lvl="1"/>
            <a:r>
              <a:rPr lang="en-US" altLang="ja-JP" sz="1400" dirty="0" smtClean="0"/>
              <a:t>http://www.apple.com/jp/safari/</a:t>
            </a:r>
            <a:endParaRPr kumimoji="1" lang="en-US" altLang="ja-JP" sz="1400" dirty="0" smtClean="0"/>
          </a:p>
          <a:p>
            <a:r>
              <a:rPr lang="ja-JP" altLang="en-US" sz="1800" dirty="0" smtClean="0"/>
              <a:t>水津弘幸</a:t>
            </a:r>
            <a:r>
              <a:rPr lang="en-US" altLang="ja-JP" sz="1800" dirty="0" smtClean="0"/>
              <a:t>, </a:t>
            </a:r>
            <a:r>
              <a:rPr lang="ja-JP" altLang="en-US" sz="1800" dirty="0" smtClean="0"/>
              <a:t>石井歩</a:t>
            </a:r>
            <a:r>
              <a:rPr lang="en-US" altLang="ja-JP" sz="1800" dirty="0" smtClean="0"/>
              <a:t>, C&amp;R </a:t>
            </a:r>
            <a:r>
              <a:rPr lang="ja-JP" altLang="en-US" sz="1800" dirty="0" smtClean="0"/>
              <a:t>研究所</a:t>
            </a:r>
            <a:r>
              <a:rPr lang="en-US" altLang="ja-JP" sz="1800" dirty="0" smtClean="0"/>
              <a:t>, 2008 : HTML + CSS Handbook 3rd edition. Softbank Creative, 638pp.</a:t>
            </a:r>
          </a:p>
          <a:p>
            <a:r>
              <a:rPr lang="ja-JP" altLang="en-US" sz="1800" dirty="0" smtClean="0"/>
              <a:t>武藤健志</a:t>
            </a:r>
            <a:r>
              <a:rPr lang="en-US" altLang="ja-JP" sz="1800" dirty="0" smtClean="0"/>
              <a:t>, 2005 : </a:t>
            </a:r>
            <a:r>
              <a:rPr lang="en-US" altLang="ja-JP" sz="1800" dirty="0" err="1" smtClean="0"/>
              <a:t>Debian</a:t>
            </a:r>
            <a:r>
              <a:rPr lang="en-US" altLang="ja-JP" sz="1800" dirty="0" smtClean="0"/>
              <a:t> GNU/Linux </a:t>
            </a:r>
            <a:r>
              <a:rPr lang="ja-JP" altLang="en-US" sz="1800" dirty="0" smtClean="0"/>
              <a:t>徹底入門第三版</a:t>
            </a:r>
            <a:r>
              <a:rPr lang="en-US" altLang="ja-JP" sz="1800" dirty="0" smtClean="0"/>
              <a:t>. </a:t>
            </a:r>
            <a:r>
              <a:rPr lang="ja-JP" altLang="en-US" sz="1800" dirty="0" smtClean="0"/>
              <a:t>翔泳社</a:t>
            </a:r>
            <a:r>
              <a:rPr lang="en-US" altLang="ja-JP" sz="1800" dirty="0" smtClean="0"/>
              <a:t>, 701pp.</a:t>
            </a:r>
          </a:p>
          <a:p>
            <a:r>
              <a:rPr lang="en-US" sz="1800" dirty="0" smtClean="0"/>
              <a:t>Roy Fielding </a:t>
            </a:r>
            <a:r>
              <a:rPr lang="ja-JP" altLang="en-US" sz="1800" dirty="0" smtClean="0"/>
              <a:t>氏の</a:t>
            </a:r>
            <a:r>
              <a:rPr kumimoji="1" lang="ja-JP" altLang="en-US" sz="1800" dirty="0" smtClean="0"/>
              <a:t>写真</a:t>
            </a:r>
            <a:endParaRPr kumimoji="1" lang="en-US" altLang="ja-JP" sz="1800" dirty="0" smtClean="0"/>
          </a:p>
          <a:p>
            <a:pPr lvl="1"/>
            <a:r>
              <a:rPr lang="en-US" altLang="ja-JP" sz="1400" dirty="0" smtClean="0"/>
              <a:t>http://roy.gbiv.com/</a:t>
            </a:r>
          </a:p>
          <a:p>
            <a:r>
              <a:rPr lang="en-US" sz="1800" dirty="0" smtClean="0"/>
              <a:t>Daniel Bernstein</a:t>
            </a:r>
            <a:r>
              <a:rPr lang="ja-JP" altLang="en-US" sz="1800" dirty="0" smtClean="0"/>
              <a:t> 氏の写真</a:t>
            </a:r>
            <a:endParaRPr lang="en-US" altLang="ja-JP" sz="1800" dirty="0" smtClean="0"/>
          </a:p>
          <a:p>
            <a:pPr lvl="1"/>
            <a:r>
              <a:rPr lang="en-US" sz="1400" dirty="0" smtClean="0"/>
              <a:t>http://en.wikipedia.org/wiki/Image:Daniel_Bernstein_priv.jpg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868346"/>
          </a:xfrm>
        </p:spPr>
        <p:txBody>
          <a:bodyPr/>
          <a:lstStyle/>
          <a:p>
            <a:r>
              <a:rPr lang="ja-JP" altLang="en-US" dirty="0" smtClean="0"/>
              <a:t>参考文献・引用元</a:t>
            </a:r>
            <a:r>
              <a:rPr lang="en-US" altLang="ja-JP" dirty="0" smtClean="0"/>
              <a:t>(2)</a:t>
            </a:r>
            <a:endParaRPr kumimoji="1" lang="ja-JP" altLang="en-US" dirty="0"/>
          </a:p>
        </p:txBody>
      </p:sp>
      <p:sp>
        <p:nvSpPr>
          <p:cNvPr id="3" name="コンテンツ プレースホルダ 2"/>
          <p:cNvSpPr>
            <a:spLocks noGrp="1"/>
          </p:cNvSpPr>
          <p:nvPr>
            <p:ph idx="1"/>
          </p:nvPr>
        </p:nvSpPr>
        <p:spPr>
          <a:xfrm>
            <a:off x="457200" y="1142984"/>
            <a:ext cx="8229600" cy="5214974"/>
          </a:xfrm>
        </p:spPr>
        <p:txBody>
          <a:bodyPr>
            <a:normAutofit/>
          </a:bodyPr>
          <a:lstStyle/>
          <a:p>
            <a:r>
              <a:rPr lang="en-US" altLang="ja-JP" sz="1800" dirty="0" smtClean="0"/>
              <a:t>Apache </a:t>
            </a:r>
            <a:r>
              <a:rPr lang="ja-JP" altLang="en-US" sz="1800" dirty="0" smtClean="0"/>
              <a:t>の日本語ホームページ</a:t>
            </a:r>
            <a:endParaRPr lang="en-US" altLang="ja-JP" sz="1800" dirty="0" smtClean="0"/>
          </a:p>
          <a:p>
            <a:pPr lvl="1"/>
            <a:r>
              <a:rPr lang="en-US" altLang="ja-JP" sz="1400" dirty="0" smtClean="0"/>
              <a:t>http://www.apache.jp/</a:t>
            </a:r>
          </a:p>
          <a:p>
            <a:r>
              <a:rPr lang="en-US" altLang="ja-JP" sz="1800" dirty="0" err="1" smtClean="0"/>
              <a:t>NetCraft</a:t>
            </a:r>
            <a:r>
              <a:rPr lang="en-US" altLang="ja-JP" sz="1800" dirty="0" smtClean="0"/>
              <a:t> </a:t>
            </a:r>
            <a:r>
              <a:rPr lang="ja-JP" altLang="en-US" sz="1800" dirty="0" smtClean="0"/>
              <a:t>のページ</a:t>
            </a:r>
            <a:endParaRPr lang="en-US" altLang="ja-JP" sz="1800" dirty="0" smtClean="0"/>
          </a:p>
          <a:p>
            <a:pPr lvl="1"/>
            <a:r>
              <a:rPr lang="en-US" altLang="ja-JP" sz="1400" dirty="0" smtClean="0"/>
              <a:t>http://news.netcraft.com/</a:t>
            </a:r>
          </a:p>
          <a:p>
            <a:r>
              <a:rPr lang="en-US" altLang="ja-JP" sz="1800" dirty="0" smtClean="0"/>
              <a:t>w3m </a:t>
            </a:r>
            <a:r>
              <a:rPr lang="ja-JP" altLang="en-US" sz="1800" dirty="0" smtClean="0"/>
              <a:t>のページ</a:t>
            </a:r>
            <a:endParaRPr lang="en-US" altLang="ja-JP" sz="1800" dirty="0" smtClean="0"/>
          </a:p>
          <a:p>
            <a:pPr lvl="1"/>
            <a:r>
              <a:rPr lang="en-US" altLang="ja-JP" sz="1400" dirty="0" smtClean="0"/>
              <a:t>http://w3m.sourceforge.net/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28596" y="3143248"/>
            <a:ext cx="8229600" cy="785818"/>
          </a:xfrm>
        </p:spPr>
        <p:txBody>
          <a:bodyPr>
            <a:normAutofit fontScale="90000"/>
          </a:bodyPr>
          <a:lstStyle/>
          <a:p>
            <a:r>
              <a:rPr lang="en-US" altLang="ja-JP" dirty="0" smtClean="0">
                <a:solidFill>
                  <a:srgbClr val="C00000"/>
                </a:solidFill>
              </a:rPr>
              <a:t>Introduction</a:t>
            </a:r>
            <a:endParaRPr kumimoji="1" lang="ja-JP" altLang="en-US"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Introduction(1)</a:t>
            </a:r>
            <a:endParaRPr kumimoji="1" lang="ja-JP" altLang="en-US" dirty="0"/>
          </a:p>
        </p:txBody>
      </p:sp>
      <p:sp>
        <p:nvSpPr>
          <p:cNvPr id="3" name="コンテンツ プレースホルダ 2"/>
          <p:cNvSpPr>
            <a:spLocks noGrp="1"/>
          </p:cNvSpPr>
          <p:nvPr>
            <p:ph idx="1"/>
          </p:nvPr>
        </p:nvSpPr>
        <p:spPr>
          <a:xfrm>
            <a:off x="457200" y="1446215"/>
            <a:ext cx="8229600" cy="4625991"/>
          </a:xfrm>
        </p:spPr>
        <p:txBody>
          <a:bodyPr/>
          <a:lstStyle/>
          <a:p>
            <a:r>
              <a:rPr kumimoji="1" lang="ja-JP" altLang="en-US" dirty="0" smtClean="0"/>
              <a:t>サーバ</a:t>
            </a:r>
            <a:endParaRPr kumimoji="1" lang="en-US" altLang="ja-JP" dirty="0" smtClean="0"/>
          </a:p>
          <a:p>
            <a:pPr lvl="1"/>
            <a:r>
              <a:rPr lang="ja-JP" altLang="en-US" dirty="0" smtClean="0"/>
              <a:t>他の計算機のリクエストに応えてサービスを提供する計算機或いはソフトウェア</a:t>
            </a:r>
            <a:endParaRPr lang="en-US" altLang="ja-JP" dirty="0" smtClean="0"/>
          </a:p>
          <a:p>
            <a:r>
              <a:rPr lang="ja-JP" altLang="en-US" dirty="0" smtClean="0"/>
              <a:t>クライアント</a:t>
            </a:r>
            <a:endParaRPr kumimoji="1" lang="en-US" altLang="ja-JP" dirty="0" smtClean="0"/>
          </a:p>
          <a:p>
            <a:pPr lvl="1"/>
            <a:r>
              <a:rPr lang="ja-JP" altLang="en-US" dirty="0" smtClean="0"/>
              <a:t>サーバが提供するサービスを利用する計算機或いはソフトウェア</a:t>
            </a:r>
            <a:endParaRPr kumimoji="1"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Introduction(2)</a:t>
            </a:r>
            <a:endParaRPr kumimoji="1" lang="ja-JP" altLang="en-US" dirty="0"/>
          </a:p>
        </p:txBody>
      </p:sp>
      <p:sp>
        <p:nvSpPr>
          <p:cNvPr id="3" name="コンテンツ プレースホルダ 2"/>
          <p:cNvSpPr>
            <a:spLocks noGrp="1"/>
          </p:cNvSpPr>
          <p:nvPr>
            <p:ph idx="1"/>
          </p:nvPr>
        </p:nvSpPr>
        <p:spPr>
          <a:xfrm>
            <a:off x="457200" y="1446215"/>
            <a:ext cx="8229600" cy="4625991"/>
          </a:xfrm>
        </p:spPr>
        <p:txBody>
          <a:bodyPr/>
          <a:lstStyle/>
          <a:p>
            <a:r>
              <a:rPr kumimoji="1" lang="en-US" altLang="ja-JP" dirty="0" smtClean="0"/>
              <a:t>WWW </a:t>
            </a:r>
            <a:r>
              <a:rPr kumimoji="1" lang="ja-JP" altLang="en-US" dirty="0" smtClean="0"/>
              <a:t>サーバ</a:t>
            </a:r>
            <a:endParaRPr kumimoji="1" lang="en-US" altLang="ja-JP" dirty="0" smtClean="0"/>
          </a:p>
          <a:p>
            <a:pPr lvl="1"/>
            <a:r>
              <a:rPr kumimoji="1" lang="en-US" altLang="ja-JP" dirty="0" smtClean="0"/>
              <a:t>web </a:t>
            </a:r>
            <a:r>
              <a:rPr kumimoji="1" lang="ja-JP" altLang="en-US" dirty="0" smtClean="0"/>
              <a:t>コンテンツを配信するサーバ</a:t>
            </a:r>
            <a:endParaRPr kumimoji="1" lang="en-US" altLang="ja-JP" dirty="0" smtClean="0"/>
          </a:p>
          <a:p>
            <a:pPr lvl="1"/>
            <a:r>
              <a:rPr lang="ja-JP" altLang="en-US" dirty="0" smtClean="0"/>
              <a:t>通信規約は </a:t>
            </a:r>
            <a:r>
              <a:rPr lang="en-US" altLang="ja-JP" dirty="0" smtClean="0"/>
              <a:t>HTTP </a:t>
            </a:r>
            <a:r>
              <a:rPr lang="ja-JP" altLang="en-US" dirty="0" smtClean="0"/>
              <a:t>プロトコル</a:t>
            </a:r>
            <a:endParaRPr lang="en-US" altLang="ja-JP" dirty="0" smtClean="0"/>
          </a:p>
          <a:p>
            <a:pPr lvl="1"/>
            <a:r>
              <a:rPr kumimoji="1" lang="ja-JP" altLang="en-US" dirty="0" smtClean="0"/>
              <a:t>ポート番号</a:t>
            </a:r>
            <a:r>
              <a:rPr kumimoji="1" lang="en-US" altLang="ja-JP" dirty="0" smtClean="0"/>
              <a:t>: 80(http), 443(https)</a:t>
            </a:r>
          </a:p>
          <a:p>
            <a:r>
              <a:rPr kumimoji="1" lang="en-US" altLang="ja-JP" dirty="0" smtClean="0"/>
              <a:t>web </a:t>
            </a:r>
            <a:r>
              <a:rPr kumimoji="1" lang="ja-JP" altLang="en-US" dirty="0" smtClean="0"/>
              <a:t>ページ閲覧の </a:t>
            </a:r>
            <a:r>
              <a:rPr kumimoji="1" lang="en-US" altLang="ja-JP" dirty="0" smtClean="0"/>
              <a:t>3 step</a:t>
            </a:r>
          </a:p>
        </p:txBody>
      </p:sp>
      <p:sp>
        <p:nvSpPr>
          <p:cNvPr id="4" name="テキスト ボックス 3"/>
          <p:cNvSpPr txBox="1"/>
          <p:nvPr/>
        </p:nvSpPr>
        <p:spPr>
          <a:xfrm>
            <a:off x="500034" y="6140255"/>
            <a:ext cx="1857388" cy="646331"/>
          </a:xfrm>
          <a:prstGeom prst="rect">
            <a:avLst/>
          </a:prstGeom>
          <a:noFill/>
        </p:spPr>
        <p:txBody>
          <a:bodyPr wrap="square" rtlCol="0">
            <a:spAutoFit/>
          </a:bodyPr>
          <a:lstStyle/>
          <a:p>
            <a:r>
              <a:rPr kumimoji="1" lang="en-US" altLang="ja-JP" dirty="0" smtClean="0"/>
              <a:t>web </a:t>
            </a:r>
            <a:r>
              <a:rPr kumimoji="1" lang="ja-JP" altLang="en-US" dirty="0" smtClean="0"/>
              <a:t>ブラウザ</a:t>
            </a:r>
            <a:r>
              <a:rPr kumimoji="1" lang="en-US" altLang="ja-JP" dirty="0" smtClean="0"/>
              <a:t>(</a:t>
            </a:r>
            <a:r>
              <a:rPr kumimoji="1" lang="ja-JP" altLang="en-US" dirty="0" smtClean="0"/>
              <a:t>クライアント</a:t>
            </a:r>
            <a:r>
              <a:rPr kumimoji="1" lang="en-US" altLang="ja-JP" dirty="0" smtClean="0"/>
              <a:t>)</a:t>
            </a:r>
            <a:endParaRPr kumimoji="1" lang="ja-JP" altLang="en-US" dirty="0"/>
          </a:p>
        </p:txBody>
      </p:sp>
      <p:sp>
        <p:nvSpPr>
          <p:cNvPr id="5" name="テキスト ボックス 4"/>
          <p:cNvSpPr txBox="1"/>
          <p:nvPr/>
        </p:nvSpPr>
        <p:spPr>
          <a:xfrm>
            <a:off x="6429388" y="6417254"/>
            <a:ext cx="2571736" cy="369332"/>
          </a:xfrm>
          <a:prstGeom prst="rect">
            <a:avLst/>
          </a:prstGeom>
          <a:noFill/>
        </p:spPr>
        <p:txBody>
          <a:bodyPr wrap="square" rtlCol="0">
            <a:spAutoFit/>
          </a:bodyPr>
          <a:lstStyle/>
          <a:p>
            <a:pPr algn="ctr"/>
            <a:r>
              <a:rPr lang="en-US" altLang="ja-JP" dirty="0" smtClean="0"/>
              <a:t>WWW </a:t>
            </a:r>
            <a:r>
              <a:rPr lang="ja-JP" altLang="en-US" dirty="0" smtClean="0"/>
              <a:t>サーバ</a:t>
            </a:r>
            <a:endParaRPr kumimoji="1" lang="ja-JP" altLang="en-US" dirty="0"/>
          </a:p>
        </p:txBody>
      </p:sp>
      <p:pic>
        <p:nvPicPr>
          <p:cNvPr id="1026" name="Picture 2"/>
          <p:cNvPicPr>
            <a:picLocks noChangeAspect="1" noChangeArrowheads="1"/>
          </p:cNvPicPr>
          <p:nvPr/>
        </p:nvPicPr>
        <p:blipFill>
          <a:blip r:embed="rId2"/>
          <a:srcRect/>
          <a:stretch>
            <a:fillRect/>
          </a:stretch>
        </p:blipFill>
        <p:spPr bwMode="auto">
          <a:xfrm>
            <a:off x="1036159" y="4286256"/>
            <a:ext cx="964073" cy="928694"/>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714480" y="5286394"/>
            <a:ext cx="857250" cy="85725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142844" y="5208456"/>
            <a:ext cx="857256" cy="935188"/>
          </a:xfrm>
          <a:prstGeom prst="rect">
            <a:avLst/>
          </a:prstGeom>
          <a:noFill/>
          <a:ln w="9525">
            <a:noFill/>
            <a:miter lim="800000"/>
            <a:headEnd/>
            <a:tailEnd/>
          </a:ln>
          <a:effectLst/>
        </p:spPr>
      </p:pic>
      <p:pic>
        <p:nvPicPr>
          <p:cNvPr id="4097" name="Picture 1" descr="C:\Users\yamasita\Desktop\080731_173703.jpg"/>
          <p:cNvPicPr>
            <a:picLocks noChangeAspect="1" noChangeArrowheads="1"/>
          </p:cNvPicPr>
          <p:nvPr/>
        </p:nvPicPr>
        <p:blipFill>
          <a:blip r:embed="rId5" cstate="print"/>
          <a:srcRect/>
          <a:stretch>
            <a:fillRect/>
          </a:stretch>
        </p:blipFill>
        <p:spPr bwMode="auto">
          <a:xfrm>
            <a:off x="7000892" y="4167490"/>
            <a:ext cx="1285884" cy="2287802"/>
          </a:xfrm>
          <a:prstGeom prst="rect">
            <a:avLst/>
          </a:prstGeom>
          <a:noFill/>
        </p:spPr>
      </p:pic>
      <p:sp>
        <p:nvSpPr>
          <p:cNvPr id="10" name="右矢印 9"/>
          <p:cNvSpPr/>
          <p:nvPr/>
        </p:nvSpPr>
        <p:spPr>
          <a:xfrm>
            <a:off x="3000364" y="5072074"/>
            <a:ext cx="3214710" cy="28575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左矢印 11"/>
          <p:cNvSpPr/>
          <p:nvPr/>
        </p:nvSpPr>
        <p:spPr>
          <a:xfrm>
            <a:off x="3000364" y="5429264"/>
            <a:ext cx="3143272" cy="285752"/>
          </a:xfrm>
          <a:prstGeom prst="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3000364" y="4714884"/>
            <a:ext cx="1714512" cy="369332"/>
          </a:xfrm>
          <a:prstGeom prst="rect">
            <a:avLst/>
          </a:prstGeom>
          <a:noFill/>
        </p:spPr>
        <p:txBody>
          <a:bodyPr wrap="square" rtlCol="0">
            <a:spAutoFit/>
          </a:bodyPr>
          <a:lstStyle/>
          <a:p>
            <a:r>
              <a:rPr lang="en-US" altLang="ja-JP" dirty="0" smtClean="0"/>
              <a:t>[1] request</a:t>
            </a:r>
            <a:endParaRPr kumimoji="1" lang="ja-JP" altLang="en-US" dirty="0"/>
          </a:p>
        </p:txBody>
      </p:sp>
      <p:sp>
        <p:nvSpPr>
          <p:cNvPr id="14" name="テキスト ボックス 13"/>
          <p:cNvSpPr txBox="1"/>
          <p:nvPr/>
        </p:nvSpPr>
        <p:spPr>
          <a:xfrm>
            <a:off x="5500694" y="5715016"/>
            <a:ext cx="1714512" cy="369332"/>
          </a:xfrm>
          <a:prstGeom prst="rect">
            <a:avLst/>
          </a:prstGeom>
          <a:noFill/>
        </p:spPr>
        <p:txBody>
          <a:bodyPr wrap="square" rtlCol="0">
            <a:spAutoFit/>
          </a:bodyPr>
          <a:lstStyle/>
          <a:p>
            <a:r>
              <a:rPr lang="en-US" altLang="ja-JP" dirty="0" smtClean="0"/>
              <a:t>[2] response</a:t>
            </a:r>
            <a:endParaRPr kumimoji="1" lang="ja-JP" altLang="en-US" dirty="0"/>
          </a:p>
        </p:txBody>
      </p:sp>
      <p:sp>
        <p:nvSpPr>
          <p:cNvPr id="15" name="テキスト ボックス 14"/>
          <p:cNvSpPr txBox="1"/>
          <p:nvPr/>
        </p:nvSpPr>
        <p:spPr>
          <a:xfrm>
            <a:off x="2786050" y="5988626"/>
            <a:ext cx="2000264" cy="369332"/>
          </a:xfrm>
          <a:prstGeom prst="rect">
            <a:avLst/>
          </a:prstGeom>
          <a:noFill/>
        </p:spPr>
        <p:txBody>
          <a:bodyPr wrap="square" rtlCol="0">
            <a:spAutoFit/>
          </a:bodyPr>
          <a:lstStyle/>
          <a:p>
            <a:r>
              <a:rPr kumimoji="1" lang="en-US" altLang="ja-JP" dirty="0" smtClean="0"/>
              <a:t>[3] interpretation</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linds(horizontal)">
                                      <p:cBhvr>
                                        <p:cTn id="15" dur="500"/>
                                        <p:tgtEl>
                                          <p:spTgt spid="1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linds(horizontal)">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Introduction(3)</a:t>
            </a:r>
            <a:endParaRPr kumimoji="1" lang="ja-JP" altLang="en-US" dirty="0"/>
          </a:p>
        </p:txBody>
      </p:sp>
      <p:sp>
        <p:nvSpPr>
          <p:cNvPr id="3" name="コンテンツ プレースホルダ 2"/>
          <p:cNvSpPr>
            <a:spLocks noGrp="1"/>
          </p:cNvSpPr>
          <p:nvPr>
            <p:ph idx="1"/>
          </p:nvPr>
        </p:nvSpPr>
        <p:spPr>
          <a:xfrm>
            <a:off x="457200" y="1446215"/>
            <a:ext cx="8229600" cy="4625991"/>
          </a:xfrm>
        </p:spPr>
        <p:txBody>
          <a:bodyPr/>
          <a:lstStyle/>
          <a:p>
            <a:r>
              <a:rPr lang="en-US" altLang="ja-JP" dirty="0" smtClean="0"/>
              <a:t>http </a:t>
            </a:r>
            <a:r>
              <a:rPr lang="ja-JP" altLang="en-US" dirty="0" smtClean="0"/>
              <a:t>と </a:t>
            </a:r>
            <a:r>
              <a:rPr lang="en-US" altLang="ja-JP" dirty="0" smtClean="0"/>
              <a:t>https</a:t>
            </a:r>
            <a:endParaRPr kumimoji="1" lang="en-US" altLang="ja-JP" dirty="0" smtClean="0"/>
          </a:p>
          <a:p>
            <a:pPr lvl="1"/>
            <a:r>
              <a:rPr kumimoji="1" lang="en-US" altLang="ja-JP" dirty="0" smtClean="0"/>
              <a:t>http</a:t>
            </a:r>
          </a:p>
          <a:p>
            <a:pPr lvl="2"/>
            <a:r>
              <a:rPr lang="ja-JP" altLang="en-US" dirty="0" smtClean="0"/>
              <a:t>インターネットでハイパーテキストを転送する為のプロトコル</a:t>
            </a:r>
            <a:endParaRPr lang="en-US" altLang="ja-JP" dirty="0" smtClean="0"/>
          </a:p>
          <a:p>
            <a:pPr lvl="2"/>
            <a:r>
              <a:rPr lang="ja-JP" altLang="en-US" dirty="0" smtClean="0"/>
              <a:t>ハイパーテキストとはリンクによって他の文書にジャンプできる文書のこと</a:t>
            </a:r>
            <a:endParaRPr kumimoji="1" lang="en-US" altLang="ja-JP" dirty="0" smtClean="0"/>
          </a:p>
          <a:p>
            <a:pPr lvl="1"/>
            <a:r>
              <a:rPr lang="en-US" altLang="ja-JP" dirty="0" smtClean="0"/>
              <a:t>https</a:t>
            </a:r>
          </a:p>
          <a:p>
            <a:pPr lvl="2"/>
            <a:r>
              <a:rPr kumimoji="1" lang="en-US" altLang="ja-JP" dirty="0" smtClean="0"/>
              <a:t>http </a:t>
            </a:r>
            <a:r>
              <a:rPr kumimoji="1" lang="ja-JP" altLang="en-US" dirty="0" smtClean="0"/>
              <a:t>に </a:t>
            </a:r>
            <a:r>
              <a:rPr kumimoji="1" lang="en-US" altLang="ja-JP" dirty="0" smtClean="0"/>
              <a:t>SSL(Secure Socket Layer) </a:t>
            </a:r>
            <a:r>
              <a:rPr kumimoji="1" lang="ja-JP" altLang="en-US" dirty="0" smtClean="0"/>
              <a:t>の暗号化通信を実装したもの</a:t>
            </a:r>
            <a:endParaRPr kumimoji="1" lang="en-US" altLang="ja-JP" dirty="0" smtClean="0"/>
          </a:p>
          <a:p>
            <a:pPr lvl="2"/>
            <a:r>
              <a:rPr lang="ja-JP" altLang="en-US" dirty="0" smtClean="0"/>
              <a:t>個人情報のやり取り</a:t>
            </a:r>
            <a:r>
              <a:rPr lang="en-US" altLang="ja-JP" dirty="0" smtClean="0"/>
              <a:t>, </a:t>
            </a:r>
            <a:r>
              <a:rPr lang="ja-JP" altLang="en-US" dirty="0" smtClean="0"/>
              <a:t>電子決済などに利用</a:t>
            </a:r>
            <a:endParaRPr kumimoji="1"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https </a:t>
            </a:r>
            <a:r>
              <a:rPr kumimoji="1" lang="ja-JP" altLang="en-US" dirty="0" smtClean="0"/>
              <a:t>なページの一例</a:t>
            </a:r>
            <a:endParaRPr kumimoji="1" lang="ja-JP" altLang="en-US" dirty="0"/>
          </a:p>
        </p:txBody>
      </p:sp>
      <p:sp>
        <p:nvSpPr>
          <p:cNvPr id="3" name="コンテンツ プレースホルダ 2"/>
          <p:cNvSpPr>
            <a:spLocks noGrp="1"/>
          </p:cNvSpPr>
          <p:nvPr>
            <p:ph idx="1"/>
          </p:nvPr>
        </p:nvSpPr>
        <p:spPr>
          <a:xfrm>
            <a:off x="457200" y="1446215"/>
            <a:ext cx="8229600" cy="4625991"/>
          </a:xfrm>
        </p:spPr>
        <p:txBody>
          <a:bodyPr/>
          <a:lstStyle/>
          <a:p>
            <a:r>
              <a:rPr lang="en-US" altLang="ja-JP" dirty="0" smtClean="0"/>
              <a:t>http </a:t>
            </a:r>
            <a:r>
              <a:rPr lang="ja-JP" altLang="en-US" dirty="0" smtClean="0"/>
              <a:t>と </a:t>
            </a:r>
            <a:r>
              <a:rPr lang="en-US" altLang="ja-JP" dirty="0" smtClean="0"/>
              <a:t>https</a:t>
            </a:r>
            <a:endParaRPr kumimoji="1" lang="en-US" altLang="ja-JP" dirty="0" smtClean="0"/>
          </a:p>
          <a:p>
            <a:pPr lvl="1"/>
            <a:r>
              <a:rPr kumimoji="1" lang="en-US" altLang="ja-JP" dirty="0" smtClean="0"/>
              <a:t>web </a:t>
            </a:r>
            <a:r>
              <a:rPr kumimoji="1" lang="ja-JP" altLang="en-US" dirty="0" smtClean="0"/>
              <a:t>コンテンツを配信するサーバ</a:t>
            </a:r>
            <a:endParaRPr kumimoji="1" lang="en-US" altLang="ja-JP" dirty="0" smtClean="0"/>
          </a:p>
          <a:p>
            <a:pPr lvl="1"/>
            <a:r>
              <a:rPr lang="ja-JP" altLang="en-US" dirty="0" smtClean="0"/>
              <a:t>通信規約は </a:t>
            </a:r>
            <a:r>
              <a:rPr lang="en-US" altLang="ja-JP" dirty="0" smtClean="0"/>
              <a:t>HTTP </a:t>
            </a:r>
            <a:r>
              <a:rPr lang="ja-JP" altLang="en-US" dirty="0" smtClean="0"/>
              <a:t>プロトコル</a:t>
            </a:r>
            <a:endParaRPr lang="en-US" altLang="ja-JP" dirty="0" smtClean="0"/>
          </a:p>
          <a:p>
            <a:pPr lvl="1"/>
            <a:r>
              <a:rPr kumimoji="1" lang="ja-JP" altLang="en-US" dirty="0" smtClean="0"/>
              <a:t>ポート番号</a:t>
            </a:r>
            <a:r>
              <a:rPr kumimoji="1" lang="en-US" altLang="ja-JP" dirty="0" smtClean="0"/>
              <a:t>: 80(http), 443(https)</a:t>
            </a:r>
          </a:p>
        </p:txBody>
      </p:sp>
      <p:pic>
        <p:nvPicPr>
          <p:cNvPr id="16" name="Picture 2" descr="C:\Users\yamasita\Desktop\gate-user-renew.png"/>
          <p:cNvPicPr>
            <a:picLocks noChangeAspect="1" noChangeArrowheads="1"/>
          </p:cNvPicPr>
          <p:nvPr/>
        </p:nvPicPr>
        <p:blipFill>
          <a:blip r:embed="rId2"/>
          <a:srcRect/>
          <a:stretch>
            <a:fillRect/>
          </a:stretch>
        </p:blipFill>
        <p:spPr bwMode="auto">
          <a:xfrm>
            <a:off x="179596" y="1357298"/>
            <a:ext cx="8859103" cy="5438790"/>
          </a:xfrm>
          <a:prstGeom prst="rect">
            <a:avLst/>
          </a:prstGeom>
          <a:noFill/>
        </p:spPr>
      </p:pic>
      <p:sp>
        <p:nvSpPr>
          <p:cNvPr id="5" name="円/楕円 4"/>
          <p:cNvSpPr/>
          <p:nvPr/>
        </p:nvSpPr>
        <p:spPr>
          <a:xfrm>
            <a:off x="2071670" y="1714488"/>
            <a:ext cx="571504" cy="357190"/>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143372" y="2000240"/>
            <a:ext cx="3500462" cy="785818"/>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solidFill>
                  <a:srgbClr val="C00000"/>
                </a:solidFill>
              </a:rPr>
              <a:t>確かに</a:t>
            </a:r>
            <a:r>
              <a:rPr lang="en-US" altLang="ja-JP" sz="2800" b="1" dirty="0" smtClean="0">
                <a:solidFill>
                  <a:srgbClr val="C00000"/>
                </a:solidFill>
              </a:rPr>
              <a:t>https </a:t>
            </a:r>
            <a:r>
              <a:rPr lang="ja-JP" altLang="en-US" sz="2800" b="1" dirty="0" smtClean="0">
                <a:solidFill>
                  <a:srgbClr val="C00000"/>
                </a:solidFill>
              </a:rPr>
              <a:t>になってますね</a:t>
            </a:r>
            <a:r>
              <a:rPr lang="en-US" altLang="ja-JP" sz="2800" b="1" dirty="0" smtClean="0">
                <a:solidFill>
                  <a:srgbClr val="C00000"/>
                </a:solidFill>
              </a:rPr>
              <a:t>!!</a:t>
            </a:r>
            <a:endParaRPr kumimoji="1" lang="ja-JP" altLang="en-US" sz="2800" b="1" dirty="0">
              <a:solidFill>
                <a:srgbClr val="C00000"/>
              </a:solidFill>
            </a:endParaRPr>
          </a:p>
        </p:txBody>
      </p:sp>
      <p:cxnSp>
        <p:nvCxnSpPr>
          <p:cNvPr id="8" name="直線矢印コネクタ 7"/>
          <p:cNvCxnSpPr/>
          <p:nvPr/>
        </p:nvCxnSpPr>
        <p:spPr>
          <a:xfrm rot="10800000">
            <a:off x="2643174" y="2000240"/>
            <a:ext cx="1500198" cy="285752"/>
          </a:xfrm>
          <a:prstGeom prst="straightConnector1">
            <a:avLst/>
          </a:prstGeom>
          <a:ln w="635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28596" y="3143248"/>
            <a:ext cx="8229600" cy="785818"/>
          </a:xfrm>
        </p:spPr>
        <p:txBody>
          <a:bodyPr>
            <a:normAutofit fontScale="90000"/>
          </a:bodyPr>
          <a:lstStyle/>
          <a:p>
            <a:r>
              <a:rPr kumimoji="1" lang="ja-JP" altLang="en-US" dirty="0" smtClean="0">
                <a:solidFill>
                  <a:srgbClr val="C00000"/>
                </a:solidFill>
              </a:rPr>
              <a:t>ユーザ編</a:t>
            </a:r>
            <a:endParaRPr kumimoji="1" lang="ja-JP" altLang="en-US" dirty="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t>ユーザの二大欲求とキーワード</a:t>
            </a:r>
            <a:endParaRPr kumimoji="1" lang="ja-JP" altLang="en-US" sz="4000" dirty="0"/>
          </a:p>
        </p:txBody>
      </p:sp>
      <p:sp>
        <p:nvSpPr>
          <p:cNvPr id="3" name="コンテンツ プレースホルダ 2"/>
          <p:cNvSpPr>
            <a:spLocks noGrp="1"/>
          </p:cNvSpPr>
          <p:nvPr>
            <p:ph idx="1"/>
          </p:nvPr>
        </p:nvSpPr>
        <p:spPr>
          <a:xfrm>
            <a:off x="457200" y="1500175"/>
            <a:ext cx="8229600" cy="5072097"/>
          </a:xfrm>
        </p:spPr>
        <p:txBody>
          <a:bodyPr/>
          <a:lstStyle/>
          <a:p>
            <a:r>
              <a:rPr kumimoji="1" lang="en-US" altLang="ja-JP" dirty="0" smtClean="0"/>
              <a:t>web </a:t>
            </a:r>
            <a:r>
              <a:rPr kumimoji="1" lang="ja-JP" altLang="en-US" dirty="0" smtClean="0"/>
              <a:t>ページを閲覧したい</a:t>
            </a:r>
            <a:endParaRPr kumimoji="1" lang="en-US" altLang="ja-JP" dirty="0" smtClean="0"/>
          </a:p>
          <a:p>
            <a:pPr lvl="1"/>
            <a:r>
              <a:rPr kumimoji="1" lang="ja-JP" altLang="en-US" dirty="0" smtClean="0"/>
              <a:t>ブラウザ</a:t>
            </a:r>
            <a:endParaRPr kumimoji="1" lang="en-US" altLang="ja-JP" dirty="0" smtClean="0"/>
          </a:p>
          <a:p>
            <a:r>
              <a:rPr lang="en-US" altLang="ja-JP" dirty="0" smtClean="0"/>
              <a:t>web </a:t>
            </a:r>
            <a:r>
              <a:rPr lang="ja-JP" altLang="en-US" dirty="0" smtClean="0"/>
              <a:t>コンテンツを作成したい</a:t>
            </a:r>
            <a:endParaRPr kumimoji="1" lang="en-US" altLang="ja-JP" dirty="0" smtClean="0"/>
          </a:p>
          <a:p>
            <a:pPr lvl="1"/>
            <a:r>
              <a:rPr lang="en-US" altLang="ja-JP" dirty="0" smtClean="0"/>
              <a:t>HTML</a:t>
            </a:r>
            <a:endParaRPr kumimoji="1" lang="en-US" altLang="ja-JP" dirty="0" smtClean="0"/>
          </a:p>
          <a:p>
            <a:pPr lvl="1"/>
            <a:r>
              <a:rPr lang="en-US" altLang="ja-JP" dirty="0" smtClean="0"/>
              <a:t>RD</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コロジー">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エコロジー">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エコロジー">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1255</TotalTime>
  <Words>1235</Words>
  <Application>Microsoft Office PowerPoint</Application>
  <PresentationFormat>画面に合わせる (4:3)</PresentationFormat>
  <Paragraphs>227</Paragraphs>
  <Slides>24</Slides>
  <Notes>9</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エコロジー</vt:lpstr>
      <vt:lpstr>ワークシート</vt:lpstr>
      <vt:lpstr>EP WWW サーバ 2009</vt:lpstr>
      <vt:lpstr>目次</vt:lpstr>
      <vt:lpstr>Introduction</vt:lpstr>
      <vt:lpstr>Introduction(1)</vt:lpstr>
      <vt:lpstr>Introduction(2)</vt:lpstr>
      <vt:lpstr>Introduction(3)</vt:lpstr>
      <vt:lpstr>https なページの一例</vt:lpstr>
      <vt:lpstr>ユーザ編</vt:lpstr>
      <vt:lpstr>ユーザの二大欲求とキーワード</vt:lpstr>
      <vt:lpstr>ブラウザ(クライアント)</vt:lpstr>
      <vt:lpstr>[参考]:テキストベースブラウザ w3m</vt:lpstr>
      <vt:lpstr>HTML</vt:lpstr>
      <vt:lpstr>HTMLファイルの一例 (epnetfanトップページを例に)</vt:lpstr>
      <vt:lpstr>HTMLファイルの一例 (epnetfanトップページを例に)</vt:lpstr>
      <vt:lpstr>[参考]:RD について</vt:lpstr>
      <vt:lpstr>rd ファイルの一例 (INEX のページを例に)</vt:lpstr>
      <vt:lpstr>rd ファイルの一例 (INEX のページを例に)</vt:lpstr>
      <vt:lpstr>管理者編</vt:lpstr>
      <vt:lpstr>ep における orange の役割</vt:lpstr>
      <vt:lpstr>Apache</vt:lpstr>
      <vt:lpstr>Apache 設定ファイルの中身を少しだけ</vt:lpstr>
      <vt:lpstr>まとめ</vt:lpstr>
      <vt:lpstr>参考文献・引用元(1)</vt:lpstr>
      <vt:lpstr>参考文献・引用元(2)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 サーバの</dc:title>
  <dc:creator>yamasita</dc:creator>
  <cp:lastModifiedBy>yamasita</cp:lastModifiedBy>
  <cp:revision>231</cp:revision>
  <dcterms:created xsi:type="dcterms:W3CDTF">2008-07-30T15:12:52Z</dcterms:created>
  <dcterms:modified xsi:type="dcterms:W3CDTF">2009-06-19T08:27:37Z</dcterms:modified>
</cp:coreProperties>
</file>